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32" r:id="rId5"/>
  </p:sldMasterIdLst>
  <p:notesMasterIdLst>
    <p:notesMasterId r:id="rId30"/>
  </p:notesMasterIdLst>
  <p:handoutMasterIdLst>
    <p:handoutMasterId r:id="rId31"/>
  </p:handoutMasterIdLst>
  <p:sldIdLst>
    <p:sldId id="292" r:id="rId6"/>
    <p:sldId id="293" r:id="rId7"/>
    <p:sldId id="294" r:id="rId8"/>
    <p:sldId id="295" r:id="rId9"/>
    <p:sldId id="296" r:id="rId10"/>
    <p:sldId id="297" r:id="rId11"/>
    <p:sldId id="267" r:id="rId12"/>
    <p:sldId id="274" r:id="rId13"/>
    <p:sldId id="302" r:id="rId14"/>
    <p:sldId id="283" r:id="rId15"/>
    <p:sldId id="289" r:id="rId16"/>
    <p:sldId id="288" r:id="rId17"/>
    <p:sldId id="290" r:id="rId18"/>
    <p:sldId id="281" r:id="rId19"/>
    <p:sldId id="301" r:id="rId20"/>
    <p:sldId id="275" r:id="rId21"/>
    <p:sldId id="291" r:id="rId22"/>
    <p:sldId id="287" r:id="rId23"/>
    <p:sldId id="276" r:id="rId24"/>
    <p:sldId id="272" r:id="rId25"/>
    <p:sldId id="298" r:id="rId26"/>
    <p:sldId id="268" r:id="rId27"/>
    <p:sldId id="299" r:id="rId28"/>
    <p:sldId id="300" r:id="rId29"/>
  </p:sldIdLst>
  <p:sldSz cx="9144000" cy="6858000" type="screen4x3"/>
  <p:notesSz cx="7315200" cy="96012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amar Lanir" initials="TL" lastIdx="4" clrIdx="0"/>
  <p:cmAuthor id="1" name="Oren Rinat" initials="OR"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8828"/>
    <a:srgbClr val="439719"/>
    <a:srgbClr val="59B2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059" autoAdjust="0"/>
    <p:restoredTop sz="89708" autoAdjust="0"/>
  </p:normalViewPr>
  <p:slideViewPr>
    <p:cSldViewPr>
      <p:cViewPr varScale="1">
        <p:scale>
          <a:sx n="112" d="100"/>
          <a:sy n="112" d="100"/>
        </p:scale>
        <p:origin x="126" y="11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80" d="100"/>
          <a:sy n="80" d="100"/>
        </p:scale>
        <p:origin x="2526"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145281" y="0"/>
            <a:ext cx="3169920" cy="480060"/>
          </a:xfrm>
          <a:prstGeom prst="rect">
            <a:avLst/>
          </a:prstGeom>
        </p:spPr>
        <p:txBody>
          <a:bodyPr vert="horz" lIns="91440" tIns="45720" rIns="91440" bIns="45720" rtlCol="1"/>
          <a:lstStyle>
            <a:lvl1pPr algn="r">
              <a:defRPr sz="1200"/>
            </a:lvl1pPr>
          </a:lstStyle>
          <a:p>
            <a:endParaRPr lang="he-IL"/>
          </a:p>
        </p:txBody>
      </p:sp>
      <p:sp>
        <p:nvSpPr>
          <p:cNvPr id="3" name="Date Placeholder 2"/>
          <p:cNvSpPr>
            <a:spLocks noGrp="1"/>
          </p:cNvSpPr>
          <p:nvPr>
            <p:ph type="dt" sz="quarter" idx="1"/>
          </p:nvPr>
        </p:nvSpPr>
        <p:spPr>
          <a:xfrm>
            <a:off x="1694" y="0"/>
            <a:ext cx="3169920" cy="480060"/>
          </a:xfrm>
          <a:prstGeom prst="rect">
            <a:avLst/>
          </a:prstGeom>
        </p:spPr>
        <p:txBody>
          <a:bodyPr vert="horz" lIns="91440" tIns="45720" rIns="91440" bIns="45720" rtlCol="1"/>
          <a:lstStyle>
            <a:lvl1pPr algn="l">
              <a:defRPr sz="1200"/>
            </a:lvl1pPr>
          </a:lstStyle>
          <a:p>
            <a:fld id="{3874D32B-D4DA-4AB6-8437-93EC99F34644}" type="datetimeFigureOut">
              <a:rPr lang="he-IL" smtClean="0"/>
              <a:t>י"ד/אדר ב/תשע"ט</a:t>
            </a:fld>
            <a:endParaRPr lang="he-IL"/>
          </a:p>
        </p:txBody>
      </p:sp>
      <p:sp>
        <p:nvSpPr>
          <p:cNvPr id="4" name="Footer Placeholder 3"/>
          <p:cNvSpPr>
            <a:spLocks noGrp="1"/>
          </p:cNvSpPr>
          <p:nvPr>
            <p:ph type="ftr" sz="quarter" idx="2"/>
          </p:nvPr>
        </p:nvSpPr>
        <p:spPr>
          <a:xfrm>
            <a:off x="4145281" y="9119473"/>
            <a:ext cx="3169920" cy="480060"/>
          </a:xfrm>
          <a:prstGeom prst="rect">
            <a:avLst/>
          </a:prstGeom>
        </p:spPr>
        <p:txBody>
          <a:bodyPr vert="horz" lIns="91440" tIns="45720" rIns="91440" bIns="45720" rtlCol="1" anchor="b"/>
          <a:lstStyle>
            <a:lvl1pPr algn="r">
              <a:defRPr sz="1200"/>
            </a:lvl1pPr>
          </a:lstStyle>
          <a:p>
            <a:endParaRPr lang="he-IL"/>
          </a:p>
        </p:txBody>
      </p:sp>
      <p:sp>
        <p:nvSpPr>
          <p:cNvPr id="5" name="Slide Number Placeholder 4"/>
          <p:cNvSpPr>
            <a:spLocks noGrp="1"/>
          </p:cNvSpPr>
          <p:nvPr>
            <p:ph type="sldNum" sz="quarter" idx="3"/>
          </p:nvPr>
        </p:nvSpPr>
        <p:spPr>
          <a:xfrm>
            <a:off x="1694" y="9119473"/>
            <a:ext cx="3169920" cy="480060"/>
          </a:xfrm>
          <a:prstGeom prst="rect">
            <a:avLst/>
          </a:prstGeom>
        </p:spPr>
        <p:txBody>
          <a:bodyPr vert="horz" lIns="91440" tIns="45720" rIns="91440" bIns="45720" rtlCol="1" anchor="b"/>
          <a:lstStyle>
            <a:lvl1pPr algn="l">
              <a:defRPr sz="1200"/>
            </a:lvl1pPr>
          </a:lstStyle>
          <a:p>
            <a:fld id="{28726C7E-BA98-4163-995D-8E0982A82E20}" type="slidenum">
              <a:rPr lang="he-IL" smtClean="0"/>
              <a:t>‹#›</a:t>
            </a:fld>
            <a:endParaRPr lang="he-IL"/>
          </a:p>
        </p:txBody>
      </p:sp>
    </p:spTree>
    <p:extLst>
      <p:ext uri="{BB962C8B-B14F-4D97-AF65-F5344CB8AC3E}">
        <p14:creationId xmlns:p14="http://schemas.microsoft.com/office/powerpoint/2010/main" val="1478250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145281" y="0"/>
            <a:ext cx="3169920" cy="480060"/>
          </a:xfrm>
          <a:prstGeom prst="rect">
            <a:avLst/>
          </a:prstGeom>
        </p:spPr>
        <p:txBody>
          <a:bodyPr vert="horz" lIns="91440" tIns="45720" rIns="91440" bIns="45720" rtlCol="1"/>
          <a:lstStyle>
            <a:lvl1pPr algn="r">
              <a:defRPr sz="1200"/>
            </a:lvl1pPr>
          </a:lstStyle>
          <a:p>
            <a:endParaRPr lang="he-IL"/>
          </a:p>
        </p:txBody>
      </p:sp>
      <p:sp>
        <p:nvSpPr>
          <p:cNvPr id="3" name="Date Placeholder 2"/>
          <p:cNvSpPr>
            <a:spLocks noGrp="1"/>
          </p:cNvSpPr>
          <p:nvPr>
            <p:ph type="dt" idx="1"/>
          </p:nvPr>
        </p:nvSpPr>
        <p:spPr>
          <a:xfrm>
            <a:off x="1694" y="0"/>
            <a:ext cx="3169920" cy="480060"/>
          </a:xfrm>
          <a:prstGeom prst="rect">
            <a:avLst/>
          </a:prstGeom>
        </p:spPr>
        <p:txBody>
          <a:bodyPr vert="horz" lIns="91440" tIns="45720" rIns="91440" bIns="45720" rtlCol="1"/>
          <a:lstStyle>
            <a:lvl1pPr algn="l">
              <a:defRPr sz="1200"/>
            </a:lvl1pPr>
          </a:lstStyle>
          <a:p>
            <a:fld id="{4047DB59-656A-45BB-A632-BDB735F5A053}" type="datetimeFigureOut">
              <a:rPr lang="he-IL" smtClean="0"/>
              <a:t>י"ד/אדר ב/תשע"ט</a:t>
            </a:fld>
            <a:endParaRPr lang="he-IL"/>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1" anchor="ctr"/>
          <a:lstStyle/>
          <a:p>
            <a:endParaRPr lang="he-IL"/>
          </a:p>
        </p:txBody>
      </p:sp>
      <p:sp>
        <p:nvSpPr>
          <p:cNvPr id="5" name="Notes Placeholder 4"/>
          <p:cNvSpPr>
            <a:spLocks noGrp="1"/>
          </p:cNvSpPr>
          <p:nvPr>
            <p:ph type="body" sz="quarter" idx="3"/>
          </p:nvPr>
        </p:nvSpPr>
        <p:spPr>
          <a:xfrm>
            <a:off x="731521" y="4560570"/>
            <a:ext cx="5852160" cy="4320540"/>
          </a:xfrm>
          <a:prstGeom prst="rect">
            <a:avLst/>
          </a:prstGeom>
        </p:spPr>
        <p:txBody>
          <a:bodyPr vert="horz" lIns="91440" tIns="45720" rIns="91440" bIns="45720" rtl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6" name="Footer Placeholder 5"/>
          <p:cNvSpPr>
            <a:spLocks noGrp="1"/>
          </p:cNvSpPr>
          <p:nvPr>
            <p:ph type="ftr" sz="quarter" idx="4"/>
          </p:nvPr>
        </p:nvSpPr>
        <p:spPr>
          <a:xfrm>
            <a:off x="4145281" y="9119473"/>
            <a:ext cx="3169920" cy="480060"/>
          </a:xfrm>
          <a:prstGeom prst="rect">
            <a:avLst/>
          </a:prstGeom>
        </p:spPr>
        <p:txBody>
          <a:bodyPr vert="horz" lIns="91440" tIns="45720" rIns="91440" bIns="45720" rtlCol="1" anchor="b"/>
          <a:lstStyle>
            <a:lvl1pPr algn="r">
              <a:defRPr sz="1200"/>
            </a:lvl1pPr>
          </a:lstStyle>
          <a:p>
            <a:endParaRPr lang="he-IL"/>
          </a:p>
        </p:txBody>
      </p:sp>
      <p:sp>
        <p:nvSpPr>
          <p:cNvPr id="7" name="Slide Number Placeholder 6"/>
          <p:cNvSpPr>
            <a:spLocks noGrp="1"/>
          </p:cNvSpPr>
          <p:nvPr>
            <p:ph type="sldNum" sz="quarter" idx="5"/>
          </p:nvPr>
        </p:nvSpPr>
        <p:spPr>
          <a:xfrm>
            <a:off x="1694" y="9119473"/>
            <a:ext cx="3169920" cy="480060"/>
          </a:xfrm>
          <a:prstGeom prst="rect">
            <a:avLst/>
          </a:prstGeom>
        </p:spPr>
        <p:txBody>
          <a:bodyPr vert="horz" lIns="91440" tIns="45720" rIns="91440" bIns="45720" rtlCol="1" anchor="b"/>
          <a:lstStyle>
            <a:lvl1pPr algn="l">
              <a:defRPr sz="1200"/>
            </a:lvl1pPr>
          </a:lstStyle>
          <a:p>
            <a:fld id="{4B0D766B-68DE-4733-9802-615966FF149C}" type="slidenum">
              <a:rPr lang="he-IL" smtClean="0"/>
              <a:t>‹#›</a:t>
            </a:fld>
            <a:endParaRPr lang="he-IL"/>
          </a:p>
        </p:txBody>
      </p:sp>
    </p:spTree>
    <p:extLst>
      <p:ext uri="{BB962C8B-B14F-4D97-AF65-F5344CB8AC3E}">
        <p14:creationId xmlns:p14="http://schemas.microsoft.com/office/powerpoint/2010/main" val="26914080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4B0D766B-68DE-4733-9802-615966FF149C}" type="slidenum">
              <a:rPr lang="he-IL" smtClean="0"/>
              <a:t>4</a:t>
            </a:fld>
            <a:endParaRPr lang="he-IL"/>
          </a:p>
        </p:txBody>
      </p:sp>
    </p:spTree>
    <p:extLst>
      <p:ext uri="{BB962C8B-B14F-4D97-AF65-F5344CB8AC3E}">
        <p14:creationId xmlns:p14="http://schemas.microsoft.com/office/powerpoint/2010/main" val="1919222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a:t>אתרים</a:t>
            </a:r>
            <a:r>
              <a:rPr lang="he-IL" baseline="0" dirty="0"/>
              <a:t> מזוהמים משפיעים על סביבתם – המודלים הקיימים בעולם בנושא מתייחסים לשלושה מרכיבים המשפיעים על מידת הסיכון לאדם/ לסביבה – מקור הזיהום, מסלול המזהם (הדרך אותה הוא עובר), והרצפטור (מי שמושפע מהזיהום – אדם/ אקולוגיה)</a:t>
            </a:r>
            <a:endParaRPr lang="he-IL" dirty="0"/>
          </a:p>
        </p:txBody>
      </p:sp>
      <p:sp>
        <p:nvSpPr>
          <p:cNvPr id="4" name="Slide Number Placeholder 3"/>
          <p:cNvSpPr>
            <a:spLocks noGrp="1"/>
          </p:cNvSpPr>
          <p:nvPr>
            <p:ph type="sldNum" sz="quarter" idx="10"/>
          </p:nvPr>
        </p:nvSpPr>
        <p:spPr/>
        <p:txBody>
          <a:bodyPr/>
          <a:lstStyle/>
          <a:p>
            <a:fld id="{4B0D766B-68DE-4733-9802-615966FF149C}" type="slidenum">
              <a:rPr lang="he-IL" smtClean="0">
                <a:solidFill>
                  <a:prstClr val="black"/>
                </a:solidFill>
              </a:rPr>
              <a:pPr/>
              <a:t>5</a:t>
            </a:fld>
            <a:endParaRPr lang="he-IL">
              <a:solidFill>
                <a:prstClr val="black"/>
              </a:solidFill>
            </a:endParaRPr>
          </a:p>
        </p:txBody>
      </p:sp>
    </p:spTree>
    <p:extLst>
      <p:ext uri="{BB962C8B-B14F-4D97-AF65-F5344CB8AC3E}">
        <p14:creationId xmlns:p14="http://schemas.microsoft.com/office/powerpoint/2010/main" val="3162075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fld id="{4B0D766B-68DE-4733-9802-615966FF149C}" type="slidenum">
              <a:rPr lang="he-IL" smtClean="0">
                <a:solidFill>
                  <a:prstClr val="black"/>
                </a:solidFill>
              </a:rPr>
              <a:pPr/>
              <a:t>6</a:t>
            </a:fld>
            <a:endParaRPr lang="he-IL">
              <a:solidFill>
                <a:prstClr val="black"/>
              </a:solidFill>
            </a:endParaRPr>
          </a:p>
        </p:txBody>
      </p:sp>
    </p:spTree>
    <p:extLst>
      <p:ext uri="{BB962C8B-B14F-4D97-AF65-F5344CB8AC3E}">
        <p14:creationId xmlns:p14="http://schemas.microsoft.com/office/powerpoint/2010/main" val="561542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fld id="{4B0D766B-68DE-4733-9802-615966FF149C}" type="slidenum">
              <a:rPr lang="he-IL" smtClean="0"/>
              <a:t>13</a:t>
            </a:fld>
            <a:endParaRPr lang="he-IL"/>
          </a:p>
        </p:txBody>
      </p:sp>
    </p:spTree>
    <p:extLst>
      <p:ext uri="{BB962C8B-B14F-4D97-AF65-F5344CB8AC3E}">
        <p14:creationId xmlns:p14="http://schemas.microsoft.com/office/powerpoint/2010/main" val="2520500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fld id="{4B0D766B-68DE-4733-9802-615966FF149C}" type="slidenum">
              <a:rPr lang="he-IL" smtClean="0">
                <a:solidFill>
                  <a:prstClr val="black"/>
                </a:solidFill>
              </a:rPr>
              <a:pPr/>
              <a:t>15</a:t>
            </a:fld>
            <a:endParaRPr lang="he-IL">
              <a:solidFill>
                <a:prstClr val="black"/>
              </a:solidFill>
            </a:endParaRPr>
          </a:p>
        </p:txBody>
      </p:sp>
    </p:spTree>
    <p:extLst>
      <p:ext uri="{BB962C8B-B14F-4D97-AF65-F5344CB8AC3E}">
        <p14:creationId xmlns:p14="http://schemas.microsoft.com/office/powerpoint/2010/main" val="2520500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fld id="{4B0D766B-68DE-4733-9802-615966FF149C}" type="slidenum">
              <a:rPr lang="he-IL" smtClean="0"/>
              <a:t>19</a:t>
            </a:fld>
            <a:endParaRPr lang="he-IL"/>
          </a:p>
        </p:txBody>
      </p:sp>
    </p:spTree>
    <p:extLst>
      <p:ext uri="{BB962C8B-B14F-4D97-AF65-F5344CB8AC3E}">
        <p14:creationId xmlns:p14="http://schemas.microsoft.com/office/powerpoint/2010/main" val="1930433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fld id="{4B0D766B-68DE-4733-9802-615966FF149C}" type="slidenum">
              <a:rPr lang="he-IL" smtClean="0"/>
              <a:t>22</a:t>
            </a:fld>
            <a:endParaRPr lang="he-IL"/>
          </a:p>
        </p:txBody>
      </p:sp>
    </p:spTree>
    <p:extLst>
      <p:ext uri="{BB962C8B-B14F-4D97-AF65-F5344CB8AC3E}">
        <p14:creationId xmlns:p14="http://schemas.microsoft.com/office/powerpoint/2010/main" val="13002390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pic>
        <p:nvPicPr>
          <p:cNvPr id="7" name="תמונה 6" descr="FirstPageConfidential.jpg"/>
          <p:cNvPicPr>
            <a:picLocks noChangeAspect="1"/>
          </p:cNvPicPr>
          <p:nvPr userDrawn="1"/>
        </p:nvPicPr>
        <p:blipFill>
          <a:blip r:embed="rId2" cstate="print"/>
          <a:stretch>
            <a:fillRect/>
          </a:stretch>
        </p:blipFill>
        <p:spPr>
          <a:xfrm>
            <a:off x="0" y="3345"/>
            <a:ext cx="9144000" cy="6851309"/>
          </a:xfrm>
          <a:prstGeom prst="rect">
            <a:avLst/>
          </a:prstGeom>
        </p:spPr>
      </p:pic>
      <p:sp>
        <p:nvSpPr>
          <p:cNvPr id="2" name="כותרת 1"/>
          <p:cNvSpPr>
            <a:spLocks noGrp="1"/>
          </p:cNvSpPr>
          <p:nvPr>
            <p:ph type="ctrTitle"/>
          </p:nvPr>
        </p:nvSpPr>
        <p:spPr>
          <a:xfrm>
            <a:off x="685800" y="1857364"/>
            <a:ext cx="7815290" cy="1512889"/>
          </a:xfrm>
        </p:spPr>
        <p:txBody>
          <a:bodyPr>
            <a:normAutofit/>
          </a:bodyPr>
          <a:lstStyle>
            <a:lvl1pPr algn="r">
              <a:defRPr sz="4400" b="1" i="0" baseline="0">
                <a:solidFill>
                  <a:schemeClr val="tx1">
                    <a:lumMod val="75000"/>
                    <a:lumOff val="25000"/>
                  </a:schemeClr>
                </a:solidFill>
                <a:latin typeface="Arial" pitchFamily="34" charset="0"/>
                <a:cs typeface="Arial" pitchFamily="34" charset="0"/>
              </a:defRPr>
            </a:lvl1pPr>
          </a:lstStyle>
          <a:p>
            <a:r>
              <a:rPr lang="en-US"/>
              <a:t>Click to edit Master title style</a:t>
            </a:r>
            <a:endParaRPr lang="he-IL" dirty="0"/>
          </a:p>
        </p:txBody>
      </p:sp>
      <p:sp>
        <p:nvSpPr>
          <p:cNvPr id="3" name="כותרת משנה 2"/>
          <p:cNvSpPr>
            <a:spLocks noGrp="1"/>
          </p:cNvSpPr>
          <p:nvPr>
            <p:ph type="subTitle" idx="1"/>
          </p:nvPr>
        </p:nvSpPr>
        <p:spPr>
          <a:xfrm>
            <a:off x="2100290" y="3390912"/>
            <a:ext cx="6400800" cy="1752600"/>
          </a:xfrm>
        </p:spPr>
        <p:txBody>
          <a:bodyPr/>
          <a:lstStyle>
            <a:lvl1pPr marL="0" indent="0" algn="r">
              <a:buNone/>
              <a:defRPr sz="3400" baseline="0">
                <a:solidFill>
                  <a:schemeClr val="tx1">
                    <a:lumMod val="75000"/>
                    <a:lumOff val="2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he-IL" dirty="0"/>
          </a:p>
        </p:txBody>
      </p:sp>
      <p:sp>
        <p:nvSpPr>
          <p:cNvPr id="6" name="מציין מיקום של מספר שקופית 5"/>
          <p:cNvSpPr>
            <a:spLocks noGrp="1"/>
          </p:cNvSpPr>
          <p:nvPr>
            <p:ph type="sldNum" sz="quarter" idx="12"/>
          </p:nvPr>
        </p:nvSpPr>
        <p:spPr>
          <a:xfrm>
            <a:off x="0" y="6492875"/>
            <a:ext cx="400024" cy="365125"/>
          </a:xfrm>
        </p:spPr>
        <p:txBody>
          <a:bodyPr/>
          <a:lstStyle>
            <a:lvl1pPr>
              <a:defRPr baseline="0">
                <a:solidFill>
                  <a:schemeClr val="tx1">
                    <a:lumMod val="75000"/>
                    <a:lumOff val="25000"/>
                  </a:schemeClr>
                </a:solidFill>
                <a:latin typeface="Arial" pitchFamily="34" charset="0"/>
                <a:cs typeface="Arial" pitchFamily="34" charset="0"/>
              </a:defRPr>
            </a:lvl1pPr>
          </a:lstStyle>
          <a:p>
            <a:fld id="{9AA1CA3B-1749-40E9-B74A-56A17DDB6354}" type="slidenum">
              <a:rPr lang="he-IL" smtClean="0">
                <a:solidFill>
                  <a:prstClr val="black">
                    <a:lumMod val="75000"/>
                    <a:lumOff val="25000"/>
                  </a:prstClr>
                </a:solidFill>
              </a:rPr>
              <a:pPr/>
              <a:t>‹#›</a:t>
            </a:fld>
            <a:endParaRPr lang="he-IL" dirty="0">
              <a:solidFill>
                <a:prstClr val="black">
                  <a:lumMod val="75000"/>
                  <a:lumOff val="25000"/>
                </a:prstClr>
              </a:solidFill>
            </a:endParaRPr>
          </a:p>
        </p:txBody>
      </p:sp>
    </p:spTree>
    <p:extLst>
      <p:ext uri="{BB962C8B-B14F-4D97-AF65-F5344CB8AC3E}">
        <p14:creationId xmlns:p14="http://schemas.microsoft.com/office/powerpoint/2010/main" val="3259686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hasCustomPrompt="1"/>
          </p:nvPr>
        </p:nvSpPr>
        <p:spPr>
          <a:xfrm>
            <a:off x="500034" y="285728"/>
            <a:ext cx="8443914" cy="1143000"/>
          </a:xfrm>
        </p:spPr>
        <p:txBody>
          <a:bodyPr/>
          <a:lstStyle>
            <a:lvl1pPr algn="l">
              <a:defRPr sz="3000" baseline="0">
                <a:solidFill>
                  <a:schemeClr val="tx1">
                    <a:lumMod val="75000"/>
                    <a:lumOff val="25000"/>
                  </a:schemeClr>
                </a:solidFill>
              </a:defRPr>
            </a:lvl1pPr>
          </a:lstStyle>
          <a:p>
            <a:r>
              <a:rPr lang="he-IL" dirty="0" err="1"/>
              <a:t>תמכדת</a:t>
            </a:r>
            <a:r>
              <a:rPr lang="en-US" dirty="0"/>
              <a:t/>
            </a:r>
            <a:br>
              <a:rPr lang="en-US" dirty="0"/>
            </a:br>
            <a:r>
              <a:rPr lang="he-IL" dirty="0"/>
              <a:t>לחץ כדי לערוך סגנון כותרת של תבנית בסיס</a:t>
            </a:r>
          </a:p>
        </p:txBody>
      </p:sp>
      <p:sp>
        <p:nvSpPr>
          <p:cNvPr id="3" name="מציין מיקום תוכן 2"/>
          <p:cNvSpPr>
            <a:spLocks noGrp="1"/>
          </p:cNvSpPr>
          <p:nvPr>
            <p:ph idx="1"/>
          </p:nvPr>
        </p:nvSpPr>
        <p:spPr>
          <a:xfrm>
            <a:off x="500034" y="1571612"/>
            <a:ext cx="8429684"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dirty="0"/>
          </a:p>
        </p:txBody>
      </p:sp>
      <p:sp>
        <p:nvSpPr>
          <p:cNvPr id="6" name="מציין מיקום של מספר שקופית 5"/>
          <p:cNvSpPr>
            <a:spLocks noGrp="1"/>
          </p:cNvSpPr>
          <p:nvPr>
            <p:ph type="sldNum" sz="quarter" idx="12"/>
          </p:nvPr>
        </p:nvSpPr>
        <p:spPr>
          <a:xfrm>
            <a:off x="0" y="6492875"/>
            <a:ext cx="400024" cy="365125"/>
          </a:xfrm>
        </p:spPr>
        <p:txBody>
          <a:bodyPr/>
          <a:lstStyle>
            <a:lvl1pPr>
              <a:defRPr baseline="0">
                <a:solidFill>
                  <a:schemeClr val="tx1">
                    <a:lumMod val="75000"/>
                    <a:lumOff val="25000"/>
                  </a:schemeClr>
                </a:solidFill>
                <a:latin typeface="Arial" pitchFamily="34" charset="0"/>
                <a:cs typeface="Arial" pitchFamily="34" charset="0"/>
              </a:defRPr>
            </a:lvl1pPr>
          </a:lstStyle>
          <a:p>
            <a:fld id="{9AA1CA3B-1749-40E9-B74A-56A17DDB6354}" type="slidenum">
              <a:rPr lang="he-IL" smtClean="0">
                <a:solidFill>
                  <a:prstClr val="black">
                    <a:lumMod val="75000"/>
                    <a:lumOff val="25000"/>
                  </a:prstClr>
                </a:solidFill>
              </a:rPr>
              <a:pPr/>
              <a:t>‹#›</a:t>
            </a:fld>
            <a:endParaRPr lang="he-IL" dirty="0">
              <a:solidFill>
                <a:prstClr val="black">
                  <a:lumMod val="75000"/>
                  <a:lumOff val="25000"/>
                </a:prstClr>
              </a:solidFill>
            </a:endParaRPr>
          </a:p>
        </p:txBody>
      </p:sp>
    </p:spTree>
    <p:extLst>
      <p:ext uri="{BB962C8B-B14F-4D97-AF65-F5344CB8AC3E}">
        <p14:creationId xmlns:p14="http://schemas.microsoft.com/office/powerpoint/2010/main" val="962254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943004" y="4406900"/>
            <a:ext cx="7772400" cy="1362075"/>
          </a:xfrm>
        </p:spPr>
        <p:txBody>
          <a:bodyPr anchor="t"/>
          <a:lstStyle>
            <a:lvl1pPr algn="r">
              <a:defRPr sz="4000" b="1" cap="all"/>
            </a:lvl1pPr>
          </a:lstStyle>
          <a:p>
            <a:r>
              <a:rPr lang="en-US"/>
              <a:t>Click to edit Master title style</a:t>
            </a:r>
            <a:endParaRPr lang="he-IL" dirty="0"/>
          </a:p>
        </p:txBody>
      </p:sp>
      <p:sp>
        <p:nvSpPr>
          <p:cNvPr id="3" name="מציין מיקום טקסט 2"/>
          <p:cNvSpPr>
            <a:spLocks noGrp="1"/>
          </p:cNvSpPr>
          <p:nvPr>
            <p:ph type="body" idx="1"/>
          </p:nvPr>
        </p:nvSpPr>
        <p:spPr>
          <a:xfrm>
            <a:off x="943004"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מציין מיקום של מספר שקופית 5"/>
          <p:cNvSpPr>
            <a:spLocks noGrp="1"/>
          </p:cNvSpPr>
          <p:nvPr>
            <p:ph type="sldNum" sz="quarter" idx="12"/>
          </p:nvPr>
        </p:nvSpPr>
        <p:spPr/>
        <p:txBody>
          <a:bodyPr/>
          <a:lstStyle/>
          <a:p>
            <a:fld id="{9AA1CA3B-1749-40E9-B74A-56A17DDB6354}" type="slidenum">
              <a:rPr lang="he-IL" smtClean="0">
                <a:solidFill>
                  <a:prstClr val="black">
                    <a:lumMod val="75000"/>
                    <a:lumOff val="25000"/>
                  </a:prstClr>
                </a:solidFill>
              </a:rPr>
              <a:pPr/>
              <a:t>‹#›</a:t>
            </a:fld>
            <a:endParaRPr lang="he-IL">
              <a:solidFill>
                <a:prstClr val="black">
                  <a:lumMod val="75000"/>
                  <a:lumOff val="25000"/>
                </a:prstClr>
              </a:solidFill>
            </a:endParaRPr>
          </a:p>
        </p:txBody>
      </p:sp>
    </p:spTree>
    <p:extLst>
      <p:ext uri="{BB962C8B-B14F-4D97-AF65-F5344CB8AC3E}">
        <p14:creationId xmlns:p14="http://schemas.microsoft.com/office/powerpoint/2010/main" val="1987301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lgn="r">
              <a:defRPr/>
            </a:lvl1pPr>
          </a:lstStyle>
          <a:p>
            <a:r>
              <a:rPr lang="en-US"/>
              <a:t>Click to edit Master title style</a:t>
            </a:r>
            <a:endParaRPr lang="he-IL" dirty="0"/>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מציין מיקום תוכן 3"/>
          <p:cNvSpPr>
            <a:spLocks noGrp="1"/>
          </p:cNvSpPr>
          <p:nvPr>
            <p:ph sz="half" idx="2"/>
          </p:nvPr>
        </p:nvSpPr>
        <p:spPr>
          <a:xfrm>
            <a:off x="481968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7" name="מציין מיקום של מספר שקופית 6"/>
          <p:cNvSpPr>
            <a:spLocks noGrp="1"/>
          </p:cNvSpPr>
          <p:nvPr>
            <p:ph type="sldNum" sz="quarter" idx="12"/>
          </p:nvPr>
        </p:nvSpPr>
        <p:spPr/>
        <p:txBody>
          <a:bodyPr/>
          <a:lstStyle/>
          <a:p>
            <a:fld id="{9AA1CA3B-1749-40E9-B74A-56A17DDB6354}" type="slidenum">
              <a:rPr lang="he-IL" smtClean="0">
                <a:solidFill>
                  <a:prstClr val="black">
                    <a:lumMod val="75000"/>
                    <a:lumOff val="25000"/>
                  </a:prstClr>
                </a:solidFill>
              </a:rPr>
              <a:pPr/>
              <a:t>‹#›</a:t>
            </a:fld>
            <a:endParaRPr lang="he-IL">
              <a:solidFill>
                <a:prstClr val="black">
                  <a:lumMod val="75000"/>
                  <a:lumOff val="25000"/>
                </a:prstClr>
              </a:solidFill>
            </a:endParaRPr>
          </a:p>
        </p:txBody>
      </p:sp>
      <p:sp>
        <p:nvSpPr>
          <p:cNvPr id="8" name="מציין מיקום של כותרת תחתונה 4"/>
          <p:cNvSpPr txBox="1">
            <a:spLocks/>
          </p:cNvSpPr>
          <p:nvPr userDrawn="1"/>
        </p:nvSpPr>
        <p:spPr>
          <a:xfrm>
            <a:off x="2071670" y="6643710"/>
            <a:ext cx="2000264" cy="285752"/>
          </a:xfrm>
          <a:prstGeom prst="rect">
            <a:avLst/>
          </a:prstGeom>
        </p:spPr>
        <p:txBody>
          <a:bodyPr vert="horz" lIns="91440" tIns="45720" rIns="91440" bIns="45720" rtlCol="1" anchor="ctr"/>
          <a:lstStyle>
            <a:lvl1pPr>
              <a:defRPr sz="700" baseline="0">
                <a:solidFill>
                  <a:schemeClr val="tx1">
                    <a:lumMod val="75000"/>
                    <a:lumOff val="25000"/>
                  </a:schemeClr>
                </a:solidFill>
                <a:latin typeface="Arial" pitchFamily="34" charset="0"/>
                <a:cs typeface="Arial" pitchFamily="34" charset="0"/>
              </a:defRPr>
            </a:lvl1pPr>
          </a:lstStyle>
          <a:p>
            <a:pPr algn="ctr">
              <a:defRPr/>
            </a:pPr>
            <a:r>
              <a:rPr lang="en-US" dirty="0">
                <a:solidFill>
                  <a:prstClr val="black">
                    <a:lumMod val="75000"/>
                    <a:lumOff val="25000"/>
                  </a:prstClr>
                </a:solidFill>
              </a:rPr>
              <a:t>Confidential/ Legally privileged information</a:t>
            </a:r>
            <a:endParaRPr lang="he-IL" dirty="0">
              <a:solidFill>
                <a:prstClr val="black">
                  <a:lumMod val="75000"/>
                  <a:lumOff val="25000"/>
                </a:prstClr>
              </a:solidFill>
            </a:endParaRPr>
          </a:p>
        </p:txBody>
      </p:sp>
    </p:spTree>
    <p:extLst>
      <p:ext uri="{BB962C8B-B14F-4D97-AF65-F5344CB8AC3E}">
        <p14:creationId xmlns:p14="http://schemas.microsoft.com/office/powerpoint/2010/main" val="2064242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lgn="r">
              <a:defRPr/>
            </a:lvl1pPr>
          </a:lstStyle>
          <a:p>
            <a:r>
              <a:rPr lang="en-US"/>
              <a:t>Click to edit Master title style</a:t>
            </a:r>
            <a:endParaRPr lang="he-IL" dirty="0"/>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מציין מיקום טקסט 4"/>
          <p:cNvSpPr>
            <a:spLocks noGrp="1"/>
          </p:cNvSpPr>
          <p:nvPr>
            <p:ph type="body" sz="quarter" idx="3"/>
          </p:nvPr>
        </p:nvSpPr>
        <p:spPr>
          <a:xfrm>
            <a:off x="4816505" y="150017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מציין מיקום תוכן 5"/>
          <p:cNvSpPr>
            <a:spLocks noGrp="1"/>
          </p:cNvSpPr>
          <p:nvPr>
            <p:ph sz="quarter" idx="4"/>
          </p:nvPr>
        </p:nvSpPr>
        <p:spPr>
          <a:xfrm>
            <a:off x="4816505" y="214311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9" name="מציין מיקום של מספר שקופית 8"/>
          <p:cNvSpPr>
            <a:spLocks noGrp="1"/>
          </p:cNvSpPr>
          <p:nvPr>
            <p:ph type="sldNum" sz="quarter" idx="12"/>
          </p:nvPr>
        </p:nvSpPr>
        <p:spPr/>
        <p:txBody>
          <a:bodyPr/>
          <a:lstStyle/>
          <a:p>
            <a:fld id="{9AA1CA3B-1749-40E9-B74A-56A17DDB6354}" type="slidenum">
              <a:rPr lang="he-IL" smtClean="0">
                <a:solidFill>
                  <a:prstClr val="black">
                    <a:lumMod val="75000"/>
                    <a:lumOff val="25000"/>
                  </a:prstClr>
                </a:solidFill>
              </a:rPr>
              <a:pPr/>
              <a:t>‹#›</a:t>
            </a:fld>
            <a:endParaRPr lang="he-IL">
              <a:solidFill>
                <a:prstClr val="black">
                  <a:lumMod val="75000"/>
                  <a:lumOff val="25000"/>
                </a:prstClr>
              </a:solidFill>
            </a:endParaRPr>
          </a:p>
        </p:txBody>
      </p:sp>
    </p:spTree>
    <p:extLst>
      <p:ext uri="{BB962C8B-B14F-4D97-AF65-F5344CB8AC3E}">
        <p14:creationId xmlns:p14="http://schemas.microsoft.com/office/powerpoint/2010/main" val="491075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lgn="r">
              <a:defRPr/>
            </a:lvl1pPr>
          </a:lstStyle>
          <a:p>
            <a:r>
              <a:rPr lang="en-US"/>
              <a:t>Click to edit Master title style</a:t>
            </a:r>
            <a:endParaRPr lang="he-IL" dirty="0"/>
          </a:p>
        </p:txBody>
      </p:sp>
      <p:sp>
        <p:nvSpPr>
          <p:cNvPr id="5" name="מציין מיקום של מספר שקופית 4"/>
          <p:cNvSpPr>
            <a:spLocks noGrp="1"/>
          </p:cNvSpPr>
          <p:nvPr>
            <p:ph type="sldNum" sz="quarter" idx="12"/>
          </p:nvPr>
        </p:nvSpPr>
        <p:spPr/>
        <p:txBody>
          <a:bodyPr/>
          <a:lstStyle/>
          <a:p>
            <a:fld id="{9AA1CA3B-1749-40E9-B74A-56A17DDB6354}" type="slidenum">
              <a:rPr lang="he-IL" smtClean="0">
                <a:solidFill>
                  <a:prstClr val="black">
                    <a:lumMod val="75000"/>
                    <a:lumOff val="25000"/>
                  </a:prstClr>
                </a:solidFill>
              </a:rPr>
              <a:pPr/>
              <a:t>‹#›</a:t>
            </a:fld>
            <a:endParaRPr lang="he-IL">
              <a:solidFill>
                <a:prstClr val="black">
                  <a:lumMod val="75000"/>
                  <a:lumOff val="25000"/>
                </a:prstClr>
              </a:solidFill>
            </a:endParaRPr>
          </a:p>
        </p:txBody>
      </p:sp>
    </p:spTree>
    <p:extLst>
      <p:ext uri="{BB962C8B-B14F-4D97-AF65-F5344CB8AC3E}">
        <p14:creationId xmlns:p14="http://schemas.microsoft.com/office/powerpoint/2010/main" val="11393820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4" name="מציין מיקום של מספר שקופית 3"/>
          <p:cNvSpPr>
            <a:spLocks noGrp="1"/>
          </p:cNvSpPr>
          <p:nvPr>
            <p:ph type="sldNum" sz="quarter" idx="12"/>
          </p:nvPr>
        </p:nvSpPr>
        <p:spPr/>
        <p:txBody>
          <a:bodyPr/>
          <a:lstStyle/>
          <a:p>
            <a:fld id="{9AA1CA3B-1749-40E9-B74A-56A17DDB6354}" type="slidenum">
              <a:rPr lang="he-IL" smtClean="0">
                <a:solidFill>
                  <a:prstClr val="black">
                    <a:lumMod val="75000"/>
                    <a:lumOff val="25000"/>
                  </a:prstClr>
                </a:solidFill>
              </a:rPr>
              <a:pPr/>
              <a:t>‹#›</a:t>
            </a:fld>
            <a:endParaRPr lang="he-IL">
              <a:solidFill>
                <a:prstClr val="black">
                  <a:lumMod val="75000"/>
                  <a:lumOff val="25000"/>
                </a:prstClr>
              </a:solidFill>
            </a:endParaRPr>
          </a:p>
        </p:txBody>
      </p:sp>
    </p:spTree>
    <p:extLst>
      <p:ext uri="{BB962C8B-B14F-4D97-AF65-F5344CB8AC3E}">
        <p14:creationId xmlns:p14="http://schemas.microsoft.com/office/powerpoint/2010/main" val="1861664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en-US"/>
              <a:t>Click to edit Master title style</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מציין מיקום של מספר שקופית 6"/>
          <p:cNvSpPr>
            <a:spLocks noGrp="1"/>
          </p:cNvSpPr>
          <p:nvPr>
            <p:ph type="sldNum" sz="quarter" idx="12"/>
          </p:nvPr>
        </p:nvSpPr>
        <p:spPr/>
        <p:txBody>
          <a:bodyPr/>
          <a:lstStyle/>
          <a:p>
            <a:fld id="{9AA1CA3B-1749-40E9-B74A-56A17DDB6354}" type="slidenum">
              <a:rPr lang="he-IL" smtClean="0">
                <a:solidFill>
                  <a:prstClr val="black">
                    <a:lumMod val="75000"/>
                    <a:lumOff val="25000"/>
                  </a:prstClr>
                </a:solidFill>
              </a:rPr>
              <a:pPr/>
              <a:t>‹#›</a:t>
            </a:fld>
            <a:endParaRPr lang="he-IL">
              <a:solidFill>
                <a:prstClr val="black">
                  <a:lumMod val="75000"/>
                  <a:lumOff val="25000"/>
                </a:prstClr>
              </a:solidFill>
            </a:endParaRPr>
          </a:p>
        </p:txBody>
      </p:sp>
    </p:spTree>
    <p:extLst>
      <p:ext uri="{BB962C8B-B14F-4D97-AF65-F5344CB8AC3E}">
        <p14:creationId xmlns:p14="http://schemas.microsoft.com/office/powerpoint/2010/main" val="2669856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מציין מיקום של מספר שקופית 6"/>
          <p:cNvSpPr>
            <a:spLocks noGrp="1"/>
          </p:cNvSpPr>
          <p:nvPr>
            <p:ph type="sldNum" sz="quarter" idx="12"/>
          </p:nvPr>
        </p:nvSpPr>
        <p:spPr/>
        <p:txBody>
          <a:bodyPr/>
          <a:lstStyle/>
          <a:p>
            <a:fld id="{9AA1CA3B-1749-40E9-B74A-56A17DDB6354}" type="slidenum">
              <a:rPr lang="he-IL" smtClean="0">
                <a:solidFill>
                  <a:prstClr val="black">
                    <a:lumMod val="75000"/>
                    <a:lumOff val="25000"/>
                  </a:prstClr>
                </a:solidFill>
              </a:rPr>
              <a:pPr/>
              <a:t>‹#›</a:t>
            </a:fld>
            <a:endParaRPr lang="he-IL">
              <a:solidFill>
                <a:prstClr val="black">
                  <a:lumMod val="75000"/>
                  <a:lumOff val="25000"/>
                </a:prstClr>
              </a:solidFill>
            </a:endParaRPr>
          </a:p>
        </p:txBody>
      </p:sp>
    </p:spTree>
    <p:extLst>
      <p:ext uri="{BB962C8B-B14F-4D97-AF65-F5344CB8AC3E}">
        <p14:creationId xmlns:p14="http://schemas.microsoft.com/office/powerpoint/2010/main" val="2730276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a:t>Click to edit Master title style</a:t>
            </a:r>
            <a:endParaRPr lang="he-IL"/>
          </a:p>
        </p:txBody>
      </p:sp>
      <p:sp>
        <p:nvSpPr>
          <p:cNvPr id="3" name="מציין מיקום של טקסט אנכי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6" name="מציין מיקום של מספר שקופית 5"/>
          <p:cNvSpPr>
            <a:spLocks noGrp="1"/>
          </p:cNvSpPr>
          <p:nvPr>
            <p:ph type="sldNum" sz="quarter" idx="12"/>
          </p:nvPr>
        </p:nvSpPr>
        <p:spPr/>
        <p:txBody>
          <a:bodyPr/>
          <a:lstStyle/>
          <a:p>
            <a:fld id="{9AA1CA3B-1749-40E9-B74A-56A17DDB6354}" type="slidenum">
              <a:rPr lang="he-IL" smtClean="0">
                <a:solidFill>
                  <a:prstClr val="black">
                    <a:lumMod val="75000"/>
                    <a:lumOff val="25000"/>
                  </a:prstClr>
                </a:solidFill>
              </a:rPr>
              <a:pPr/>
              <a:t>‹#›</a:t>
            </a:fld>
            <a:endParaRPr lang="he-IL">
              <a:solidFill>
                <a:prstClr val="black">
                  <a:lumMod val="75000"/>
                  <a:lumOff val="25000"/>
                </a:prstClr>
              </a:solidFill>
            </a:endParaRPr>
          </a:p>
        </p:txBody>
      </p:sp>
    </p:spTree>
    <p:extLst>
      <p:ext uri="{BB962C8B-B14F-4D97-AF65-F5344CB8AC3E}">
        <p14:creationId xmlns:p14="http://schemas.microsoft.com/office/powerpoint/2010/main" val="168680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en-US"/>
              <a:t>Click to edit Master title style</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6" name="מציין מיקום של מספר שקופית 5"/>
          <p:cNvSpPr>
            <a:spLocks noGrp="1"/>
          </p:cNvSpPr>
          <p:nvPr>
            <p:ph type="sldNum" sz="quarter" idx="12"/>
          </p:nvPr>
        </p:nvSpPr>
        <p:spPr/>
        <p:txBody>
          <a:bodyPr/>
          <a:lstStyle/>
          <a:p>
            <a:fld id="{9AA1CA3B-1749-40E9-B74A-56A17DDB6354}" type="slidenum">
              <a:rPr lang="he-IL" smtClean="0">
                <a:solidFill>
                  <a:prstClr val="black">
                    <a:lumMod val="75000"/>
                    <a:lumOff val="25000"/>
                  </a:prstClr>
                </a:solidFill>
              </a:rPr>
              <a:pPr/>
              <a:t>‹#›</a:t>
            </a:fld>
            <a:endParaRPr lang="he-IL">
              <a:solidFill>
                <a:prstClr val="black">
                  <a:lumMod val="75000"/>
                  <a:lumOff val="25000"/>
                </a:prstClr>
              </a:solidFill>
            </a:endParaRPr>
          </a:p>
        </p:txBody>
      </p:sp>
    </p:spTree>
    <p:extLst>
      <p:ext uri="{BB962C8B-B14F-4D97-AF65-F5344CB8AC3E}">
        <p14:creationId xmlns:p14="http://schemas.microsoft.com/office/powerpoint/2010/main" val="4253925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תמונה 7" descr="InsidePageConfidential.jpg"/>
          <p:cNvPicPr>
            <a:picLocks noChangeAspect="1"/>
          </p:cNvPicPr>
          <p:nvPr/>
        </p:nvPicPr>
        <p:blipFill>
          <a:blip r:embed="rId13" cstate="print"/>
          <a:stretch>
            <a:fillRect/>
          </a:stretch>
        </p:blipFill>
        <p:spPr>
          <a:xfrm>
            <a:off x="0" y="3345"/>
            <a:ext cx="9144000" cy="6851309"/>
          </a:xfrm>
          <a:prstGeom prst="rect">
            <a:avLst/>
          </a:prstGeom>
        </p:spPr>
      </p:pic>
      <p:sp>
        <p:nvSpPr>
          <p:cNvPr id="2" name="מציין מיקום של כותרת 1"/>
          <p:cNvSpPr>
            <a:spLocks noGrp="1"/>
          </p:cNvSpPr>
          <p:nvPr>
            <p:ph type="title"/>
          </p:nvPr>
        </p:nvSpPr>
        <p:spPr>
          <a:xfrm>
            <a:off x="500034" y="285728"/>
            <a:ext cx="8372476" cy="1143000"/>
          </a:xfrm>
          <a:prstGeom prst="rect">
            <a:avLst/>
          </a:prstGeom>
        </p:spPr>
        <p:txBody>
          <a:bodyPr vert="horz" lIns="91440" tIns="45720" rIns="91440" bIns="45720" rtlCol="1" anchor="ctr">
            <a:normAutofit/>
          </a:bodyPr>
          <a:lstStyle/>
          <a:p>
            <a:r>
              <a:rPr lang="he-IL" dirty="0"/>
              <a:t/>
            </a:r>
            <a:br>
              <a:rPr lang="he-IL" dirty="0"/>
            </a:br>
            <a:r>
              <a:rPr lang="he-IL" dirty="0"/>
              <a:t>לחץ כדי לערוך סגנון כותרת של תבנית בסיס</a:t>
            </a:r>
          </a:p>
        </p:txBody>
      </p:sp>
      <p:sp>
        <p:nvSpPr>
          <p:cNvPr id="3" name="מציין מיקום טקסט 2"/>
          <p:cNvSpPr>
            <a:spLocks noGrp="1"/>
          </p:cNvSpPr>
          <p:nvPr>
            <p:ph type="body" idx="1"/>
          </p:nvPr>
        </p:nvSpPr>
        <p:spPr>
          <a:xfrm>
            <a:off x="500034" y="1571612"/>
            <a:ext cx="8372476" cy="4525963"/>
          </a:xfrm>
          <a:prstGeom prst="rect">
            <a:avLst/>
          </a:prstGeom>
          <a:noFill/>
        </p:spPr>
        <p:txBody>
          <a:bodyPr vert="horz" lIns="91440" tIns="45720" rIns="91440" bIns="45720" rtlCol="1">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p>
        </p:txBody>
      </p:sp>
      <p:sp>
        <p:nvSpPr>
          <p:cNvPr id="6" name="מציין מיקום של מספר שקופית 5"/>
          <p:cNvSpPr>
            <a:spLocks noGrp="1"/>
          </p:cNvSpPr>
          <p:nvPr>
            <p:ph type="sldNum" sz="quarter" idx="4"/>
          </p:nvPr>
        </p:nvSpPr>
        <p:spPr>
          <a:xfrm>
            <a:off x="0" y="6492875"/>
            <a:ext cx="471462" cy="365125"/>
          </a:xfrm>
          <a:prstGeom prst="rect">
            <a:avLst/>
          </a:prstGeom>
        </p:spPr>
        <p:txBody>
          <a:bodyPr vert="horz" lIns="91440" tIns="45720" rIns="91440" bIns="45720" rtlCol="1" anchor="ctr"/>
          <a:lstStyle>
            <a:lvl1pPr algn="l">
              <a:defRPr sz="1200" baseline="0">
                <a:solidFill>
                  <a:schemeClr val="tx1">
                    <a:lumMod val="75000"/>
                    <a:lumOff val="25000"/>
                  </a:schemeClr>
                </a:solidFill>
                <a:latin typeface="Arial" pitchFamily="34" charset="0"/>
                <a:cs typeface="Arial" pitchFamily="34" charset="0"/>
              </a:defRPr>
            </a:lvl1pPr>
          </a:lstStyle>
          <a:p>
            <a:fld id="{9AA1CA3B-1749-40E9-B74A-56A17DDB6354}" type="slidenum">
              <a:rPr lang="he-IL" smtClean="0">
                <a:solidFill>
                  <a:prstClr val="black">
                    <a:lumMod val="75000"/>
                    <a:lumOff val="25000"/>
                  </a:prstClr>
                </a:solidFill>
              </a:rPr>
              <a:pPr/>
              <a:t>‹#›</a:t>
            </a:fld>
            <a:endParaRPr lang="he-IL" dirty="0">
              <a:solidFill>
                <a:prstClr val="black">
                  <a:lumMod val="75000"/>
                  <a:lumOff val="25000"/>
                </a:prstClr>
              </a:solidFill>
            </a:endParaRPr>
          </a:p>
        </p:txBody>
      </p:sp>
      <p:pic>
        <p:nvPicPr>
          <p:cNvPr id="13" name="תמונה 12" descr="LDD.JPG"/>
          <p:cNvPicPr>
            <a:picLocks noChangeAspect="1"/>
          </p:cNvPicPr>
          <p:nvPr/>
        </p:nvPicPr>
        <p:blipFill>
          <a:blip r:embed="rId14" cstate="print"/>
          <a:stretch>
            <a:fillRect/>
          </a:stretch>
        </p:blipFill>
        <p:spPr>
          <a:xfrm>
            <a:off x="7572865" y="6215082"/>
            <a:ext cx="1285415" cy="493587"/>
          </a:xfrm>
          <a:prstGeom prst="rect">
            <a:avLst/>
          </a:prstGeom>
        </p:spPr>
      </p:pic>
    </p:spTree>
    <p:extLst>
      <p:ext uri="{BB962C8B-B14F-4D97-AF65-F5344CB8AC3E}">
        <p14:creationId xmlns:p14="http://schemas.microsoft.com/office/powerpoint/2010/main" val="91807921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ctr" defTabSz="914400" rtl="1" eaLnBrk="1" latinLnBrk="0" hangingPunct="1">
        <a:spcBef>
          <a:spcPct val="0"/>
        </a:spcBef>
        <a:buNone/>
        <a:defRPr sz="3000" b="1" i="0" kern="1200" baseline="0">
          <a:solidFill>
            <a:schemeClr val="tx1">
              <a:lumMod val="75000"/>
              <a:lumOff val="25000"/>
            </a:schemeClr>
          </a:solidFill>
          <a:latin typeface="Arial" pitchFamily="34" charset="0"/>
          <a:ea typeface="+mj-ea"/>
          <a:cs typeface="Arial" pitchFamily="34" charset="0"/>
        </a:defRPr>
      </a:lvl1pPr>
    </p:titleStyle>
    <p:bodyStyle>
      <a:lvl1pPr marL="342900" indent="-342900" algn="r" defTabSz="914400" rtl="1" eaLnBrk="1" latinLnBrk="0" hangingPunct="1">
        <a:spcBef>
          <a:spcPct val="20000"/>
        </a:spcBef>
        <a:buClr>
          <a:schemeClr val="accent1">
            <a:lumMod val="75000"/>
          </a:schemeClr>
        </a:buClr>
        <a:buFont typeface="Arial" pitchFamily="34" charset="0"/>
        <a:buChar char="•"/>
        <a:defRPr sz="2400" kern="1200" baseline="0">
          <a:solidFill>
            <a:schemeClr val="tx1">
              <a:lumMod val="75000"/>
              <a:lumOff val="25000"/>
            </a:schemeClr>
          </a:solidFill>
          <a:latin typeface="Arial" pitchFamily="34" charset="0"/>
          <a:ea typeface="+mn-ea"/>
          <a:cs typeface="Arial" pitchFamily="34" charset="0"/>
        </a:defRPr>
      </a:lvl1pPr>
      <a:lvl2pPr marL="742950" indent="-285750" algn="r" defTabSz="914400" rtl="1" eaLnBrk="1" latinLnBrk="0" hangingPunct="1">
        <a:spcBef>
          <a:spcPct val="20000"/>
        </a:spcBef>
        <a:buClr>
          <a:schemeClr val="accent1">
            <a:lumMod val="75000"/>
          </a:schemeClr>
        </a:buClr>
        <a:buFont typeface="Arial" pitchFamily="34" charset="0"/>
        <a:buChar char="•"/>
        <a:defRPr sz="2000" kern="1200" baseline="0">
          <a:solidFill>
            <a:schemeClr val="tx1">
              <a:lumMod val="75000"/>
              <a:lumOff val="25000"/>
            </a:schemeClr>
          </a:solidFill>
          <a:latin typeface="Arial" pitchFamily="34" charset="0"/>
          <a:ea typeface="+mn-ea"/>
          <a:cs typeface="Arial" pitchFamily="34" charset="0"/>
        </a:defRPr>
      </a:lvl2pPr>
      <a:lvl3pPr marL="1143000" indent="-228600" algn="r" defTabSz="914400" rtl="1" eaLnBrk="1" latinLnBrk="0" hangingPunct="1">
        <a:spcBef>
          <a:spcPct val="20000"/>
        </a:spcBef>
        <a:buClr>
          <a:schemeClr val="accent1">
            <a:lumMod val="75000"/>
          </a:schemeClr>
        </a:buClr>
        <a:buFont typeface="Arial" pitchFamily="34" charset="0"/>
        <a:buChar char="•"/>
        <a:defRPr sz="1600" kern="1200">
          <a:solidFill>
            <a:schemeClr val="tx1">
              <a:lumMod val="75000"/>
              <a:lumOff val="25000"/>
            </a:schemeClr>
          </a:solidFill>
          <a:latin typeface="+mn-lt"/>
          <a:ea typeface="+mn-ea"/>
          <a:cs typeface="+mn-cs"/>
        </a:defRPr>
      </a:lvl3pPr>
      <a:lvl4pPr marL="1600200" indent="-228600" algn="r" defTabSz="914400" rtl="1" eaLnBrk="1" latinLnBrk="0" hangingPunct="1">
        <a:spcBef>
          <a:spcPct val="20000"/>
        </a:spcBef>
        <a:buClr>
          <a:schemeClr val="accent1">
            <a:lumMod val="75000"/>
          </a:schemeClr>
        </a:buClr>
        <a:buFont typeface="Arial" pitchFamily="34" charset="0"/>
        <a:buChar char="•"/>
        <a:defRPr sz="1400" kern="1200" baseline="0">
          <a:solidFill>
            <a:schemeClr val="tx1">
              <a:lumMod val="75000"/>
              <a:lumOff val="25000"/>
            </a:schemeClr>
          </a:solidFill>
          <a:latin typeface="Arial" pitchFamily="34" charset="0"/>
          <a:ea typeface="+mn-ea"/>
          <a:cs typeface="Arial" pitchFamily="34" charset="0"/>
        </a:defRPr>
      </a:lvl4pPr>
      <a:lvl5pPr marL="2057400" indent="-228600" algn="r" defTabSz="914400" rtl="1" eaLnBrk="1" latinLnBrk="0" hangingPunct="1">
        <a:spcBef>
          <a:spcPct val="20000"/>
        </a:spcBef>
        <a:buClr>
          <a:schemeClr val="accent1">
            <a:lumMod val="75000"/>
          </a:schemeClr>
        </a:buClr>
        <a:buFont typeface="Arial" pitchFamily="34" charset="0"/>
        <a:buChar char="•"/>
        <a:defRPr sz="1200" kern="1200" baseline="0">
          <a:solidFill>
            <a:schemeClr val="tx1">
              <a:lumMod val="75000"/>
              <a:lumOff val="25000"/>
            </a:schemeClr>
          </a:solidFill>
          <a:latin typeface="Arial" pitchFamily="34" charset="0"/>
          <a:ea typeface="+mn-ea"/>
          <a:cs typeface="Arial" pitchFamily="34"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9.xml"/><Relationship Id="rId7" Type="http://schemas.openxmlformats.org/officeDocument/2006/relationships/slide" Target="slide19.xml"/><Relationship Id="rId2" Type="http://schemas.openxmlformats.org/officeDocument/2006/relationships/slide" Target="slide7.xml"/><Relationship Id="rId1" Type="http://schemas.openxmlformats.org/officeDocument/2006/relationships/slideLayout" Target="../slideLayouts/slideLayout2.xml"/><Relationship Id="rId6" Type="http://schemas.openxmlformats.org/officeDocument/2006/relationships/slide" Target="slide16.xml"/><Relationship Id="rId5" Type="http://schemas.openxmlformats.org/officeDocument/2006/relationships/slide" Target="slide12.xml"/><Relationship Id="rId4" Type="http://schemas.openxmlformats.org/officeDocument/2006/relationships/slide" Target="slide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קבוצה 6" descr="לוגו המשרד להגנת הסביבה" title="לוגו"/>
          <p:cNvGrpSpPr/>
          <p:nvPr/>
        </p:nvGrpSpPr>
        <p:grpSpPr>
          <a:xfrm>
            <a:off x="5868144" y="314325"/>
            <a:ext cx="3129806" cy="733425"/>
            <a:chOff x="5868144" y="314325"/>
            <a:chExt cx="3129806" cy="733425"/>
          </a:xfrm>
        </p:grpSpPr>
        <p:pic>
          <p:nvPicPr>
            <p:cNvPr id="1026" name="Picture 7" descr="כותרת עליונה"/>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4400" y="314325"/>
              <a:ext cx="1733550" cy="733425"/>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2"/>
            <p:cNvSpPr txBox="1">
              <a:spLocks noChangeArrowheads="1"/>
            </p:cNvSpPr>
            <p:nvPr/>
          </p:nvSpPr>
          <p:spPr bwMode="auto">
            <a:xfrm>
              <a:off x="5868144" y="846138"/>
              <a:ext cx="2535237"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he-IL" altLang="he-IL" sz="1000" b="0" i="0" u="none" strike="noStrike" cap="none" normalizeH="0" baseline="0" dirty="0">
                  <a:ln>
                    <a:noFill/>
                  </a:ln>
                  <a:solidFill>
                    <a:schemeClr val="tx1"/>
                  </a:solidFill>
                  <a:effectLst/>
                  <a:latin typeface="Arial" pitchFamily="34" charset="0"/>
                  <a:ea typeface="Arial" pitchFamily="34" charset="0"/>
                  <a:cs typeface="Arial" pitchFamily="34" charset="0"/>
                </a:rPr>
                <a:t>אגף שפכי תעשייה, דלקים וקרקעות מזוהמות</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itchFamily="34" charset="0"/>
                <a:cs typeface="Arial" pitchFamily="34" charset="0"/>
              </a:endParaRPr>
            </a:p>
          </p:txBody>
        </p:sp>
        <p:sp>
          <p:nvSpPr>
            <p:cNvPr id="6" name="AutoShape 3"/>
            <p:cNvSpPr>
              <a:spLocks noChangeShapeType="1"/>
            </p:cNvSpPr>
            <p:nvPr/>
          </p:nvSpPr>
          <p:spPr bwMode="auto">
            <a:xfrm flipH="1" flipV="1">
              <a:off x="6183833" y="1006476"/>
              <a:ext cx="2295649" cy="0"/>
            </a:xfrm>
            <a:prstGeom prst="straightConnector1">
              <a:avLst/>
            </a:prstGeom>
            <a:noFill/>
            <a:ln w="9525">
              <a:solidFill>
                <a:srgbClr val="F79646"/>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he-IL" dirty="0"/>
            </a:p>
          </p:txBody>
        </p:sp>
      </p:grpSp>
      <p:sp>
        <p:nvSpPr>
          <p:cNvPr id="2" name="Title 1"/>
          <p:cNvSpPr>
            <a:spLocks noGrp="1"/>
          </p:cNvSpPr>
          <p:nvPr>
            <p:ph type="ctrTitle"/>
          </p:nvPr>
        </p:nvSpPr>
        <p:spPr>
          <a:xfrm>
            <a:off x="971600" y="1268760"/>
            <a:ext cx="7543800" cy="1944216"/>
          </a:xfrm>
        </p:spPr>
        <p:txBody>
          <a:bodyPr>
            <a:noAutofit/>
          </a:bodyPr>
          <a:lstStyle/>
          <a:p>
            <a:pPr algn="ctr"/>
            <a:r>
              <a:rPr lang="he-IL" sz="3200" dirty="0"/>
              <a:t>מודל </a:t>
            </a:r>
            <a:r>
              <a:rPr lang="he-IL" sz="3200" dirty="0" smtClean="0"/>
              <a:t>תיעדוף </a:t>
            </a:r>
            <a:r>
              <a:rPr lang="he-IL" sz="3200" dirty="0"/>
              <a:t>רגולטורי – </a:t>
            </a:r>
            <a:br>
              <a:rPr lang="he-IL" sz="3200" dirty="0"/>
            </a:br>
            <a:r>
              <a:rPr lang="he-IL" sz="3200" dirty="0"/>
              <a:t>טיפול בקרקעות מזוהמות </a:t>
            </a:r>
            <a:r>
              <a:rPr lang="he-IL" sz="3200" dirty="0">
                <a:solidFill>
                  <a:srgbClr val="518828"/>
                </a:solidFill>
                <a:cs typeface="+mn-cs"/>
              </a:rPr>
              <a:t/>
            </a:r>
            <a:br>
              <a:rPr lang="he-IL" sz="3200" dirty="0">
                <a:solidFill>
                  <a:srgbClr val="518828"/>
                </a:solidFill>
                <a:cs typeface="+mn-cs"/>
              </a:rPr>
            </a:br>
            <a:r>
              <a:rPr lang="he-IL" sz="2800" dirty="0">
                <a:solidFill>
                  <a:srgbClr val="518828"/>
                </a:solidFill>
                <a:cs typeface="+mn-cs"/>
              </a:rPr>
              <a:t>מצגת הדרכה</a:t>
            </a:r>
            <a:endParaRPr lang="he-IL" sz="2800" b="1" dirty="0">
              <a:solidFill>
                <a:srgbClr val="518828"/>
              </a:solidFill>
              <a:cs typeface="+mn-cs"/>
            </a:endParaRPr>
          </a:p>
        </p:txBody>
      </p:sp>
      <p:sp>
        <p:nvSpPr>
          <p:cNvPr id="8" name="Subtitle 2"/>
          <p:cNvSpPr txBox="1">
            <a:spLocks/>
          </p:cNvSpPr>
          <p:nvPr/>
        </p:nvSpPr>
        <p:spPr>
          <a:xfrm>
            <a:off x="907976" y="3484661"/>
            <a:ext cx="7772400" cy="1199704"/>
          </a:xfrm>
          <a:prstGeom prst="rect">
            <a:avLst/>
          </a:prstGeom>
          <a:noFill/>
        </p:spPr>
        <p:txBody>
          <a:bodyPr vert="horz" lIns="91440" tIns="45720" rIns="91440" bIns="45720" rtlCol="1">
            <a:normAutofit/>
          </a:bodyPr>
          <a:lstStyle>
            <a:lvl1pPr marL="0" indent="0" algn="r" defTabSz="914400" rtl="1" eaLnBrk="1" latinLnBrk="0" hangingPunct="1">
              <a:spcBef>
                <a:spcPct val="20000"/>
              </a:spcBef>
              <a:buClr>
                <a:schemeClr val="accent1">
                  <a:lumMod val="75000"/>
                </a:schemeClr>
              </a:buClr>
              <a:buFont typeface="Arial" pitchFamily="34" charset="0"/>
              <a:buNone/>
              <a:defRPr sz="3400" kern="1200" baseline="0">
                <a:solidFill>
                  <a:schemeClr val="tx1">
                    <a:lumMod val="75000"/>
                    <a:lumOff val="25000"/>
                  </a:schemeClr>
                </a:solidFill>
                <a:latin typeface="Arial" pitchFamily="34" charset="0"/>
                <a:ea typeface="+mn-ea"/>
                <a:cs typeface="Arial" pitchFamily="34" charset="0"/>
              </a:defRPr>
            </a:lvl1pPr>
            <a:lvl2pPr marL="457200" indent="0" algn="ctr" defTabSz="914400" rtl="1" eaLnBrk="1" latinLnBrk="0" hangingPunct="1">
              <a:spcBef>
                <a:spcPct val="20000"/>
              </a:spcBef>
              <a:buClr>
                <a:schemeClr val="accent1">
                  <a:lumMod val="75000"/>
                </a:schemeClr>
              </a:buClr>
              <a:buFont typeface="Arial" pitchFamily="34" charset="0"/>
              <a:buNone/>
              <a:defRPr sz="2000" kern="1200" baseline="0">
                <a:solidFill>
                  <a:schemeClr val="tx1">
                    <a:tint val="75000"/>
                  </a:schemeClr>
                </a:solidFill>
                <a:latin typeface="Arial" pitchFamily="34" charset="0"/>
                <a:ea typeface="+mn-ea"/>
                <a:cs typeface="Arial" pitchFamily="34" charset="0"/>
              </a:defRPr>
            </a:lvl2pPr>
            <a:lvl3pPr marL="914400" indent="0" algn="ctr" defTabSz="914400" rtl="1" eaLnBrk="1" latinLnBrk="0" hangingPunct="1">
              <a:spcBef>
                <a:spcPct val="20000"/>
              </a:spcBef>
              <a:buClr>
                <a:schemeClr val="accent1">
                  <a:lumMod val="75000"/>
                </a:schemeClr>
              </a:buClr>
              <a:buFont typeface="Arial" pitchFamily="34" charset="0"/>
              <a:buNone/>
              <a:defRPr sz="1600" kern="1200">
                <a:solidFill>
                  <a:schemeClr val="tx1">
                    <a:tint val="75000"/>
                  </a:schemeClr>
                </a:solidFill>
                <a:latin typeface="+mn-lt"/>
                <a:ea typeface="+mn-ea"/>
                <a:cs typeface="+mn-cs"/>
              </a:defRPr>
            </a:lvl3pPr>
            <a:lvl4pPr marL="1371600" indent="0" algn="ctr" defTabSz="914400" rtl="1" eaLnBrk="1" latinLnBrk="0" hangingPunct="1">
              <a:spcBef>
                <a:spcPct val="20000"/>
              </a:spcBef>
              <a:buClr>
                <a:schemeClr val="accent1">
                  <a:lumMod val="75000"/>
                </a:schemeClr>
              </a:buClr>
              <a:buFont typeface="Arial" pitchFamily="34" charset="0"/>
              <a:buNone/>
              <a:defRPr sz="1400" kern="1200" baseline="0">
                <a:solidFill>
                  <a:schemeClr val="tx1">
                    <a:tint val="75000"/>
                  </a:schemeClr>
                </a:solidFill>
                <a:latin typeface="Arial" pitchFamily="34" charset="0"/>
                <a:ea typeface="+mn-ea"/>
                <a:cs typeface="Arial" pitchFamily="34" charset="0"/>
              </a:defRPr>
            </a:lvl4pPr>
            <a:lvl5pPr marL="1828800" indent="0" algn="ctr" defTabSz="914400" rtl="1" eaLnBrk="1" latinLnBrk="0" hangingPunct="1">
              <a:spcBef>
                <a:spcPct val="20000"/>
              </a:spcBef>
              <a:buClr>
                <a:schemeClr val="accent1">
                  <a:lumMod val="75000"/>
                </a:schemeClr>
              </a:buClr>
              <a:buFont typeface="Arial" pitchFamily="34" charset="0"/>
              <a:buNone/>
              <a:defRPr sz="1200" kern="1200" baseline="0">
                <a:solidFill>
                  <a:schemeClr val="tx1">
                    <a:tint val="75000"/>
                  </a:schemeClr>
                </a:solidFill>
                <a:latin typeface="Arial" pitchFamily="34" charset="0"/>
                <a:ea typeface="+mn-ea"/>
                <a:cs typeface="Arial" pitchFamily="34" charset="0"/>
              </a:defRPr>
            </a:lvl5pPr>
            <a:lvl6pPr marL="22860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1"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ctr"/>
            <a:r>
              <a:rPr lang="he-IL" sz="2400" dirty="0">
                <a:solidFill>
                  <a:schemeClr val="tx1"/>
                </a:solidFill>
              </a:rPr>
              <a:t>אגף קרקעות מזוהמות שפכי תעשייה ודלקים</a:t>
            </a:r>
          </a:p>
        </p:txBody>
      </p:sp>
      <p:sp>
        <p:nvSpPr>
          <p:cNvPr id="3" name="Subtitle 2"/>
          <p:cNvSpPr>
            <a:spLocks noGrp="1"/>
          </p:cNvSpPr>
          <p:nvPr>
            <p:ph type="subTitle" idx="1"/>
          </p:nvPr>
        </p:nvSpPr>
        <p:spPr>
          <a:xfrm>
            <a:off x="907976" y="5127170"/>
            <a:ext cx="7772400" cy="1199704"/>
          </a:xfrm>
        </p:spPr>
        <p:txBody>
          <a:bodyPr>
            <a:normAutofit/>
          </a:bodyPr>
          <a:lstStyle/>
          <a:p>
            <a:pPr algn="ctr"/>
            <a:r>
              <a:rPr lang="he-IL" sz="2400" dirty="0">
                <a:solidFill>
                  <a:schemeClr val="tx1"/>
                </a:solidFill>
              </a:rPr>
              <a:t>ינואר 2019</a:t>
            </a:r>
          </a:p>
        </p:txBody>
      </p:sp>
      <p:sp>
        <p:nvSpPr>
          <p:cNvPr id="5" name="TextBox 4"/>
          <p:cNvSpPr txBox="1"/>
          <p:nvPr/>
        </p:nvSpPr>
        <p:spPr>
          <a:xfrm>
            <a:off x="2973066" y="6329181"/>
            <a:ext cx="4398960" cy="307777"/>
          </a:xfrm>
          <a:prstGeom prst="rect">
            <a:avLst/>
          </a:prstGeom>
          <a:noFill/>
        </p:spPr>
        <p:txBody>
          <a:bodyPr wrap="none" rtlCol="1">
            <a:spAutoFit/>
          </a:bodyPr>
          <a:lstStyle/>
          <a:p>
            <a:r>
              <a:rPr lang="he-IL" sz="1400" dirty="0"/>
              <a:t>פותח ועודכן בשיתוף חברת  </a:t>
            </a:r>
            <a:r>
              <a:rPr lang="en-US" sz="1400" dirty="0"/>
              <a:t> LDD</a:t>
            </a:r>
            <a:r>
              <a:rPr lang="he-IL" sz="1400" dirty="0"/>
              <a:t>טכנולוגיות מתקדמות בע"מ</a:t>
            </a:r>
          </a:p>
        </p:txBody>
      </p:sp>
      <p:sp>
        <p:nvSpPr>
          <p:cNvPr id="10" name="Slide Number Placeholder 3"/>
          <p:cNvSpPr>
            <a:spLocks noGrp="1"/>
          </p:cNvSpPr>
          <p:nvPr>
            <p:ph type="sldNum" sz="quarter" idx="12"/>
          </p:nvPr>
        </p:nvSpPr>
        <p:spPr>
          <a:xfrm>
            <a:off x="0" y="6492875"/>
            <a:ext cx="400024" cy="365125"/>
          </a:xfrm>
        </p:spPr>
        <p:txBody>
          <a:bodyPr/>
          <a:lstStyle/>
          <a:p>
            <a:fld id="{9AA1CA3B-1749-40E9-B74A-56A17DDB6354}" type="slidenum">
              <a:rPr lang="he-IL" smtClean="0">
                <a:solidFill>
                  <a:prstClr val="black">
                    <a:lumMod val="75000"/>
                    <a:lumOff val="25000"/>
                  </a:prstClr>
                </a:solidFill>
              </a:rPr>
              <a:pPr/>
              <a:t>1</a:t>
            </a:fld>
            <a:endParaRPr lang="he-IL" dirty="0">
              <a:solidFill>
                <a:prstClr val="black">
                  <a:lumMod val="75000"/>
                  <a:lumOff val="25000"/>
                </a:prstClr>
              </a:solidFill>
            </a:endParaRPr>
          </a:p>
        </p:txBody>
      </p:sp>
    </p:spTree>
    <p:extLst>
      <p:ext uri="{BB962C8B-B14F-4D97-AF65-F5344CB8AC3E}">
        <p14:creationId xmlns:p14="http://schemas.microsoft.com/office/powerpoint/2010/main" val="2007857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979712" y="1052736"/>
            <a:ext cx="6460180" cy="1143000"/>
          </a:xfrm>
        </p:spPr>
        <p:txBody>
          <a:bodyPr/>
          <a:lstStyle/>
          <a:p>
            <a:pPr algn="r"/>
            <a:r>
              <a:rPr lang="he-IL" dirty="0"/>
              <a:t>מודל </a:t>
            </a:r>
            <a:r>
              <a:rPr lang="he-IL" dirty="0" smtClean="0"/>
              <a:t>תיעדוף </a:t>
            </a:r>
            <a:r>
              <a:rPr lang="he-IL" dirty="0"/>
              <a:t>רגולטורי – </a:t>
            </a:r>
          </a:p>
        </p:txBody>
      </p:sp>
      <p:sp>
        <p:nvSpPr>
          <p:cNvPr id="2" name="Content Placeholder 1"/>
          <p:cNvSpPr>
            <a:spLocks noGrp="1"/>
          </p:cNvSpPr>
          <p:nvPr>
            <p:ph idx="1"/>
          </p:nvPr>
        </p:nvSpPr>
        <p:spPr>
          <a:xfrm>
            <a:off x="1331640" y="2564904"/>
            <a:ext cx="7077472" cy="3168352"/>
          </a:xfrm>
        </p:spPr>
        <p:txBody>
          <a:bodyPr/>
          <a:lstStyle/>
          <a:p>
            <a:r>
              <a:rPr lang="he-IL" dirty="0">
                <a:hlinkClick r:id="" action="ppaction://hlinkshowjump?jump=nextslide"/>
              </a:rPr>
              <a:t>רקע</a:t>
            </a:r>
            <a:endParaRPr lang="he-IL" dirty="0"/>
          </a:p>
          <a:p>
            <a:r>
              <a:rPr lang="he-IL" dirty="0">
                <a:hlinkClick r:id="rId2" action="ppaction://hlinksldjump"/>
              </a:rPr>
              <a:t>עקרונות</a:t>
            </a:r>
            <a:endParaRPr lang="he-IL" dirty="0"/>
          </a:p>
          <a:p>
            <a:r>
              <a:rPr lang="he-IL" dirty="0">
                <a:hlinkClick r:id="rId3" action="ppaction://hlinksldjump"/>
              </a:rPr>
              <a:t>תוצרים </a:t>
            </a:r>
            <a:endParaRPr lang="he-IL" dirty="0"/>
          </a:p>
          <a:p>
            <a:r>
              <a:rPr lang="he-IL" dirty="0">
                <a:hlinkClick r:id="rId4" action="ppaction://hlinksldjump"/>
              </a:rPr>
              <a:t>מבנה שאלון </a:t>
            </a:r>
            <a:r>
              <a:rPr lang="he-IL" dirty="0" smtClean="0">
                <a:hlinkClick r:id="rId4" action="ppaction://hlinksldjump"/>
              </a:rPr>
              <a:t>תיעדוף </a:t>
            </a:r>
            <a:r>
              <a:rPr lang="he-IL" dirty="0">
                <a:hlinkClick r:id="rId4" action="ppaction://hlinksldjump"/>
              </a:rPr>
              <a:t>רגולטורי </a:t>
            </a:r>
            <a:endParaRPr lang="he-IL" dirty="0"/>
          </a:p>
        </p:txBody>
      </p:sp>
      <p:sp>
        <p:nvSpPr>
          <p:cNvPr id="5" name="TextBox 4"/>
          <p:cNvSpPr txBox="1"/>
          <p:nvPr/>
        </p:nvSpPr>
        <p:spPr>
          <a:xfrm>
            <a:off x="3517047" y="4490636"/>
            <a:ext cx="3504486" cy="923330"/>
          </a:xfrm>
          <a:prstGeom prst="rect">
            <a:avLst/>
          </a:prstGeom>
          <a:noFill/>
        </p:spPr>
        <p:txBody>
          <a:bodyPr wrap="none" rtlCol="1">
            <a:spAutoFit/>
          </a:bodyPr>
          <a:lstStyle/>
          <a:p>
            <a:pPr marL="285750" indent="-285750">
              <a:buFont typeface="Arial" panose="020B0604020202020204" pitchFamily="34" charset="0"/>
              <a:buChar char="•"/>
            </a:pPr>
            <a:r>
              <a:rPr lang="he-IL" dirty="0">
                <a:hlinkClick r:id="rId5" action="ppaction://hlinksldjump"/>
              </a:rPr>
              <a:t>חישוב ציון הזיהום</a:t>
            </a:r>
            <a:endParaRPr lang="he-IL" dirty="0"/>
          </a:p>
          <a:p>
            <a:pPr marL="285750" indent="-285750">
              <a:buFont typeface="Arial" panose="020B0604020202020204" pitchFamily="34" charset="0"/>
              <a:buChar char="•"/>
            </a:pPr>
            <a:r>
              <a:rPr lang="he-IL" dirty="0">
                <a:hlinkClick r:id="rId6" action="ppaction://hlinksldjump"/>
              </a:rPr>
              <a:t>חישוב ציון מסלולי החשיפה לזיהום</a:t>
            </a:r>
            <a:endParaRPr lang="he-IL" dirty="0"/>
          </a:p>
          <a:p>
            <a:pPr marL="285750" indent="-285750">
              <a:buFont typeface="Arial" panose="020B0604020202020204" pitchFamily="34" charset="0"/>
              <a:buChar char="•"/>
            </a:pPr>
            <a:r>
              <a:rPr lang="he-IL" dirty="0">
                <a:hlinkClick r:id="rId7" action="ppaction://hlinksldjump"/>
              </a:rPr>
              <a:t>חישוב ציון הרצפטור</a:t>
            </a:r>
            <a:endParaRPr lang="he-IL" dirty="0"/>
          </a:p>
        </p:txBody>
      </p:sp>
      <p:sp>
        <p:nvSpPr>
          <p:cNvPr id="6" name="Slide Number Placeholder 3"/>
          <p:cNvSpPr>
            <a:spLocks noGrp="1"/>
          </p:cNvSpPr>
          <p:nvPr>
            <p:ph type="sldNum" sz="quarter" idx="12"/>
          </p:nvPr>
        </p:nvSpPr>
        <p:spPr>
          <a:xfrm>
            <a:off x="0" y="6492875"/>
            <a:ext cx="400024" cy="365125"/>
          </a:xfrm>
        </p:spPr>
        <p:txBody>
          <a:bodyPr/>
          <a:lstStyle/>
          <a:p>
            <a:fld id="{9AA1CA3B-1749-40E9-B74A-56A17DDB6354}" type="slidenum">
              <a:rPr lang="he-IL" smtClean="0">
                <a:solidFill>
                  <a:prstClr val="black">
                    <a:lumMod val="75000"/>
                    <a:lumOff val="25000"/>
                  </a:prstClr>
                </a:solidFill>
              </a:rPr>
              <a:pPr/>
              <a:t>2</a:t>
            </a:fld>
            <a:endParaRPr lang="he-IL" dirty="0">
              <a:solidFill>
                <a:prstClr val="black">
                  <a:lumMod val="75000"/>
                  <a:lumOff val="25000"/>
                </a:prstClr>
              </a:solidFill>
            </a:endParaRPr>
          </a:p>
        </p:txBody>
      </p:sp>
      <p:sp>
        <p:nvSpPr>
          <p:cNvPr id="4" name="Rectangle 3" title="תיבה ריקה"/>
          <p:cNvSpPr/>
          <p:nvPr/>
        </p:nvSpPr>
        <p:spPr>
          <a:xfrm>
            <a:off x="7308304" y="6165304"/>
            <a:ext cx="1728192"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Tree>
    <p:extLst>
      <p:ext uri="{BB962C8B-B14F-4D97-AF65-F5344CB8AC3E}">
        <p14:creationId xmlns:p14="http://schemas.microsoft.com/office/powerpoint/2010/main" val="765954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a:spLocks noGrp="1"/>
          </p:cNvSpPr>
          <p:nvPr>
            <p:ph type="title"/>
          </p:nvPr>
        </p:nvSpPr>
        <p:spPr>
          <a:xfrm>
            <a:off x="500034" y="285728"/>
            <a:ext cx="8443914" cy="1143000"/>
          </a:xfrm>
        </p:spPr>
        <p:txBody>
          <a:bodyPr/>
          <a:lstStyle/>
          <a:p>
            <a:pPr algn="r"/>
            <a:r>
              <a:rPr lang="he-IL" dirty="0"/>
              <a:t>מודל </a:t>
            </a:r>
            <a:r>
              <a:rPr lang="he-IL" dirty="0" smtClean="0"/>
              <a:t>תיעדוף </a:t>
            </a:r>
            <a:r>
              <a:rPr lang="he-IL" dirty="0"/>
              <a:t>רגולטורי – רקע </a:t>
            </a:r>
            <a:r>
              <a:rPr lang="he-IL" dirty="0"/>
              <a:t>– </a:t>
            </a:r>
            <a:r>
              <a:rPr lang="he-IL" dirty="0"/>
              <a:t>המשך </a:t>
            </a:r>
          </a:p>
        </p:txBody>
      </p:sp>
      <p:sp>
        <p:nvSpPr>
          <p:cNvPr id="2" name="Content Placeholder 1"/>
          <p:cNvSpPr>
            <a:spLocks noGrp="1"/>
          </p:cNvSpPr>
          <p:nvPr>
            <p:ph idx="1"/>
          </p:nvPr>
        </p:nvSpPr>
        <p:spPr>
          <a:xfrm>
            <a:off x="467544" y="1412776"/>
            <a:ext cx="8229600" cy="4525963"/>
          </a:xfrm>
        </p:spPr>
        <p:txBody>
          <a:bodyPr>
            <a:normAutofit/>
          </a:bodyPr>
          <a:lstStyle/>
          <a:p>
            <a:r>
              <a:rPr lang="he-IL" dirty="0"/>
              <a:t>ברחבי מדינת ישראל קיימים אתרים רבים בהם אותר זיהום או חשד לזיהום במים ו/או בקרקע והנמצאים בשלבי חקירה שונים.</a:t>
            </a:r>
          </a:p>
          <a:p>
            <a:pPr marL="109728" indent="0">
              <a:buNone/>
            </a:pPr>
            <a:endParaRPr lang="he-IL" dirty="0"/>
          </a:p>
          <a:p>
            <a:r>
              <a:rPr lang="he-IL" dirty="0"/>
              <a:t>המשרד להגנ"ס יצר כלי עבודה תומך מדיניות אשר יאפשר למנהל האגף ולרכזים במחוזות לזהות אתרים היוצרים סיכון ובכך ליצור סדר עדיפויות ברור לטיפול בין האתרים השונים.</a:t>
            </a:r>
          </a:p>
          <a:p>
            <a:pPr marL="109728" indent="0">
              <a:buNone/>
            </a:pPr>
            <a:endParaRPr lang="he-IL" dirty="0"/>
          </a:p>
          <a:p>
            <a:r>
              <a:rPr lang="he-IL" dirty="0"/>
              <a:t>מטרת כלי זה לסייע להעריך הבדלים ברמות הסיכון הקיים לסביבה באתרים בהם אותר זיהום, למקד ולתעדף את עבודת הצוות המפקח (המשרד </a:t>
            </a:r>
            <a:r>
              <a:rPr lang="he-IL" dirty="0" err="1"/>
              <a:t>להגנ"ס</a:t>
            </a:r>
            <a:r>
              <a:rPr lang="he-IL" dirty="0"/>
              <a:t>) לטיפול בפרויקטים שבהם התועלת בהפחתת הסיכון היא הרבה ביותר. </a:t>
            </a:r>
          </a:p>
          <a:p>
            <a:endParaRPr lang="he-IL" dirty="0"/>
          </a:p>
        </p:txBody>
      </p:sp>
      <p:sp>
        <p:nvSpPr>
          <p:cNvPr id="5" name="Slide Number Placeholder 3"/>
          <p:cNvSpPr>
            <a:spLocks noGrp="1"/>
          </p:cNvSpPr>
          <p:nvPr>
            <p:ph type="sldNum" sz="quarter" idx="12"/>
          </p:nvPr>
        </p:nvSpPr>
        <p:spPr>
          <a:xfrm>
            <a:off x="0" y="6492875"/>
            <a:ext cx="400024" cy="365125"/>
          </a:xfrm>
        </p:spPr>
        <p:txBody>
          <a:bodyPr/>
          <a:lstStyle/>
          <a:p>
            <a:fld id="{9AA1CA3B-1749-40E9-B74A-56A17DDB6354}" type="slidenum">
              <a:rPr lang="he-IL" smtClean="0">
                <a:solidFill>
                  <a:prstClr val="black">
                    <a:lumMod val="75000"/>
                    <a:lumOff val="25000"/>
                  </a:prstClr>
                </a:solidFill>
              </a:rPr>
              <a:pPr/>
              <a:t>3</a:t>
            </a:fld>
            <a:endParaRPr lang="he-IL" dirty="0">
              <a:solidFill>
                <a:prstClr val="black">
                  <a:lumMod val="75000"/>
                  <a:lumOff val="25000"/>
                </a:prstClr>
              </a:solidFill>
            </a:endParaRPr>
          </a:p>
        </p:txBody>
      </p:sp>
      <p:sp>
        <p:nvSpPr>
          <p:cNvPr id="4" name="Rectangle 3" title="תיבה ריקה"/>
          <p:cNvSpPr/>
          <p:nvPr/>
        </p:nvSpPr>
        <p:spPr>
          <a:xfrm>
            <a:off x="7308304" y="6165304"/>
            <a:ext cx="1728192"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963930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2"/>
          <p:cNvSpPr>
            <a:spLocks noGrp="1"/>
          </p:cNvSpPr>
          <p:nvPr>
            <p:ph type="title"/>
          </p:nvPr>
        </p:nvSpPr>
        <p:spPr/>
        <p:txBody>
          <a:bodyPr/>
          <a:lstStyle/>
          <a:p>
            <a:pPr algn="ctr"/>
            <a:r>
              <a:rPr lang="he-IL" dirty="0"/>
              <a:t>מודל </a:t>
            </a:r>
            <a:r>
              <a:rPr lang="he-IL" dirty="0" smtClean="0"/>
              <a:t>תיעדוף </a:t>
            </a:r>
            <a:r>
              <a:rPr lang="he-IL" dirty="0"/>
              <a:t>רגולטורי – רקע </a:t>
            </a:r>
          </a:p>
        </p:txBody>
      </p:sp>
      <p:sp>
        <p:nvSpPr>
          <p:cNvPr id="6" name="מציין מיקום תוכן 5"/>
          <p:cNvSpPr>
            <a:spLocks noGrp="1"/>
          </p:cNvSpPr>
          <p:nvPr>
            <p:ph idx="1"/>
          </p:nvPr>
        </p:nvSpPr>
        <p:spPr/>
        <p:txBody>
          <a:bodyPr>
            <a:normAutofit lnSpcReduction="10000"/>
          </a:bodyPr>
          <a:lstStyle/>
          <a:p>
            <a:r>
              <a:rPr lang="he-IL"/>
              <a:t>במספר מדינות בעולם עושים שימוש במודלים דומים, חלקם מורכבים ודורשים הכנסת מידע רב, בעוד חלקם פשטניים מדי.</a:t>
            </a:r>
          </a:p>
          <a:p>
            <a:endParaRPr lang="he-IL"/>
          </a:p>
          <a:p>
            <a:r>
              <a:rPr lang="he-IL"/>
              <a:t>מודלים אלו עושים שימוש בפרמטרים שונים להם ניתן ניקוד (</a:t>
            </a:r>
            <a:r>
              <a:rPr lang="en-US"/>
              <a:t>(score</a:t>
            </a:r>
            <a:r>
              <a:rPr lang="he-IL"/>
              <a:t> עפ"י הגדרות המותאמות למודל.</a:t>
            </a:r>
          </a:p>
          <a:p>
            <a:endParaRPr lang="he-IL"/>
          </a:p>
          <a:p>
            <a:r>
              <a:rPr lang="he-IL"/>
              <a:t>המודלים הנ"ל כוללים שלושה מרכיבים מרכזיים המקובלים בסקרי סיכונים: 	</a:t>
            </a:r>
            <a:r>
              <a:rPr lang="en-US"/>
              <a:t/>
            </a:r>
            <a:br>
              <a:rPr lang="en-US"/>
            </a:br>
            <a:r>
              <a:rPr lang="he-IL"/>
              <a:t>			1. מקור (הזיהום) </a:t>
            </a:r>
          </a:p>
          <a:p>
            <a:r>
              <a:rPr lang="he-IL"/>
              <a:t>			2. מסלול החשיפה </a:t>
            </a:r>
          </a:p>
          <a:p>
            <a:r>
              <a:rPr lang="he-IL"/>
              <a:t>			3. רצפטור</a:t>
            </a:r>
          </a:p>
          <a:p>
            <a:endParaRPr lang="he-IL" dirty="0"/>
          </a:p>
        </p:txBody>
      </p:sp>
      <p:sp>
        <p:nvSpPr>
          <p:cNvPr id="13" name="Slide Number Placeholder 3"/>
          <p:cNvSpPr>
            <a:spLocks noGrp="1"/>
          </p:cNvSpPr>
          <p:nvPr>
            <p:ph type="sldNum" sz="quarter" idx="12"/>
          </p:nvPr>
        </p:nvSpPr>
        <p:spPr/>
        <p:txBody>
          <a:bodyPr/>
          <a:lstStyle/>
          <a:p>
            <a:fld id="{9AA1CA3B-1749-40E9-B74A-56A17DDB6354}" type="slidenum">
              <a:rPr lang="he-IL" smtClean="0"/>
              <a:pPr/>
              <a:t>4</a:t>
            </a:fld>
            <a:endParaRPr lang="he-IL" dirty="0"/>
          </a:p>
        </p:txBody>
      </p:sp>
      <p:sp>
        <p:nvSpPr>
          <p:cNvPr id="4" name="Rectangle 3" title="תיבה ריקה"/>
          <p:cNvSpPr/>
          <p:nvPr/>
        </p:nvSpPr>
        <p:spPr>
          <a:xfrm>
            <a:off x="7308304" y="6165304"/>
            <a:ext cx="1728192"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4253264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he-IL" dirty="0"/>
              <a:t>מודל </a:t>
            </a:r>
            <a:r>
              <a:rPr lang="he-IL" dirty="0" smtClean="0"/>
              <a:t>תיעדוף רגולטורי – </a:t>
            </a:r>
            <a:r>
              <a:rPr lang="he-IL" dirty="0"/>
              <a:t>רקע </a:t>
            </a:r>
          </a:p>
        </p:txBody>
      </p:sp>
      <p:pic>
        <p:nvPicPr>
          <p:cNvPr id="2050" name="Picture 2" descr="תמונת שער - מודל תעדוף רגולטורי - רקע" title="תמונת מודל תעדוף רגולטורי - רקע"/>
          <p:cNvPicPr>
            <a:picLocks noChangeAspect="1" noChangeArrowheads="1"/>
          </p:cNvPicPr>
          <p:nvPr/>
        </p:nvPicPr>
        <p:blipFill rotWithShape="1">
          <a:blip r:embed="rId3">
            <a:extLst>
              <a:ext uri="{28A0092B-C50C-407E-A947-70E740481C1C}">
                <a14:useLocalDpi xmlns:a14="http://schemas.microsoft.com/office/drawing/2010/main" val="0"/>
              </a:ext>
            </a:extLst>
          </a:blip>
          <a:srcRect r="1305"/>
          <a:stretch/>
        </p:blipFill>
        <p:spPr bwMode="auto">
          <a:xfrm>
            <a:off x="115417" y="1412776"/>
            <a:ext cx="8909778"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3"/>
          <p:cNvSpPr>
            <a:spLocks noGrp="1"/>
          </p:cNvSpPr>
          <p:nvPr>
            <p:ph type="sldNum" sz="quarter" idx="12"/>
          </p:nvPr>
        </p:nvSpPr>
        <p:spPr>
          <a:xfrm>
            <a:off x="0" y="6492875"/>
            <a:ext cx="400024" cy="365125"/>
          </a:xfrm>
        </p:spPr>
        <p:txBody>
          <a:bodyPr/>
          <a:lstStyle/>
          <a:p>
            <a:fld id="{9AA1CA3B-1749-40E9-B74A-56A17DDB6354}" type="slidenum">
              <a:rPr lang="he-IL" smtClean="0">
                <a:solidFill>
                  <a:prstClr val="black">
                    <a:lumMod val="75000"/>
                    <a:lumOff val="25000"/>
                  </a:prstClr>
                </a:solidFill>
              </a:rPr>
              <a:pPr/>
              <a:t>5</a:t>
            </a:fld>
            <a:endParaRPr lang="he-IL" dirty="0">
              <a:solidFill>
                <a:prstClr val="black">
                  <a:lumMod val="75000"/>
                  <a:lumOff val="25000"/>
                </a:prstClr>
              </a:solidFill>
            </a:endParaRPr>
          </a:p>
        </p:txBody>
      </p:sp>
      <p:sp>
        <p:nvSpPr>
          <p:cNvPr id="5" name="Rectangle 4" title="תיבה ריקה"/>
          <p:cNvSpPr/>
          <p:nvPr/>
        </p:nvSpPr>
        <p:spPr>
          <a:xfrm>
            <a:off x="7308304" y="6165304"/>
            <a:ext cx="1728192"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655723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55576" y="332656"/>
            <a:ext cx="7499176" cy="1008112"/>
          </a:xfrm>
        </p:spPr>
        <p:txBody>
          <a:bodyPr>
            <a:normAutofit/>
          </a:bodyPr>
          <a:lstStyle/>
          <a:p>
            <a:pPr algn="r"/>
            <a:r>
              <a:rPr lang="he-IL" dirty="0"/>
              <a:t>מודלים של </a:t>
            </a:r>
            <a:r>
              <a:rPr lang="he-IL" dirty="0" smtClean="0"/>
              <a:t>תיעדוף </a:t>
            </a:r>
            <a:r>
              <a:rPr lang="he-IL" dirty="0"/>
              <a:t>שיקום </a:t>
            </a:r>
            <a:r>
              <a:rPr lang="he-IL" dirty="0"/>
              <a:t>– </a:t>
            </a:r>
            <a:r>
              <a:rPr lang="he-IL" dirty="0"/>
              <a:t>דוגמאות מהעולם</a:t>
            </a:r>
          </a:p>
        </p:txBody>
      </p:sp>
      <p:sp>
        <p:nvSpPr>
          <p:cNvPr id="4" name="Content Placeholder 1"/>
          <p:cNvSpPr>
            <a:spLocks noGrp="1"/>
          </p:cNvSpPr>
          <p:nvPr>
            <p:ph idx="1"/>
          </p:nvPr>
        </p:nvSpPr>
        <p:spPr>
          <a:xfrm>
            <a:off x="864585" y="1196752"/>
            <a:ext cx="8013576" cy="1080120"/>
          </a:xfrm>
        </p:spPr>
        <p:txBody>
          <a:bodyPr>
            <a:normAutofit lnSpcReduction="10000"/>
          </a:bodyPr>
          <a:lstStyle/>
          <a:p>
            <a:pPr marL="0" indent="0">
              <a:buNone/>
            </a:pPr>
            <a:r>
              <a:rPr lang="en-US" sz="1600" b="1" u="sng" dirty="0">
                <a:solidFill>
                  <a:schemeClr val="tx2"/>
                </a:solidFill>
                <a:ea typeface="+mj-ea"/>
              </a:rPr>
              <a:t>Hazard Ranking System (HRS)</a:t>
            </a:r>
            <a:r>
              <a:rPr lang="he-IL" sz="1600" b="1" u="sng" dirty="0">
                <a:solidFill>
                  <a:schemeClr val="tx2"/>
                </a:solidFill>
                <a:ea typeface="+mj-ea"/>
              </a:rPr>
              <a:t> - </a:t>
            </a:r>
          </a:p>
          <a:p>
            <a:pPr marL="0" indent="0">
              <a:buNone/>
            </a:pPr>
            <a:r>
              <a:rPr lang="he-IL" sz="1600" dirty="0"/>
              <a:t>כלי המשמש את ה</a:t>
            </a:r>
            <a:r>
              <a:rPr lang="en-US" sz="1600" dirty="0"/>
              <a:t>EPA</a:t>
            </a:r>
            <a:r>
              <a:rPr lang="he-IL" sz="1600" dirty="0"/>
              <a:t> </a:t>
            </a:r>
            <a:r>
              <a:rPr lang="en-US" sz="1600" dirty="0"/>
              <a:t>Environmental Protection Agency)</a:t>
            </a:r>
            <a:r>
              <a:rPr lang="he-IL" sz="1600" dirty="0"/>
              <a:t>) לאיתור </a:t>
            </a:r>
            <a:r>
              <a:rPr lang="he-IL" sz="1600" b="1" dirty="0"/>
              <a:t>האתרים המזוהמים הגדולים שאינם מטופלים ברחבי ארה"ב </a:t>
            </a:r>
            <a:r>
              <a:rPr lang="he-IL" sz="1600" dirty="0"/>
              <a:t>והכנסתם לתהליך טיפול ברמה הלאומית. נותן תוצאה המשקפת האם האתר צריך להיות מטופל ברמה הלאומית</a:t>
            </a:r>
            <a:r>
              <a:rPr lang="he-IL" sz="1600" dirty="0">
                <a:solidFill>
                  <a:prstClr val="black"/>
                </a:solidFill>
              </a:rPr>
              <a:t> </a:t>
            </a:r>
            <a:r>
              <a:rPr lang="he-IL" sz="1600" dirty="0"/>
              <a:t>או ע"י המדינה (</a:t>
            </a:r>
            <a:r>
              <a:rPr lang="en-US" sz="1600" dirty="0"/>
              <a:t>.(state</a:t>
            </a:r>
            <a:r>
              <a:rPr lang="he-IL" sz="1600" dirty="0"/>
              <a:t> </a:t>
            </a:r>
          </a:p>
        </p:txBody>
      </p:sp>
      <p:sp>
        <p:nvSpPr>
          <p:cNvPr id="5" name="Content Placeholder 1"/>
          <p:cNvSpPr txBox="1">
            <a:spLocks/>
          </p:cNvSpPr>
          <p:nvPr/>
        </p:nvSpPr>
        <p:spPr>
          <a:xfrm>
            <a:off x="726182" y="2420888"/>
            <a:ext cx="8254617" cy="1224136"/>
          </a:xfrm>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Clr>
                <a:srgbClr val="94C600"/>
              </a:buClr>
              <a:buFont typeface="Wingdings 3"/>
              <a:buNone/>
            </a:pPr>
            <a:r>
              <a:rPr lang="en-US" sz="1600" b="1" u="sng" dirty="0">
                <a:solidFill>
                  <a:srgbClr val="1F497D"/>
                </a:solidFill>
              </a:rPr>
              <a:t>Exposure Tracking Model (ETM)</a:t>
            </a:r>
            <a:r>
              <a:rPr lang="he-IL" sz="1600" b="1" u="sng" dirty="0">
                <a:solidFill>
                  <a:srgbClr val="1F497D"/>
                </a:solidFill>
              </a:rPr>
              <a:t> - </a:t>
            </a:r>
          </a:p>
          <a:p>
            <a:pPr marL="109728" indent="0">
              <a:buClr>
                <a:srgbClr val="94C600"/>
              </a:buClr>
              <a:buFont typeface="Wingdings 3"/>
              <a:buNone/>
            </a:pPr>
            <a:r>
              <a:rPr lang="he-IL" sz="1600" dirty="0">
                <a:solidFill>
                  <a:prstClr val="black"/>
                </a:solidFill>
              </a:rPr>
              <a:t>כלי המשמש את הגוף הממונה על הטיפול באתרים מזוהמים במדינת </a:t>
            </a:r>
            <a:r>
              <a:rPr lang="he-IL" sz="1600" b="1" dirty="0">
                <a:solidFill>
                  <a:prstClr val="black"/>
                </a:solidFill>
              </a:rPr>
              <a:t>אלסקה (המדינה הגדולה ביותר בארה"ב)</a:t>
            </a:r>
            <a:r>
              <a:rPr lang="he-IL" sz="1600" dirty="0">
                <a:solidFill>
                  <a:prstClr val="black"/>
                </a:solidFill>
              </a:rPr>
              <a:t> ומטרתו לסייע להעריך הבדלים ברמות הסיכון הקיים לסביבה באתרים בהם אותר זיהום ולעזור למקד ולתעדף את עבודת הצוות המפקח לפרויקטים הדחופים ביותר.</a:t>
            </a:r>
          </a:p>
        </p:txBody>
      </p:sp>
      <p:sp>
        <p:nvSpPr>
          <p:cNvPr id="6" name="Content Placeholder 1"/>
          <p:cNvSpPr txBox="1">
            <a:spLocks/>
          </p:cNvSpPr>
          <p:nvPr/>
        </p:nvSpPr>
        <p:spPr>
          <a:xfrm>
            <a:off x="816073" y="3645024"/>
            <a:ext cx="8110601" cy="720080"/>
          </a:xfrm>
          <a:prstGeom prst="rect">
            <a:avLst/>
          </a:prstGeom>
        </p:spPr>
        <p:txBody>
          <a:bodyPr vert="horz">
            <a:normAutofit fontScale="92500" lnSpcReduction="20000"/>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Clr>
                <a:srgbClr val="94C600"/>
              </a:buClr>
              <a:buFont typeface="Wingdings 3"/>
              <a:buNone/>
            </a:pPr>
            <a:r>
              <a:rPr lang="en-US" sz="1600" b="1" u="sng" dirty="0">
                <a:solidFill>
                  <a:srgbClr val="1F497D"/>
                </a:solidFill>
              </a:rPr>
              <a:t> - Remedial Priority Scoring (RPS)</a:t>
            </a:r>
            <a:endParaRPr lang="he-IL" sz="1600" u="sng" dirty="0">
              <a:solidFill>
                <a:srgbClr val="1F497D"/>
              </a:solidFill>
            </a:endParaRPr>
          </a:p>
          <a:p>
            <a:pPr marL="109728" indent="0">
              <a:buClr>
                <a:srgbClr val="94C600"/>
              </a:buClr>
              <a:buFont typeface="Wingdings 3"/>
              <a:buNone/>
            </a:pPr>
            <a:r>
              <a:rPr lang="he-IL" sz="1600" dirty="0">
                <a:solidFill>
                  <a:prstClr val="black"/>
                </a:solidFill>
              </a:rPr>
              <a:t>כלי שפותח ע"י הרשויות </a:t>
            </a:r>
            <a:r>
              <a:rPr lang="he-IL" sz="1600" b="1" dirty="0">
                <a:solidFill>
                  <a:prstClr val="black"/>
                </a:solidFill>
              </a:rPr>
              <a:t>בניו </a:t>
            </a:r>
            <a:r>
              <a:rPr lang="he-IL" sz="1600" b="1" dirty="0" err="1">
                <a:solidFill>
                  <a:prstClr val="black"/>
                </a:solidFill>
              </a:rPr>
              <a:t>ג'רסי</a:t>
            </a:r>
            <a:r>
              <a:rPr lang="he-IL" sz="1600" b="1" dirty="0">
                <a:solidFill>
                  <a:prstClr val="black"/>
                </a:solidFill>
              </a:rPr>
              <a:t>, </a:t>
            </a:r>
            <a:r>
              <a:rPr lang="he-IL" sz="1600" dirty="0">
                <a:solidFill>
                  <a:prstClr val="black"/>
                </a:solidFill>
              </a:rPr>
              <a:t>ארה"ב, </a:t>
            </a:r>
            <a:r>
              <a:rPr lang="he-IL" sz="1600" dirty="0">
                <a:solidFill>
                  <a:prstClr val="black"/>
                </a:solidFill>
                <a:latin typeface="Calibri"/>
                <a:ea typeface="Calibri"/>
              </a:rPr>
              <a:t>בכדי ליצור דירוג יחסי בין אתרים מזוהמים לצורך קביעת דחיפות שיקום. לשימוש ומילוי ע"י היועצים ובקרה של הרשויות. ככל הנראה בשל מורכבותו אינו פעיל.</a:t>
            </a:r>
          </a:p>
        </p:txBody>
      </p:sp>
      <p:sp>
        <p:nvSpPr>
          <p:cNvPr id="7" name="Content Placeholder 1"/>
          <p:cNvSpPr txBox="1">
            <a:spLocks/>
          </p:cNvSpPr>
          <p:nvPr/>
        </p:nvSpPr>
        <p:spPr>
          <a:xfrm>
            <a:off x="546744" y="4509120"/>
            <a:ext cx="8398633" cy="1512168"/>
          </a:xfrm>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Clr>
                <a:srgbClr val="94C600"/>
              </a:buClr>
              <a:buFont typeface="Wingdings 3"/>
              <a:buNone/>
            </a:pPr>
            <a:r>
              <a:rPr lang="en-US" sz="1600" b="1" u="sng" dirty="0">
                <a:solidFill>
                  <a:srgbClr val="1F497D"/>
                </a:solidFill>
              </a:rPr>
              <a:t>Blacksmith Index (BI)</a:t>
            </a:r>
            <a:r>
              <a:rPr lang="he-IL" sz="1600" b="1" u="sng" dirty="0">
                <a:solidFill>
                  <a:srgbClr val="1F497D"/>
                </a:solidFill>
              </a:rPr>
              <a:t> - </a:t>
            </a:r>
            <a:endParaRPr lang="he-IL" sz="1600" u="sng" dirty="0">
              <a:solidFill>
                <a:srgbClr val="1F497D"/>
              </a:solidFill>
            </a:endParaRPr>
          </a:p>
          <a:p>
            <a:pPr marL="109728" indent="0">
              <a:buClr>
                <a:srgbClr val="94C600"/>
              </a:buClr>
              <a:buFont typeface="Wingdings 3"/>
              <a:buNone/>
            </a:pPr>
            <a:r>
              <a:rPr lang="he-IL" sz="1600" dirty="0">
                <a:solidFill>
                  <a:prstClr val="black"/>
                </a:solidFill>
              </a:rPr>
              <a:t>כלי שפותח ע"י ארגון</a:t>
            </a:r>
            <a:r>
              <a:rPr lang="en-US" sz="1600" dirty="0">
                <a:solidFill>
                  <a:prstClr val="black"/>
                </a:solidFill>
              </a:rPr>
              <a:t>Blacksmith Institute </a:t>
            </a:r>
            <a:r>
              <a:rPr lang="he-IL" sz="1600" dirty="0">
                <a:solidFill>
                  <a:prstClr val="black"/>
                </a:solidFill>
              </a:rPr>
              <a:t> (ארגון ללא מטרת רווח בארה"ב), </a:t>
            </a:r>
            <a:r>
              <a:rPr lang="he-IL" sz="1600" dirty="0">
                <a:solidFill>
                  <a:prstClr val="black"/>
                </a:solidFill>
                <a:latin typeface="Calibri"/>
                <a:ea typeface="Calibri"/>
              </a:rPr>
              <a:t>בכדי ליצור דירוג יחסי בין אתרים מזוהמים</a:t>
            </a:r>
            <a:r>
              <a:rPr lang="en-US" sz="1600" dirty="0">
                <a:solidFill>
                  <a:prstClr val="black"/>
                </a:solidFill>
                <a:latin typeface="Calibri"/>
                <a:ea typeface="Calibri"/>
              </a:rPr>
              <a:t> </a:t>
            </a:r>
            <a:r>
              <a:rPr lang="he-IL" sz="1600" b="1" dirty="0">
                <a:solidFill>
                  <a:prstClr val="black"/>
                </a:solidFill>
                <a:latin typeface="Calibri"/>
                <a:ea typeface="Calibri"/>
              </a:rPr>
              <a:t>במדינות בעלות הכנסה בינונית ונמוכה </a:t>
            </a:r>
            <a:r>
              <a:rPr lang="he-IL" sz="1600" dirty="0">
                <a:solidFill>
                  <a:prstClr val="black"/>
                </a:solidFill>
                <a:latin typeface="Calibri"/>
                <a:ea typeface="Calibri"/>
              </a:rPr>
              <a:t>(מזרח אירופה, אסיה, המזרח התיכון, אפריקה, דרום אמריקה). </a:t>
            </a:r>
          </a:p>
          <a:p>
            <a:pPr marL="109728" indent="0">
              <a:buClr>
                <a:srgbClr val="94C600"/>
              </a:buClr>
              <a:buFont typeface="Wingdings 3"/>
              <a:buNone/>
            </a:pPr>
            <a:r>
              <a:rPr lang="he-IL" sz="1600" dirty="0">
                <a:solidFill>
                  <a:prstClr val="black"/>
                </a:solidFill>
                <a:latin typeface="Calibri"/>
                <a:ea typeface="Calibri"/>
              </a:rPr>
              <a:t>מודל פשוט המיועד בעיקר לדירוג בין </a:t>
            </a:r>
            <a:r>
              <a:rPr lang="he-IL" sz="1600" b="1" dirty="0">
                <a:solidFill>
                  <a:prstClr val="black"/>
                </a:solidFill>
                <a:latin typeface="Calibri"/>
                <a:ea typeface="Calibri"/>
              </a:rPr>
              <a:t>אתרים מזוהמים וגדולים </a:t>
            </a:r>
            <a:r>
              <a:rPr lang="he-IL" sz="1600" dirty="0">
                <a:solidFill>
                  <a:prstClr val="black"/>
                </a:solidFill>
                <a:latin typeface="Calibri"/>
                <a:ea typeface="Calibri"/>
              </a:rPr>
              <a:t>הסמוכים </a:t>
            </a:r>
            <a:r>
              <a:rPr lang="he-IL" sz="1600" dirty="0" err="1">
                <a:solidFill>
                  <a:prstClr val="black"/>
                </a:solidFill>
                <a:latin typeface="Calibri"/>
                <a:ea typeface="Calibri"/>
              </a:rPr>
              <a:t>לאוכלוסיה</a:t>
            </a:r>
            <a:r>
              <a:rPr lang="he-IL" sz="1600" dirty="0">
                <a:solidFill>
                  <a:prstClr val="black"/>
                </a:solidFill>
                <a:latin typeface="Calibri"/>
                <a:ea typeface="Calibri"/>
              </a:rPr>
              <a:t> בהם אותר זיהום.</a:t>
            </a:r>
          </a:p>
        </p:txBody>
      </p:sp>
      <p:sp>
        <p:nvSpPr>
          <p:cNvPr id="9" name="Slide Number Placeholder 3"/>
          <p:cNvSpPr>
            <a:spLocks noGrp="1"/>
          </p:cNvSpPr>
          <p:nvPr>
            <p:ph type="sldNum" sz="quarter" idx="12"/>
          </p:nvPr>
        </p:nvSpPr>
        <p:spPr>
          <a:xfrm>
            <a:off x="0" y="6492875"/>
            <a:ext cx="400024" cy="365125"/>
          </a:xfrm>
        </p:spPr>
        <p:txBody>
          <a:bodyPr/>
          <a:lstStyle/>
          <a:p>
            <a:fld id="{9AA1CA3B-1749-40E9-B74A-56A17DDB6354}" type="slidenum">
              <a:rPr lang="he-IL" smtClean="0">
                <a:solidFill>
                  <a:prstClr val="black">
                    <a:lumMod val="75000"/>
                    <a:lumOff val="25000"/>
                  </a:prstClr>
                </a:solidFill>
              </a:rPr>
              <a:pPr/>
              <a:t>6</a:t>
            </a:fld>
            <a:endParaRPr lang="he-IL" dirty="0">
              <a:solidFill>
                <a:prstClr val="black">
                  <a:lumMod val="75000"/>
                  <a:lumOff val="25000"/>
                </a:prstClr>
              </a:solidFill>
            </a:endParaRPr>
          </a:p>
        </p:txBody>
      </p:sp>
      <p:sp>
        <p:nvSpPr>
          <p:cNvPr id="8" name="Rectangle 7" title="תיבה ריקה"/>
          <p:cNvSpPr/>
          <p:nvPr/>
        </p:nvSpPr>
        <p:spPr>
          <a:xfrm>
            <a:off x="7308304" y="6165304"/>
            <a:ext cx="1728192"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4257625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p:cNvSpPr>
            <a:spLocks noGrp="1"/>
          </p:cNvSpPr>
          <p:nvPr>
            <p:ph type="title"/>
          </p:nvPr>
        </p:nvSpPr>
        <p:spPr>
          <a:xfrm>
            <a:off x="1632180" y="0"/>
            <a:ext cx="5925344" cy="1143000"/>
          </a:xfrm>
        </p:spPr>
        <p:txBody>
          <a:bodyPr>
            <a:normAutofit/>
          </a:bodyPr>
          <a:lstStyle/>
          <a:p>
            <a:pPr algn="r"/>
            <a:r>
              <a:rPr lang="he-IL" dirty="0">
                <a:solidFill>
                  <a:srgbClr val="518828"/>
                </a:solidFill>
              </a:rPr>
              <a:t>מודל </a:t>
            </a:r>
            <a:r>
              <a:rPr lang="he-IL" dirty="0" smtClean="0">
                <a:solidFill>
                  <a:srgbClr val="518828"/>
                </a:solidFill>
              </a:rPr>
              <a:t>תיעדוף </a:t>
            </a:r>
            <a:r>
              <a:rPr lang="he-IL" dirty="0">
                <a:solidFill>
                  <a:srgbClr val="518828"/>
                </a:solidFill>
              </a:rPr>
              <a:t>שיקום </a:t>
            </a:r>
            <a:r>
              <a:rPr lang="he-IL" dirty="0">
                <a:solidFill>
                  <a:srgbClr val="518828"/>
                </a:solidFill>
              </a:rPr>
              <a:t>– </a:t>
            </a:r>
            <a:r>
              <a:rPr lang="he-IL" dirty="0">
                <a:solidFill>
                  <a:srgbClr val="518828"/>
                </a:solidFill>
              </a:rPr>
              <a:t>עקרונות</a:t>
            </a:r>
          </a:p>
        </p:txBody>
      </p:sp>
      <p:sp>
        <p:nvSpPr>
          <p:cNvPr id="6" name="Content Placeholder 1" descr="שקף מודל תעדוף שיקום - עקרונות" title="מודל תעדוף שיקום - עקרונות"/>
          <p:cNvSpPr txBox="1">
            <a:spLocks/>
          </p:cNvSpPr>
          <p:nvPr/>
        </p:nvSpPr>
        <p:spPr>
          <a:xfrm>
            <a:off x="685414" y="1273592"/>
            <a:ext cx="8145500" cy="4027616"/>
          </a:xfrm>
          <a:prstGeom prst="rect">
            <a:avLst/>
          </a:prstGeom>
        </p:spPr>
        <p:txBody>
          <a:bodyPr vert="horz">
            <a:normAutofit fontScale="77500" lnSpcReduction="20000"/>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Clr>
                <a:schemeClr val="tx2"/>
              </a:buClr>
              <a:buNone/>
            </a:pPr>
            <a:endParaRPr lang="he-IL" sz="2400" b="1" u="sng" dirty="0">
              <a:solidFill>
                <a:prstClr val="black"/>
              </a:solidFill>
            </a:endParaRPr>
          </a:p>
          <a:p>
            <a:pPr>
              <a:buClr>
                <a:schemeClr val="tx2"/>
              </a:buClr>
              <a:buFont typeface="Arial" panose="020B0604020202020204" pitchFamily="34" charset="0"/>
              <a:buChar char="•"/>
            </a:pPr>
            <a:r>
              <a:rPr lang="he-IL" sz="2600" b="1" dirty="0">
                <a:solidFill>
                  <a:prstClr val="black"/>
                </a:solidFill>
              </a:rPr>
              <a:t>מיועד עבור אתרים בהם עד 3 מוקדים מזוהמים, אשר השטח הכולל אינו עולה על 5 דונם.</a:t>
            </a:r>
          </a:p>
          <a:p>
            <a:pPr>
              <a:buClr>
                <a:schemeClr val="tx2"/>
              </a:buClr>
              <a:buFont typeface="Arial" panose="020B0604020202020204" pitchFamily="34" charset="0"/>
              <a:buChar char="•"/>
            </a:pPr>
            <a:endParaRPr lang="he-IL" sz="2600" dirty="0">
              <a:solidFill>
                <a:prstClr val="black"/>
              </a:solidFill>
            </a:endParaRPr>
          </a:p>
          <a:p>
            <a:pPr>
              <a:buClr>
                <a:schemeClr val="tx2"/>
              </a:buClr>
              <a:buFont typeface="Arial" panose="020B0604020202020204" pitchFamily="34" charset="0"/>
              <a:buChar char="•"/>
            </a:pPr>
            <a:r>
              <a:rPr lang="he-IL" sz="2600" dirty="0">
                <a:solidFill>
                  <a:prstClr val="black"/>
                </a:solidFill>
              </a:rPr>
              <a:t>תקף רק לאתרים בהם בוצע סקר קרקע ע"פ ההנחיות החל משנת 2009 ואילך. </a:t>
            </a:r>
          </a:p>
          <a:p>
            <a:pPr marL="109728" indent="0">
              <a:buClr>
                <a:schemeClr val="tx2"/>
              </a:buClr>
              <a:buNone/>
            </a:pPr>
            <a:endParaRPr lang="he-IL" sz="2600" dirty="0">
              <a:solidFill>
                <a:prstClr val="black"/>
              </a:solidFill>
            </a:endParaRPr>
          </a:p>
          <a:p>
            <a:pPr>
              <a:buClr>
                <a:schemeClr val="tx2"/>
              </a:buClr>
              <a:buFont typeface="Arial" panose="020B0604020202020204" pitchFamily="34" charset="0"/>
              <a:buChar char="•"/>
            </a:pPr>
            <a:r>
              <a:rPr lang="he-IL" sz="2600" dirty="0">
                <a:solidFill>
                  <a:prstClr val="black"/>
                </a:solidFill>
              </a:rPr>
              <a:t>מתבסס על מידע מחקירות סביבתיות ודוחות קודמים (סקרי קרקע).</a:t>
            </a:r>
          </a:p>
          <a:p>
            <a:pPr>
              <a:buClr>
                <a:schemeClr val="tx2"/>
              </a:buClr>
              <a:buFont typeface="Arial" panose="020B0604020202020204" pitchFamily="34" charset="0"/>
              <a:buChar char="•"/>
            </a:pPr>
            <a:endParaRPr lang="he-IL" sz="2600" dirty="0">
              <a:solidFill>
                <a:prstClr val="black"/>
              </a:solidFill>
            </a:endParaRPr>
          </a:p>
          <a:p>
            <a:pPr>
              <a:buClr>
                <a:schemeClr val="tx2"/>
              </a:buClr>
              <a:buFont typeface="Arial" panose="020B0604020202020204" pitchFamily="34" charset="0"/>
              <a:buChar char="•"/>
            </a:pPr>
            <a:r>
              <a:rPr lang="he-IL" sz="2600" dirty="0">
                <a:solidFill>
                  <a:prstClr val="black"/>
                </a:solidFill>
              </a:rPr>
              <a:t>מספק מספר  (0-10) המייצג רמת סיכון ודחיפות טיפול .</a:t>
            </a:r>
          </a:p>
          <a:p>
            <a:pPr>
              <a:buClr>
                <a:schemeClr val="tx2"/>
              </a:buClr>
              <a:buFont typeface="Arial" panose="020B0604020202020204" pitchFamily="34" charset="0"/>
              <a:buChar char="•"/>
            </a:pPr>
            <a:endParaRPr lang="he-IL" sz="2600" dirty="0">
              <a:solidFill>
                <a:prstClr val="black"/>
              </a:solidFill>
            </a:endParaRPr>
          </a:p>
          <a:p>
            <a:pPr>
              <a:buClr>
                <a:schemeClr val="tx2"/>
              </a:buClr>
              <a:buFont typeface="Arial" panose="020B0604020202020204" pitchFamily="34" charset="0"/>
              <a:buChar char="•"/>
            </a:pPr>
            <a:r>
              <a:rPr lang="he-IL" sz="2600" dirty="0">
                <a:solidFill>
                  <a:prstClr val="black"/>
                </a:solidFill>
              </a:rPr>
              <a:t>לוקח בחשבון  -   1. את הזיהום באתר; </a:t>
            </a:r>
          </a:p>
          <a:p>
            <a:pPr marL="1828800" lvl="7" indent="0">
              <a:buClr>
                <a:schemeClr val="tx2"/>
              </a:buClr>
              <a:buNone/>
            </a:pPr>
            <a:r>
              <a:rPr lang="he-IL" sz="2600" dirty="0">
                <a:solidFill>
                  <a:prstClr val="black"/>
                </a:solidFill>
              </a:rPr>
              <a:t>   2. את מסלולי החשיפה לזיהום; </a:t>
            </a:r>
          </a:p>
          <a:p>
            <a:pPr marL="1828800" lvl="7" indent="0">
              <a:buClr>
                <a:schemeClr val="tx2"/>
              </a:buClr>
              <a:buNone/>
            </a:pPr>
            <a:r>
              <a:rPr lang="he-IL" sz="2600" dirty="0">
                <a:solidFill>
                  <a:prstClr val="black"/>
                </a:solidFill>
              </a:rPr>
              <a:t>   3. את הרצפטור (אוכלוסייה);</a:t>
            </a:r>
          </a:p>
          <a:p>
            <a:pPr>
              <a:buClr>
                <a:schemeClr val="tx2"/>
              </a:buClr>
              <a:buFont typeface="Arial" panose="020B0604020202020204" pitchFamily="34" charset="0"/>
              <a:buChar char="•"/>
            </a:pPr>
            <a:endParaRPr lang="he-IL" dirty="0">
              <a:solidFill>
                <a:prstClr val="black"/>
              </a:solidFill>
            </a:endParaRPr>
          </a:p>
          <a:p>
            <a:pPr>
              <a:buClr>
                <a:schemeClr val="tx2"/>
              </a:buClr>
              <a:buFont typeface="Arial" panose="020B0604020202020204" pitchFamily="34" charset="0"/>
              <a:buChar char="•"/>
            </a:pPr>
            <a:endParaRPr lang="he-IL" dirty="0">
              <a:solidFill>
                <a:prstClr val="black"/>
              </a:solidFill>
            </a:endParaRPr>
          </a:p>
          <a:p>
            <a:pPr>
              <a:buClr>
                <a:schemeClr val="tx2"/>
              </a:buClr>
              <a:buFont typeface="Arial" panose="020B0604020202020204" pitchFamily="34" charset="0"/>
              <a:buChar char="•"/>
            </a:pPr>
            <a:endParaRPr lang="he-IL" dirty="0">
              <a:solidFill>
                <a:prstClr val="black"/>
              </a:solidFill>
            </a:endParaRPr>
          </a:p>
          <a:p>
            <a:pPr>
              <a:buClr>
                <a:schemeClr val="tx2"/>
              </a:buClr>
              <a:buFont typeface="Arial" panose="020B0604020202020204" pitchFamily="34" charset="0"/>
              <a:buChar char="•"/>
            </a:pPr>
            <a:endParaRPr lang="he-IL" dirty="0">
              <a:solidFill>
                <a:prstClr val="black"/>
              </a:solidFill>
            </a:endParaRPr>
          </a:p>
        </p:txBody>
      </p:sp>
      <p:pic>
        <p:nvPicPr>
          <p:cNvPr id="2050" name="Picture 2" descr="תמונה&#10;" title="תמונה"/>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5856" y="5301208"/>
            <a:ext cx="3241351" cy="1414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lide Number Placeholder 3"/>
          <p:cNvSpPr>
            <a:spLocks noGrp="1"/>
          </p:cNvSpPr>
          <p:nvPr>
            <p:ph type="sldNum" sz="quarter" idx="12"/>
          </p:nvPr>
        </p:nvSpPr>
        <p:spPr>
          <a:xfrm>
            <a:off x="0" y="6492875"/>
            <a:ext cx="400024" cy="365125"/>
          </a:xfrm>
        </p:spPr>
        <p:txBody>
          <a:bodyPr/>
          <a:lstStyle/>
          <a:p>
            <a:fld id="{9AA1CA3B-1749-40E9-B74A-56A17DDB6354}" type="slidenum">
              <a:rPr lang="he-IL" smtClean="0">
                <a:solidFill>
                  <a:prstClr val="black">
                    <a:lumMod val="75000"/>
                    <a:lumOff val="25000"/>
                  </a:prstClr>
                </a:solidFill>
              </a:rPr>
              <a:pPr/>
              <a:t>7</a:t>
            </a:fld>
            <a:endParaRPr lang="he-IL" dirty="0">
              <a:solidFill>
                <a:prstClr val="black">
                  <a:lumMod val="75000"/>
                  <a:lumOff val="25000"/>
                </a:prstClr>
              </a:solidFill>
            </a:endParaRPr>
          </a:p>
        </p:txBody>
      </p:sp>
      <p:sp>
        <p:nvSpPr>
          <p:cNvPr id="8" name="Rectangle 7" title="תיבה ריקה"/>
          <p:cNvSpPr/>
          <p:nvPr/>
        </p:nvSpPr>
        <p:spPr>
          <a:xfrm>
            <a:off x="7308304" y="6165304"/>
            <a:ext cx="1728192"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117400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כותרת 11"/>
          <p:cNvSpPr>
            <a:spLocks noGrp="1"/>
          </p:cNvSpPr>
          <p:nvPr>
            <p:ph type="title"/>
          </p:nvPr>
        </p:nvSpPr>
        <p:spPr/>
        <p:txBody>
          <a:bodyPr/>
          <a:lstStyle/>
          <a:p>
            <a:pPr algn="ctr"/>
            <a:r>
              <a:rPr lang="he-IL" dirty="0">
                <a:solidFill>
                  <a:srgbClr val="518828"/>
                </a:solidFill>
              </a:rPr>
              <a:t>מודל </a:t>
            </a:r>
            <a:r>
              <a:rPr lang="he-IL" dirty="0" smtClean="0">
                <a:solidFill>
                  <a:srgbClr val="518828"/>
                </a:solidFill>
              </a:rPr>
              <a:t>תיעדוף </a:t>
            </a:r>
            <a:r>
              <a:rPr lang="he-IL" dirty="0">
                <a:solidFill>
                  <a:srgbClr val="518828"/>
                </a:solidFill>
              </a:rPr>
              <a:t>שיקום – עקרונות (המשך)</a:t>
            </a:r>
            <a:endParaRPr lang="he-IL" dirty="0"/>
          </a:p>
        </p:txBody>
      </p:sp>
      <p:sp>
        <p:nvSpPr>
          <p:cNvPr id="6" name="Content Placeholder 1"/>
          <p:cNvSpPr txBox="1">
            <a:spLocks/>
          </p:cNvSpPr>
          <p:nvPr/>
        </p:nvSpPr>
        <p:spPr>
          <a:xfrm>
            <a:off x="350044" y="1268760"/>
            <a:ext cx="8695048" cy="4248472"/>
          </a:xfrm>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Clr>
                <a:schemeClr val="tx2"/>
              </a:buClr>
              <a:buSzPct val="100000"/>
              <a:buNone/>
            </a:pPr>
            <a:r>
              <a:rPr lang="he-IL" sz="2200" b="1" dirty="0">
                <a:solidFill>
                  <a:prstClr val="black"/>
                </a:solidFill>
              </a:rPr>
              <a:t>    </a:t>
            </a:r>
            <a:endParaRPr lang="he-IL" sz="2000" b="1" u="sng" dirty="0">
              <a:solidFill>
                <a:prstClr val="black"/>
              </a:solidFill>
            </a:endParaRPr>
          </a:p>
          <a:p>
            <a:pPr>
              <a:buClr>
                <a:schemeClr val="tx2"/>
              </a:buClr>
              <a:buSzPct val="100000"/>
              <a:buFont typeface="Arial" panose="020B0604020202020204" pitchFamily="34" charset="0"/>
              <a:buChar char="•"/>
            </a:pPr>
            <a:r>
              <a:rPr lang="he-IL" sz="2000" dirty="0">
                <a:solidFill>
                  <a:prstClr val="black"/>
                </a:solidFill>
              </a:rPr>
              <a:t>נותן חשיבות שונה למזהמים שונים בהתאם לרעילותם (מתכות כבדות, חומרים מוכלרים, דלקים וכד').</a:t>
            </a:r>
          </a:p>
          <a:p>
            <a:pPr>
              <a:buClr>
                <a:schemeClr val="tx2"/>
              </a:buClr>
              <a:buSzPct val="100000"/>
              <a:buFont typeface="Arial" panose="020B0604020202020204" pitchFamily="34" charset="0"/>
              <a:buChar char="•"/>
            </a:pPr>
            <a:endParaRPr lang="he-IL" sz="2000" dirty="0">
              <a:solidFill>
                <a:prstClr val="black"/>
              </a:solidFill>
            </a:endParaRPr>
          </a:p>
          <a:p>
            <a:pPr>
              <a:buClr>
                <a:schemeClr val="tx2"/>
              </a:buClr>
              <a:buSzPct val="100000"/>
              <a:buFont typeface="Arial" panose="020B0604020202020204" pitchFamily="34" charset="0"/>
              <a:buChar char="•"/>
            </a:pPr>
            <a:r>
              <a:rPr lang="he-IL" sz="2000" dirty="0">
                <a:solidFill>
                  <a:prstClr val="black"/>
                </a:solidFill>
              </a:rPr>
              <a:t>מתייחס לשלושה מסלולי חשיפה אפשריים - קרקע, גז קרקע ומי תהום.</a:t>
            </a:r>
          </a:p>
          <a:p>
            <a:pPr>
              <a:buClr>
                <a:schemeClr val="tx2"/>
              </a:buClr>
              <a:buSzPct val="100000"/>
              <a:buFont typeface="Arial" panose="020B0604020202020204" pitchFamily="34" charset="0"/>
              <a:buChar char="•"/>
            </a:pPr>
            <a:endParaRPr lang="he-IL" sz="2000" dirty="0">
              <a:solidFill>
                <a:prstClr val="black"/>
              </a:solidFill>
            </a:endParaRPr>
          </a:p>
          <a:p>
            <a:pPr>
              <a:buClr>
                <a:schemeClr val="tx2"/>
              </a:buClr>
              <a:buSzPct val="100000"/>
              <a:buFont typeface="Arial" panose="020B0604020202020204" pitchFamily="34" charset="0"/>
              <a:buChar char="•"/>
            </a:pPr>
            <a:r>
              <a:rPr lang="he-IL" sz="2000" dirty="0">
                <a:solidFill>
                  <a:prstClr val="black"/>
                </a:solidFill>
              </a:rPr>
              <a:t>דורש ביצוע מספר הערכות של סדרי גודל (לא מספר מדויק) לצורך קבלת מושג לגבי היקף הזיהום והאוכלוסייה שבסיכון.</a:t>
            </a:r>
          </a:p>
          <a:p>
            <a:pPr>
              <a:buClr>
                <a:schemeClr val="tx2"/>
              </a:buClr>
              <a:buSzPct val="100000"/>
              <a:buFont typeface="Arial" panose="020B0604020202020204" pitchFamily="34" charset="0"/>
              <a:buChar char="•"/>
            </a:pPr>
            <a:endParaRPr lang="he-IL" sz="2000" dirty="0">
              <a:solidFill>
                <a:prstClr val="black"/>
              </a:solidFill>
            </a:endParaRPr>
          </a:p>
          <a:p>
            <a:pPr>
              <a:buClr>
                <a:schemeClr val="tx2"/>
              </a:buClr>
              <a:buSzPct val="100000"/>
              <a:buFont typeface="Arial" panose="020B0604020202020204" pitchFamily="34" charset="0"/>
              <a:buChar char="•"/>
            </a:pPr>
            <a:r>
              <a:rPr lang="he-IL" sz="2000" dirty="0">
                <a:solidFill>
                  <a:prstClr val="black"/>
                </a:solidFill>
              </a:rPr>
              <a:t>ככל שהציון המתקבל במנגנון גבוה יותר, כך רמת הסיכון ודחיפות הטיפול באתר עולה, וככל שהציון נמוך יותר רמת הסיכון ודחיפות הטיפול יורדת.</a:t>
            </a:r>
          </a:p>
          <a:p>
            <a:pPr>
              <a:buClr>
                <a:schemeClr val="tx2"/>
              </a:buClr>
              <a:buSzPct val="100000"/>
              <a:buFont typeface="Arial" panose="020B0604020202020204" pitchFamily="34" charset="0"/>
              <a:buChar char="•"/>
            </a:pPr>
            <a:endParaRPr lang="he-IL" sz="2500" dirty="0">
              <a:solidFill>
                <a:prstClr val="black"/>
              </a:solidFill>
            </a:endParaRPr>
          </a:p>
        </p:txBody>
      </p:sp>
      <p:sp>
        <p:nvSpPr>
          <p:cNvPr id="9" name="Slide Number Placeholder 3"/>
          <p:cNvSpPr>
            <a:spLocks noGrp="1"/>
          </p:cNvSpPr>
          <p:nvPr>
            <p:ph type="sldNum" sz="quarter" idx="12"/>
          </p:nvPr>
        </p:nvSpPr>
        <p:spPr>
          <a:xfrm>
            <a:off x="0" y="6492875"/>
            <a:ext cx="400024" cy="365125"/>
          </a:xfrm>
        </p:spPr>
        <p:txBody>
          <a:bodyPr/>
          <a:lstStyle/>
          <a:p>
            <a:fld id="{9AA1CA3B-1749-40E9-B74A-56A17DDB6354}" type="slidenum">
              <a:rPr lang="he-IL" smtClean="0">
                <a:solidFill>
                  <a:prstClr val="black">
                    <a:lumMod val="75000"/>
                    <a:lumOff val="25000"/>
                  </a:prstClr>
                </a:solidFill>
              </a:rPr>
              <a:pPr/>
              <a:t>8</a:t>
            </a:fld>
            <a:endParaRPr lang="he-IL" dirty="0">
              <a:solidFill>
                <a:prstClr val="black">
                  <a:lumMod val="75000"/>
                  <a:lumOff val="25000"/>
                </a:prstClr>
              </a:solidFill>
            </a:endParaRPr>
          </a:p>
        </p:txBody>
      </p:sp>
      <p:sp>
        <p:nvSpPr>
          <p:cNvPr id="8" name="Rectangle 7" title="תיבה ריקה"/>
          <p:cNvSpPr/>
          <p:nvPr/>
        </p:nvSpPr>
        <p:spPr>
          <a:xfrm>
            <a:off x="7308304" y="6165304"/>
            <a:ext cx="1728192"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602187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title"/>
          </p:nvPr>
        </p:nvSpPr>
        <p:spPr>
          <a:xfrm>
            <a:off x="592946" y="395163"/>
            <a:ext cx="8443914" cy="1143000"/>
          </a:xfrm>
        </p:spPr>
        <p:txBody>
          <a:bodyPr/>
          <a:lstStyle/>
          <a:p>
            <a:pPr algn="ctr"/>
            <a:r>
              <a:rPr lang="he-IL" dirty="0">
                <a:solidFill>
                  <a:srgbClr val="518828"/>
                </a:solidFill>
              </a:rPr>
              <a:t>מודל </a:t>
            </a:r>
            <a:r>
              <a:rPr lang="he-IL" dirty="0" smtClean="0">
                <a:solidFill>
                  <a:srgbClr val="518828"/>
                </a:solidFill>
              </a:rPr>
              <a:t>תיעדוף </a:t>
            </a:r>
            <a:r>
              <a:rPr lang="he-IL" dirty="0">
                <a:solidFill>
                  <a:srgbClr val="518828"/>
                </a:solidFill>
              </a:rPr>
              <a:t>שיקום </a:t>
            </a:r>
            <a:r>
              <a:rPr lang="he-IL" dirty="0">
                <a:solidFill>
                  <a:srgbClr val="518828"/>
                </a:solidFill>
              </a:rPr>
              <a:t>– </a:t>
            </a:r>
            <a:r>
              <a:rPr lang="he-IL" dirty="0">
                <a:solidFill>
                  <a:srgbClr val="518828"/>
                </a:solidFill>
              </a:rPr>
              <a:t>תוצרים </a:t>
            </a:r>
            <a:r>
              <a:rPr lang="he-IL" dirty="0">
                <a:solidFill>
                  <a:schemeClr val="bg1"/>
                </a:solidFill>
              </a:rPr>
              <a:t>ודל </a:t>
            </a:r>
            <a:r>
              <a:rPr lang="he-IL" dirty="0" smtClean="0">
                <a:solidFill>
                  <a:schemeClr val="bg1"/>
                </a:solidFill>
              </a:rPr>
              <a:t>תיעדוף </a:t>
            </a:r>
            <a:r>
              <a:rPr lang="he-IL" dirty="0">
                <a:solidFill>
                  <a:schemeClr val="bg1"/>
                </a:solidFill>
              </a:rPr>
              <a:t>שיקום - תוצרים</a:t>
            </a:r>
          </a:p>
        </p:txBody>
      </p:sp>
      <p:sp>
        <p:nvSpPr>
          <p:cNvPr id="7" name="מציין מיקום תוכן 6"/>
          <p:cNvSpPr>
            <a:spLocks noGrp="1"/>
          </p:cNvSpPr>
          <p:nvPr>
            <p:ph idx="1"/>
          </p:nvPr>
        </p:nvSpPr>
        <p:spPr/>
        <p:txBody>
          <a:bodyPr/>
          <a:lstStyle/>
          <a:p>
            <a:pPr marL="452628">
              <a:spcBef>
                <a:spcPts val="400"/>
              </a:spcBef>
              <a:buClr>
                <a:schemeClr val="tx2"/>
              </a:buClr>
              <a:buSzPct val="100000"/>
            </a:pPr>
            <a:endParaRPr lang="he-IL" dirty="0"/>
          </a:p>
          <a:p>
            <a:pPr marL="452628">
              <a:spcBef>
                <a:spcPts val="400"/>
              </a:spcBef>
              <a:buClr>
                <a:schemeClr val="tx2"/>
              </a:buClr>
              <a:buSzPct val="100000"/>
            </a:pPr>
            <a:r>
              <a:rPr lang="he-IL" dirty="0"/>
              <a:t>אתרים בעלי ציון נמוך (6 ומטה) יקבלו אישור לכך שב-7 השנים הבאות לא יידרשו המשך פעילויות חקירה או שיקום בשטחם, אלא אם במהלך תקופה זו תהיה תוספת זיהום באתר, ברצפטורים (בסביבה) או שינוי במצב הסטטוטורי שלהם. במקרים אלה תידרש בחינה מחודשת של תוצאות מודל </a:t>
            </a:r>
            <a:r>
              <a:rPr lang="he-IL" dirty="0" smtClean="0"/>
              <a:t>התיעדוף.</a:t>
            </a:r>
            <a:endParaRPr lang="he-IL" dirty="0"/>
          </a:p>
          <a:p>
            <a:pPr marL="452628">
              <a:spcBef>
                <a:spcPts val="400"/>
              </a:spcBef>
              <a:buClr>
                <a:schemeClr val="tx2"/>
              </a:buClr>
              <a:buSzPct val="100000"/>
            </a:pPr>
            <a:r>
              <a:rPr lang="he-IL" dirty="0"/>
              <a:t>בתום 7 שנים תעשה בחינה מחודשת של סדר העדיפויות של המשרד. </a:t>
            </a:r>
          </a:p>
          <a:p>
            <a:pPr marL="452628">
              <a:spcBef>
                <a:spcPts val="400"/>
              </a:spcBef>
              <a:buClr>
                <a:schemeClr val="tx2"/>
              </a:buClr>
              <a:buSzPct val="100000"/>
            </a:pPr>
            <a:r>
              <a:rPr lang="he-IL" dirty="0"/>
              <a:t>יובהר, כי בשלב זה,  </a:t>
            </a:r>
            <a:r>
              <a:rPr lang="en-US" dirty="0"/>
              <a:t>NFA</a:t>
            </a:r>
            <a:r>
              <a:rPr lang="he-IL" dirty="0"/>
              <a:t> יינתן רק על בסיס סקר סיכונים מלא, ולא על בסיס מנגנון </a:t>
            </a:r>
            <a:r>
              <a:rPr lang="he-IL" dirty="0" smtClean="0"/>
              <a:t>התיעדוף. </a:t>
            </a:r>
            <a:endParaRPr lang="he-IL" dirty="0"/>
          </a:p>
          <a:p>
            <a:endParaRPr lang="he-IL" dirty="0"/>
          </a:p>
        </p:txBody>
      </p:sp>
      <p:sp>
        <p:nvSpPr>
          <p:cNvPr id="8" name="Rectangle 7" title="תיבה ריקה"/>
          <p:cNvSpPr/>
          <p:nvPr/>
        </p:nvSpPr>
        <p:spPr>
          <a:xfrm>
            <a:off x="7308304" y="6165304"/>
            <a:ext cx="1728192"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4" name="Slide Number Placeholder 3"/>
          <p:cNvSpPr>
            <a:spLocks noGrp="1"/>
          </p:cNvSpPr>
          <p:nvPr>
            <p:ph type="sldNum" sz="quarter" idx="12"/>
          </p:nvPr>
        </p:nvSpPr>
        <p:spPr/>
        <p:txBody>
          <a:bodyPr/>
          <a:lstStyle/>
          <a:p>
            <a:fld id="{9AA1CA3B-1749-40E9-B74A-56A17DDB6354}" type="slidenum">
              <a:rPr lang="he-IL" smtClean="0"/>
              <a:pPr/>
              <a:t>9</a:t>
            </a:fld>
            <a:endParaRPr lang="he-IL" dirty="0"/>
          </a:p>
        </p:txBody>
      </p:sp>
    </p:spTree>
    <p:extLst>
      <p:ext uri="{BB962C8B-B14F-4D97-AF65-F5344CB8AC3E}">
        <p14:creationId xmlns:p14="http://schemas.microsoft.com/office/powerpoint/2010/main" val="2971818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כותרת 4"/>
          <p:cNvSpPr>
            <a:spLocks noGrp="1"/>
          </p:cNvSpPr>
          <p:nvPr>
            <p:ph type="title"/>
          </p:nvPr>
        </p:nvSpPr>
        <p:spPr/>
        <p:txBody>
          <a:bodyPr/>
          <a:lstStyle/>
          <a:p>
            <a:r>
              <a:rPr lang="he-IL" dirty="0">
                <a:solidFill>
                  <a:schemeClr val="bg1"/>
                </a:solidFill>
              </a:rPr>
              <a:t>מודל </a:t>
            </a:r>
            <a:r>
              <a:rPr lang="he-IL" dirty="0">
                <a:solidFill>
                  <a:srgbClr val="518828"/>
                </a:solidFill>
              </a:rPr>
              <a:t>מודל</a:t>
            </a:r>
            <a:r>
              <a:rPr lang="he-IL" dirty="0">
                <a:solidFill>
                  <a:srgbClr val="518828"/>
                </a:solidFill>
              </a:rPr>
              <a:t> </a:t>
            </a:r>
            <a:r>
              <a:rPr lang="he-IL" dirty="0" smtClean="0">
                <a:solidFill>
                  <a:srgbClr val="518828"/>
                </a:solidFill>
              </a:rPr>
              <a:t>תיעדוף </a:t>
            </a:r>
            <a:r>
              <a:rPr lang="he-IL" dirty="0">
                <a:solidFill>
                  <a:srgbClr val="518828"/>
                </a:solidFill>
              </a:rPr>
              <a:t>רגולטורי – מבנה </a:t>
            </a:r>
            <a:r>
              <a:rPr lang="he-IL" dirty="0">
                <a:solidFill>
                  <a:schemeClr val="bg1"/>
                </a:solidFill>
              </a:rPr>
              <a:t>תיעדוף רגולטורי – מבנה</a:t>
            </a:r>
          </a:p>
        </p:txBody>
      </p:sp>
      <p:sp>
        <p:nvSpPr>
          <p:cNvPr id="8" name="Rectangle 7"/>
          <p:cNvSpPr/>
          <p:nvPr/>
        </p:nvSpPr>
        <p:spPr>
          <a:xfrm>
            <a:off x="1188788" y="1556792"/>
            <a:ext cx="7059111" cy="2246769"/>
          </a:xfrm>
          <a:prstGeom prst="rect">
            <a:avLst/>
          </a:prstGeom>
        </p:spPr>
        <p:txBody>
          <a:bodyPr wrap="square">
            <a:spAutoFit/>
          </a:bodyPr>
          <a:lstStyle/>
          <a:p>
            <a:pPr marL="109728" algn="ctr">
              <a:buClr>
                <a:srgbClr val="94C600"/>
              </a:buClr>
            </a:pPr>
            <a:r>
              <a:rPr lang="he-IL" sz="2800" b="1" dirty="0">
                <a:solidFill>
                  <a:schemeClr val="tx2">
                    <a:lumMod val="75000"/>
                  </a:schemeClr>
                </a:solidFill>
                <a:latin typeface="Calibri" panose="020F0502020204030204" pitchFamily="34" charset="0"/>
                <a:ea typeface="Calibri"/>
              </a:rPr>
              <a:t>ציון הזיהום	+ </a:t>
            </a:r>
          </a:p>
          <a:p>
            <a:pPr marL="109728" algn="ctr">
              <a:buClr>
                <a:srgbClr val="94C600"/>
              </a:buClr>
            </a:pPr>
            <a:endParaRPr lang="he-IL" sz="2800" b="1" dirty="0">
              <a:solidFill>
                <a:schemeClr val="tx2">
                  <a:lumMod val="75000"/>
                </a:schemeClr>
              </a:solidFill>
              <a:latin typeface="Calibri" panose="020F0502020204030204" pitchFamily="34" charset="0"/>
              <a:ea typeface="Calibri"/>
            </a:endParaRPr>
          </a:p>
          <a:p>
            <a:pPr marL="109728" algn="ctr">
              <a:buClr>
                <a:srgbClr val="94C600"/>
              </a:buClr>
            </a:pPr>
            <a:r>
              <a:rPr lang="he-IL" sz="2800" b="1" dirty="0">
                <a:solidFill>
                  <a:schemeClr val="tx2">
                    <a:lumMod val="75000"/>
                  </a:schemeClr>
                </a:solidFill>
                <a:latin typeface="Calibri" panose="020F0502020204030204" pitchFamily="34" charset="0"/>
                <a:ea typeface="Calibri"/>
              </a:rPr>
              <a:t>ציון מסלולי החשיפה לזיהום + </a:t>
            </a:r>
          </a:p>
          <a:p>
            <a:pPr marL="109728" algn="ctr">
              <a:buClr>
                <a:srgbClr val="94C600"/>
              </a:buClr>
            </a:pPr>
            <a:endParaRPr lang="he-IL" sz="2800" b="1" dirty="0">
              <a:solidFill>
                <a:schemeClr val="tx2">
                  <a:lumMod val="75000"/>
                </a:schemeClr>
              </a:solidFill>
              <a:latin typeface="Calibri" panose="020F0502020204030204" pitchFamily="34" charset="0"/>
              <a:ea typeface="Calibri"/>
            </a:endParaRPr>
          </a:p>
          <a:p>
            <a:pPr marL="109728" algn="ctr">
              <a:buClr>
                <a:srgbClr val="94C600"/>
              </a:buClr>
            </a:pPr>
            <a:r>
              <a:rPr lang="he-IL" sz="2800" b="1" dirty="0">
                <a:solidFill>
                  <a:schemeClr val="tx2">
                    <a:lumMod val="75000"/>
                  </a:schemeClr>
                </a:solidFill>
                <a:latin typeface="Calibri" panose="020F0502020204030204" pitchFamily="34" charset="0"/>
                <a:ea typeface="Calibri"/>
              </a:rPr>
              <a:t>ציון הרצפטור</a:t>
            </a:r>
          </a:p>
        </p:txBody>
      </p:sp>
      <p:cxnSp>
        <p:nvCxnSpPr>
          <p:cNvPr id="3" name="Straight Arrow Connector 2" descr="חץ למטה&#10;" title="חץ למטה"/>
          <p:cNvCxnSpPr/>
          <p:nvPr/>
        </p:nvCxnSpPr>
        <p:spPr>
          <a:xfrm>
            <a:off x="4645172" y="4072439"/>
            <a:ext cx="0" cy="792088"/>
          </a:xfrm>
          <a:prstGeom prst="straightConnector1">
            <a:avLst/>
          </a:prstGeom>
          <a:ln w="155575" cmpd="tri">
            <a:solidFill>
              <a:srgbClr val="00B0F0"/>
            </a:solidFill>
            <a:tailEnd type="stealth"/>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1115616" y="5085184"/>
            <a:ext cx="7059111" cy="523220"/>
          </a:xfrm>
          <a:prstGeom prst="rect">
            <a:avLst/>
          </a:prstGeom>
        </p:spPr>
        <p:txBody>
          <a:bodyPr wrap="square">
            <a:spAutoFit/>
          </a:bodyPr>
          <a:lstStyle/>
          <a:p>
            <a:pPr marL="109728" algn="ctr">
              <a:buClr>
                <a:srgbClr val="94C600"/>
              </a:buClr>
            </a:pPr>
            <a:r>
              <a:rPr lang="he-IL" sz="2800" b="1" dirty="0">
                <a:latin typeface="Calibri" panose="020F0502020204030204" pitchFamily="34" charset="0"/>
                <a:ea typeface="Calibri"/>
              </a:rPr>
              <a:t>ציון במודל</a:t>
            </a:r>
          </a:p>
        </p:txBody>
      </p:sp>
      <p:sp>
        <p:nvSpPr>
          <p:cNvPr id="4" name="Slide Number Placeholder 3"/>
          <p:cNvSpPr>
            <a:spLocks noGrp="1"/>
          </p:cNvSpPr>
          <p:nvPr>
            <p:ph type="sldNum" sz="quarter" idx="12"/>
          </p:nvPr>
        </p:nvSpPr>
        <p:spPr/>
        <p:txBody>
          <a:bodyPr/>
          <a:lstStyle/>
          <a:p>
            <a:fld id="{9AA1CA3B-1749-40E9-B74A-56A17DDB6354}" type="slidenum">
              <a:rPr lang="he-IL" smtClean="0"/>
              <a:pPr/>
              <a:t>10</a:t>
            </a:fld>
            <a:endParaRPr lang="he-IL" dirty="0"/>
          </a:p>
        </p:txBody>
      </p:sp>
      <p:sp>
        <p:nvSpPr>
          <p:cNvPr id="10" name="Rectangle 9" descr="תיבה ריקה" title="תיבה ריקה"/>
          <p:cNvSpPr/>
          <p:nvPr/>
        </p:nvSpPr>
        <p:spPr>
          <a:xfrm>
            <a:off x="7308304" y="6165304"/>
            <a:ext cx="1728192"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Tree>
    <p:extLst>
      <p:ext uri="{BB962C8B-B14F-4D97-AF65-F5344CB8AC3E}">
        <p14:creationId xmlns:p14="http://schemas.microsoft.com/office/powerpoint/2010/main" val="73681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p:cNvSpPr>
            <a:spLocks noGrp="1"/>
          </p:cNvSpPr>
          <p:nvPr>
            <p:ph type="title"/>
          </p:nvPr>
        </p:nvSpPr>
        <p:spPr>
          <a:xfrm>
            <a:off x="1632180" y="0"/>
            <a:ext cx="5925344" cy="1143000"/>
          </a:xfrm>
        </p:spPr>
        <p:txBody>
          <a:bodyPr>
            <a:normAutofit/>
          </a:bodyPr>
          <a:lstStyle/>
          <a:p>
            <a:pPr algn="r"/>
            <a:r>
              <a:rPr lang="he-IL" dirty="0">
                <a:solidFill>
                  <a:srgbClr val="518828"/>
                </a:solidFill>
              </a:rPr>
              <a:t>שאלון </a:t>
            </a:r>
            <a:r>
              <a:rPr lang="he-IL" dirty="0" smtClean="0">
                <a:solidFill>
                  <a:srgbClr val="518828"/>
                </a:solidFill>
              </a:rPr>
              <a:t>תיעדוף </a:t>
            </a:r>
            <a:r>
              <a:rPr lang="he-IL" dirty="0">
                <a:solidFill>
                  <a:srgbClr val="518828"/>
                </a:solidFill>
              </a:rPr>
              <a:t>רגולטורי </a:t>
            </a:r>
            <a:r>
              <a:rPr lang="he-IL" dirty="0">
                <a:solidFill>
                  <a:srgbClr val="518828"/>
                </a:solidFill>
              </a:rPr>
              <a:t>– </a:t>
            </a:r>
            <a:r>
              <a:rPr lang="he-IL" dirty="0">
                <a:solidFill>
                  <a:srgbClr val="518828"/>
                </a:solidFill>
              </a:rPr>
              <a:t>מבנה</a:t>
            </a:r>
          </a:p>
        </p:txBody>
      </p:sp>
      <p:graphicFrame>
        <p:nvGraphicFramePr>
          <p:cNvPr id="11" name="Table 10" descr="תמונת שאלון תעדוף רגולטורי - מבנה" title="תמונת שאלון תעדוף רגולטורי - מבנה"/>
          <p:cNvGraphicFramePr>
            <a:graphicFrameLocks noGrp="1"/>
          </p:cNvGraphicFramePr>
          <p:nvPr>
            <p:extLst>
              <p:ext uri="{D42A27DB-BD31-4B8C-83A1-F6EECF244321}">
                <p14:modId xmlns:p14="http://schemas.microsoft.com/office/powerpoint/2010/main" val="3126541891"/>
              </p:ext>
            </p:extLst>
          </p:nvPr>
        </p:nvGraphicFramePr>
        <p:xfrm>
          <a:off x="1115616" y="1052736"/>
          <a:ext cx="7263890" cy="4074588"/>
        </p:xfrm>
        <a:graphic>
          <a:graphicData uri="http://schemas.openxmlformats.org/drawingml/2006/table">
            <a:tbl>
              <a:tblPr rtl="1" firstRow="1">
                <a:tableStyleId>{5C22544A-7EE6-4342-B048-85BDC9FD1C3A}</a:tableStyleId>
              </a:tblPr>
              <a:tblGrid>
                <a:gridCol w="2089854">
                  <a:extLst>
                    <a:ext uri="{9D8B030D-6E8A-4147-A177-3AD203B41FA5}">
                      <a16:colId xmlns:a16="http://schemas.microsoft.com/office/drawing/2014/main" val="20000"/>
                    </a:ext>
                  </a:extLst>
                </a:gridCol>
                <a:gridCol w="704458">
                  <a:extLst>
                    <a:ext uri="{9D8B030D-6E8A-4147-A177-3AD203B41FA5}">
                      <a16:colId xmlns:a16="http://schemas.microsoft.com/office/drawing/2014/main" val="20001"/>
                    </a:ext>
                  </a:extLst>
                </a:gridCol>
                <a:gridCol w="2113378">
                  <a:extLst>
                    <a:ext uri="{9D8B030D-6E8A-4147-A177-3AD203B41FA5}">
                      <a16:colId xmlns:a16="http://schemas.microsoft.com/office/drawing/2014/main" val="20002"/>
                    </a:ext>
                  </a:extLst>
                </a:gridCol>
                <a:gridCol w="2356200">
                  <a:extLst>
                    <a:ext uri="{9D8B030D-6E8A-4147-A177-3AD203B41FA5}">
                      <a16:colId xmlns:a16="http://schemas.microsoft.com/office/drawing/2014/main" val="20003"/>
                    </a:ext>
                  </a:extLst>
                </a:gridCol>
              </a:tblGrid>
              <a:tr h="331620">
                <a:tc>
                  <a:txBody>
                    <a:bodyPr/>
                    <a:lstStyle/>
                    <a:p>
                      <a:pPr algn="ctr" rtl="1" fontAlgn="b"/>
                      <a:r>
                        <a:rPr lang="he-IL" sz="1200" u="none" strike="noStrike" dirty="0">
                          <a:effectLst/>
                        </a:rPr>
                        <a:t> מרכיבי המודל</a:t>
                      </a:r>
                      <a:endParaRPr lang="he-IL" sz="1200" b="1" i="0" u="none" strike="noStrike" dirty="0">
                        <a:solidFill>
                          <a:schemeClr val="bg1"/>
                        </a:solidFill>
                        <a:effectLst/>
                        <a:latin typeface="Calibri" panose="020F0502020204030204" pitchFamily="34" charset="0"/>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1" fontAlgn="b"/>
                      <a:r>
                        <a:rPr lang="he-IL" sz="1200" u="none" strike="noStrike" dirty="0">
                          <a:effectLst/>
                        </a:rPr>
                        <a:t>מספר שאלה בשאלון</a:t>
                      </a:r>
                      <a:endParaRPr lang="he-IL" sz="1200" b="1" i="0" u="none" strike="noStrike" dirty="0">
                        <a:solidFill>
                          <a:schemeClr val="bg1"/>
                        </a:solidFill>
                        <a:effectLst/>
                        <a:latin typeface="Calibri" panose="020F0502020204030204" pitchFamily="34" charset="0"/>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1" fontAlgn="b"/>
                      <a:r>
                        <a:rPr lang="he-IL" sz="1200" u="none" strike="noStrike" dirty="0">
                          <a:effectLst/>
                        </a:rPr>
                        <a:t> פרמטרים ראשיים</a:t>
                      </a:r>
                      <a:endParaRPr lang="he-IL" sz="1200" b="1" i="0" u="none" strike="noStrike" dirty="0">
                        <a:solidFill>
                          <a:schemeClr val="bg1"/>
                        </a:solidFill>
                        <a:effectLst/>
                        <a:latin typeface="Calibri" panose="020F0502020204030204" pitchFamily="34" charset="0"/>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1" fontAlgn="b"/>
                      <a:r>
                        <a:rPr lang="he-IL" sz="1200" u="none" strike="noStrike" dirty="0">
                          <a:effectLst/>
                        </a:rPr>
                        <a:t> סעיפי משנה</a:t>
                      </a:r>
                      <a:endParaRPr lang="he-IL" sz="1200" b="1" i="0" u="none" strike="noStrike" dirty="0">
                        <a:solidFill>
                          <a:schemeClr val="bg1"/>
                        </a:solidFill>
                        <a:effectLst/>
                        <a:latin typeface="Calibri" panose="020F0502020204030204" pitchFamily="34" charset="0"/>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31354">
                <a:tc>
                  <a:txBody>
                    <a:bodyPr/>
                    <a:lstStyle/>
                    <a:p>
                      <a:pPr marL="0" algn="r" defTabSz="914400" rtl="1" eaLnBrk="1" fontAlgn="ctr" latinLnBrk="0" hangingPunct="1"/>
                      <a:r>
                        <a:rPr lang="he-IL" sz="1200" b="0" kern="1200" dirty="0">
                          <a:solidFill>
                            <a:schemeClr val="tx2">
                              <a:lumMod val="75000"/>
                            </a:schemeClr>
                          </a:solidFill>
                          <a:latin typeface="Calibri" panose="020F0502020204030204" pitchFamily="34" charset="0"/>
                          <a:ea typeface="Calibri"/>
                          <a:cs typeface="+mn-cs"/>
                        </a:rPr>
                        <a:t>א. ציון הזיהום</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algn="ctr" defTabSz="914400" rtl="1" eaLnBrk="1" fontAlgn="ctr" latinLnBrk="0" hangingPunct="1"/>
                      <a:r>
                        <a:rPr lang="he-IL" sz="1200" kern="1200" dirty="0">
                          <a:solidFill>
                            <a:schemeClr val="tx2">
                              <a:lumMod val="75000"/>
                            </a:schemeClr>
                          </a:solidFill>
                          <a:latin typeface="Calibri" panose="020F0502020204030204" pitchFamily="34" charset="0"/>
                          <a:ea typeface="Calibri"/>
                          <a:cs typeface="+mn-cs"/>
                        </a:rPr>
                        <a:t>1-2</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algn="r" defTabSz="914400" rtl="1" eaLnBrk="1" fontAlgn="ctr" latinLnBrk="0" hangingPunct="1"/>
                      <a:r>
                        <a:rPr lang="he-IL" sz="1200" kern="1200" dirty="0">
                          <a:solidFill>
                            <a:schemeClr val="tx2">
                              <a:lumMod val="75000"/>
                            </a:schemeClr>
                          </a:solidFill>
                          <a:latin typeface="Calibri" panose="020F0502020204030204" pitchFamily="34" charset="0"/>
                          <a:ea typeface="Calibri"/>
                          <a:cs typeface="+mn-cs"/>
                        </a:rPr>
                        <a:t>סוג המזהם</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algn="r" defTabSz="914400" rtl="1" eaLnBrk="1" fontAlgn="t" latinLnBrk="0" hangingPunct="1"/>
                      <a:r>
                        <a:rPr lang="he-IL" sz="1200" kern="1200" dirty="0"/>
                        <a:t> סוג החומר המזהם</a:t>
                      </a:r>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2388889"/>
                  </a:ext>
                </a:extLst>
              </a:tr>
              <a:tr h="231354">
                <a:tc>
                  <a:txBody>
                    <a:bodyPr/>
                    <a:lstStyle/>
                    <a:p>
                      <a:pPr marL="0" algn="r" defTabSz="914400" rtl="1" eaLnBrk="1" fontAlgn="ctr" latinLnBrk="0" hangingPunct="1"/>
                      <a:endParaRPr lang="he-IL" sz="1200" b="1"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algn="ctr" defTabSz="914400" rtl="1" eaLnBrk="1" fontAlgn="ctr" latinLnBrk="0" hangingPunct="1"/>
                      <a:r>
                        <a:rPr lang="he-IL" sz="1200" kern="1200" dirty="0">
                          <a:solidFill>
                            <a:schemeClr val="tx2">
                              <a:lumMod val="75000"/>
                            </a:schemeClr>
                          </a:solidFill>
                          <a:latin typeface="Calibri" panose="020F0502020204030204" pitchFamily="34" charset="0"/>
                          <a:ea typeface="Calibri"/>
                          <a:cs typeface="+mn-cs"/>
                        </a:rPr>
                        <a:t>3</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algn="r" defTabSz="914400" rtl="1" eaLnBrk="1" fontAlgn="ctr" latinLnBrk="0" hangingPunct="1"/>
                      <a:r>
                        <a:rPr lang="he-IL" sz="1200" kern="1200" dirty="0">
                          <a:solidFill>
                            <a:schemeClr val="tx2">
                              <a:lumMod val="75000"/>
                            </a:schemeClr>
                          </a:solidFill>
                          <a:latin typeface="Calibri" panose="020F0502020204030204" pitchFamily="34" charset="0"/>
                          <a:ea typeface="Calibri"/>
                          <a:cs typeface="+mn-cs"/>
                        </a:rPr>
                        <a:t>נפח הזיהום</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r" defTabSz="914400" rtl="1" eaLnBrk="1" fontAlgn="t" latinLnBrk="0" hangingPunct="1">
                        <a:lnSpc>
                          <a:spcPct val="100000"/>
                        </a:lnSpc>
                        <a:spcBef>
                          <a:spcPts val="0"/>
                        </a:spcBef>
                        <a:spcAft>
                          <a:spcPts val="0"/>
                        </a:spcAft>
                        <a:buClrTx/>
                        <a:buSzTx/>
                        <a:buFontTx/>
                        <a:buNone/>
                        <a:tabLst/>
                        <a:defRPr/>
                      </a:pPr>
                      <a:r>
                        <a:rPr lang="he-IL" sz="1200" kern="1200" dirty="0"/>
                        <a:t> חישוב נפח השטח המזוהם באתר</a:t>
                      </a:r>
                      <a:endParaRPr lang="he-IL" sz="1200" kern="1200" dirty="0">
                        <a:solidFill>
                          <a:schemeClr val="tx2">
                            <a:lumMod val="75000"/>
                          </a:schemeClr>
                        </a:solidFill>
                        <a:latin typeface="Calibri" panose="020F0502020204030204" pitchFamily="34" charset="0"/>
                        <a:ea typeface="Calibri"/>
                        <a:cs typeface="+mn-cs"/>
                      </a:endParaRPr>
                    </a:p>
                    <a:p>
                      <a:pPr marL="0" algn="r" defTabSz="914400" rtl="1" eaLnBrk="1" fontAlgn="t" latinLnBrk="0" hangingPunct="1"/>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4295966"/>
                  </a:ext>
                </a:extLst>
              </a:tr>
              <a:tr h="231354">
                <a:tc>
                  <a:txBody>
                    <a:bodyPr/>
                    <a:lstStyle/>
                    <a:p>
                      <a:pPr marL="0" algn="r" defTabSz="914400" rtl="1" eaLnBrk="1" fontAlgn="ctr" latinLnBrk="0" hangingPunct="1"/>
                      <a:endParaRPr lang="he-IL" sz="1200" b="1"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algn="ctr" defTabSz="914400" rtl="1" eaLnBrk="1" fontAlgn="ctr" latinLnBrk="0" hangingPunct="1"/>
                      <a:r>
                        <a:rPr lang="he-IL" sz="1200" kern="1200" dirty="0">
                          <a:solidFill>
                            <a:schemeClr val="tx2">
                              <a:lumMod val="75000"/>
                            </a:schemeClr>
                          </a:solidFill>
                          <a:latin typeface="Calibri" panose="020F0502020204030204" pitchFamily="34" charset="0"/>
                          <a:ea typeface="Calibri"/>
                          <a:cs typeface="+mn-cs"/>
                        </a:rPr>
                        <a:t>4-5</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algn="r" defTabSz="914400" rtl="1" eaLnBrk="1" fontAlgn="ctr" latinLnBrk="0" hangingPunct="1"/>
                      <a:r>
                        <a:rPr lang="he-IL" sz="1200" kern="1200" dirty="0">
                          <a:solidFill>
                            <a:schemeClr val="tx2">
                              <a:lumMod val="75000"/>
                            </a:schemeClr>
                          </a:solidFill>
                          <a:latin typeface="Calibri" panose="020F0502020204030204" pitchFamily="34" charset="0"/>
                          <a:ea typeface="Calibri"/>
                          <a:cs typeface="+mn-cs"/>
                        </a:rPr>
                        <a:t>קביעת רמת הזיהום</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algn="r" defTabSz="914400" rtl="1" eaLnBrk="1" fontAlgn="t" latinLnBrk="0" hangingPunct="1"/>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7742941"/>
                  </a:ext>
                </a:extLst>
              </a:tr>
              <a:tr h="180872">
                <a:tc>
                  <a:txBody>
                    <a:bodyPr/>
                    <a:lstStyle/>
                    <a:p>
                      <a:pPr marL="0" algn="r" defTabSz="914400" rtl="1" eaLnBrk="1" fontAlgn="ctr" latinLnBrk="0" hangingPunct="1"/>
                      <a:endParaRPr lang="he-IL" sz="1200" b="1"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40000"/>
                        <a:lumOff val="60000"/>
                      </a:schemeClr>
                    </a:solidFill>
                  </a:tcPr>
                </a:tc>
                <a:tc>
                  <a:txBody>
                    <a:bodyPr/>
                    <a:lstStyle/>
                    <a:p>
                      <a:pPr marL="0" algn="ctr" defTabSz="914400" rtl="1" eaLnBrk="1" fontAlgn="ctr" latinLnBrk="0" hangingPunct="1"/>
                      <a:r>
                        <a:rPr lang="he-IL" sz="1200" kern="1200" dirty="0">
                          <a:solidFill>
                            <a:schemeClr val="tx2">
                              <a:lumMod val="75000"/>
                            </a:schemeClr>
                          </a:solidFill>
                          <a:latin typeface="Calibri" panose="020F0502020204030204" pitchFamily="34" charset="0"/>
                          <a:ea typeface="Calibri"/>
                          <a:cs typeface="+mn-cs"/>
                        </a:rPr>
                        <a:t>6-7</a:t>
                      </a:r>
                    </a:p>
                  </a:txBody>
                  <a:tcPr marL="7620" marR="7620" marT="762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40000"/>
                        <a:lumOff val="60000"/>
                      </a:schemeClr>
                    </a:solidFill>
                  </a:tcPr>
                </a:tc>
                <a:tc>
                  <a:txBody>
                    <a:bodyPr/>
                    <a:lstStyle/>
                    <a:p>
                      <a:pPr marL="0" algn="r" defTabSz="914400" rtl="1" eaLnBrk="1" fontAlgn="ctr" latinLnBrk="0" hangingPunct="1"/>
                      <a:r>
                        <a:rPr lang="he-IL" sz="1200" kern="1200" dirty="0">
                          <a:solidFill>
                            <a:schemeClr val="tx2">
                              <a:lumMod val="75000"/>
                            </a:schemeClr>
                          </a:solidFill>
                          <a:latin typeface="Calibri" panose="020F0502020204030204" pitchFamily="34" charset="0"/>
                          <a:ea typeface="Calibri"/>
                          <a:cs typeface="+mn-cs"/>
                        </a:rPr>
                        <a:t>מי תהום</a:t>
                      </a:r>
                    </a:p>
                  </a:txBody>
                  <a:tcPr marL="7620" marR="7620" marT="762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40000"/>
                        <a:lumOff val="60000"/>
                      </a:schemeClr>
                    </a:solidFill>
                  </a:tcPr>
                </a:tc>
                <a:tc>
                  <a:txBody>
                    <a:bodyPr/>
                    <a:lstStyle/>
                    <a:p>
                      <a:pPr marL="0" algn="r" defTabSz="914400" rtl="1" eaLnBrk="1" fontAlgn="ctr" latinLnBrk="0" hangingPunct="1"/>
                      <a:r>
                        <a:rPr lang="he-IL" sz="1200" kern="1200" dirty="0"/>
                        <a:t> מסלול פתוח / סגור</a:t>
                      </a:r>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298042128"/>
                  </a:ext>
                </a:extLst>
              </a:tr>
              <a:tr h="180872">
                <a:tc>
                  <a:txBody>
                    <a:bodyPr/>
                    <a:lstStyle/>
                    <a:p>
                      <a:pPr marL="0" algn="r" defTabSz="914400" rtl="1" eaLnBrk="1" fontAlgn="ctr" latinLnBrk="0" hangingPunct="1"/>
                      <a:endParaRPr lang="he-IL" sz="1200" b="1"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40000"/>
                        <a:lumOff val="60000"/>
                      </a:schemeClr>
                    </a:solidFill>
                  </a:tcPr>
                </a:tc>
                <a:tc>
                  <a:txBody>
                    <a:bodyPr/>
                    <a:lstStyle/>
                    <a:p>
                      <a:pPr marL="0" algn="ctr" defTabSz="914400" rtl="1" eaLnBrk="1" fontAlgn="ctr" latinLnBrk="0" hangingPunct="1"/>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r" defTabSz="914400" rtl="1" eaLnBrk="1" fontAlgn="ctr" latinLnBrk="0" hangingPunct="1"/>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r" defTabSz="914400" rtl="1" eaLnBrk="1" fontAlgn="ctr" latinLnBrk="0" hangingPunct="1"/>
                      <a:r>
                        <a:rPr lang="he-IL" sz="1200" kern="1200" dirty="0"/>
                        <a:t> רגישות הידרולוגית באתר</a:t>
                      </a:r>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752086732"/>
                  </a:ext>
                </a:extLst>
              </a:tr>
              <a:tr h="180872">
                <a:tc>
                  <a:txBody>
                    <a:bodyPr/>
                    <a:lstStyle/>
                    <a:p>
                      <a:pPr marL="0" algn="r" defTabSz="914400" rtl="1" eaLnBrk="1" fontAlgn="ctr" latinLnBrk="0" hangingPunct="1"/>
                      <a:endParaRPr lang="he-IL" sz="1200" b="1"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40000"/>
                        <a:lumOff val="60000"/>
                      </a:schemeClr>
                    </a:solidFill>
                  </a:tcPr>
                </a:tc>
                <a:tc>
                  <a:txBody>
                    <a:bodyPr/>
                    <a:lstStyle/>
                    <a:p>
                      <a:pPr marL="0" algn="ctr" defTabSz="914400" rtl="1" eaLnBrk="1" fontAlgn="ctr" latinLnBrk="0" hangingPunct="1"/>
                      <a:r>
                        <a:rPr lang="he-IL" sz="1200" kern="1200" dirty="0">
                          <a:solidFill>
                            <a:schemeClr val="tx2">
                              <a:lumMod val="75000"/>
                            </a:schemeClr>
                          </a:solidFill>
                          <a:latin typeface="Calibri" panose="020F0502020204030204" pitchFamily="34" charset="0"/>
                          <a:ea typeface="Calibri"/>
                          <a:cs typeface="+mn-cs"/>
                        </a:rPr>
                        <a:t>8</a:t>
                      </a:r>
                    </a:p>
                  </a:txBody>
                  <a:tcPr marL="7620" marR="7620" marT="762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r" defTabSz="914400" rtl="1" eaLnBrk="1" fontAlgn="ctr" latinLnBrk="0" hangingPunct="1"/>
                      <a:r>
                        <a:rPr lang="he-IL" sz="1200" kern="1200" dirty="0">
                          <a:solidFill>
                            <a:schemeClr val="tx2">
                              <a:lumMod val="75000"/>
                            </a:schemeClr>
                          </a:solidFill>
                          <a:latin typeface="Calibri" panose="020F0502020204030204" pitchFamily="34" charset="0"/>
                          <a:ea typeface="Calibri"/>
                          <a:cs typeface="+mn-cs"/>
                        </a:rPr>
                        <a:t>קרקע</a:t>
                      </a:r>
                    </a:p>
                  </a:txBody>
                  <a:tcPr marL="7620" marR="7620" marT="762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r" defTabSz="914400" rtl="1" eaLnBrk="1" fontAlgn="ctr" latinLnBrk="0" hangingPunct="1"/>
                      <a:r>
                        <a:rPr lang="he-IL" sz="1200" kern="1200" dirty="0"/>
                        <a:t> מסלול פתוח / סגור</a:t>
                      </a:r>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220059945"/>
                  </a:ext>
                </a:extLst>
              </a:tr>
              <a:tr h="180872">
                <a:tc>
                  <a:txBody>
                    <a:bodyPr/>
                    <a:lstStyle/>
                    <a:p>
                      <a:pPr marL="0" marR="0" lvl="0" indent="0" algn="r" defTabSz="914400" rtl="1" eaLnBrk="1" fontAlgn="ctr" latinLnBrk="0" hangingPunct="1">
                        <a:lnSpc>
                          <a:spcPct val="100000"/>
                        </a:lnSpc>
                        <a:spcBef>
                          <a:spcPts val="0"/>
                        </a:spcBef>
                        <a:spcAft>
                          <a:spcPts val="0"/>
                        </a:spcAft>
                        <a:buClrTx/>
                        <a:buSzTx/>
                        <a:buFontTx/>
                        <a:buNone/>
                        <a:tabLst/>
                        <a:defRPr/>
                      </a:pPr>
                      <a:r>
                        <a:rPr lang="he-IL" sz="1200" kern="1200" dirty="0"/>
                        <a:t> ב. ציון מסלולי החשיפה לזיהום</a:t>
                      </a:r>
                      <a:endParaRPr lang="he-IL" sz="1200" b="1"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40000"/>
                        <a:lumOff val="60000"/>
                      </a:schemeClr>
                    </a:solidFill>
                  </a:tcPr>
                </a:tc>
                <a:tc>
                  <a:txBody>
                    <a:bodyPr/>
                    <a:lstStyle/>
                    <a:p>
                      <a:pPr marL="0" algn="ctr" defTabSz="914400" rtl="1" eaLnBrk="1" fontAlgn="ctr" latinLnBrk="0" hangingPunct="1"/>
                      <a:r>
                        <a:rPr lang="he-IL" sz="1200" kern="1200" dirty="0">
                          <a:solidFill>
                            <a:schemeClr val="tx2">
                              <a:lumMod val="75000"/>
                            </a:schemeClr>
                          </a:solidFill>
                          <a:latin typeface="Calibri" panose="020F0502020204030204" pitchFamily="34" charset="0"/>
                          <a:ea typeface="Calibri"/>
                          <a:cs typeface="+mn-cs"/>
                        </a:rPr>
                        <a:t>9-12</a:t>
                      </a:r>
                    </a:p>
                  </a:txBody>
                  <a:tcPr marL="7620" marR="7620" marT="762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40000"/>
                        <a:lumOff val="60000"/>
                      </a:schemeClr>
                    </a:solidFill>
                  </a:tcPr>
                </a:tc>
                <a:tc>
                  <a:txBody>
                    <a:bodyPr/>
                    <a:lstStyle/>
                    <a:p>
                      <a:pPr marL="0" algn="r" defTabSz="914400" rtl="1" eaLnBrk="1" fontAlgn="ctr" latinLnBrk="0" hangingPunct="1"/>
                      <a:r>
                        <a:rPr lang="he-IL" sz="1200" kern="1200" dirty="0">
                          <a:solidFill>
                            <a:schemeClr val="tx2">
                              <a:lumMod val="75000"/>
                            </a:schemeClr>
                          </a:solidFill>
                          <a:latin typeface="Calibri" panose="020F0502020204030204" pitchFamily="34" charset="0"/>
                          <a:ea typeface="Calibri"/>
                          <a:cs typeface="+mn-cs"/>
                        </a:rPr>
                        <a:t>גז קרקע</a:t>
                      </a:r>
                    </a:p>
                  </a:txBody>
                  <a:tcPr marL="7620" marR="7620" marT="762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40000"/>
                        <a:lumOff val="60000"/>
                      </a:schemeClr>
                    </a:solidFill>
                  </a:tcPr>
                </a:tc>
                <a:tc>
                  <a:txBody>
                    <a:bodyPr/>
                    <a:lstStyle/>
                    <a:p>
                      <a:pPr marL="0" algn="r" defTabSz="914400" rtl="1" eaLnBrk="1" fontAlgn="ctr" latinLnBrk="0" hangingPunct="1"/>
                      <a:r>
                        <a:rPr lang="he-IL" sz="1200" kern="1200" dirty="0"/>
                        <a:t> מסלול פתוח / סגור</a:t>
                      </a:r>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952829666"/>
                  </a:ext>
                </a:extLst>
              </a:tr>
              <a:tr h="180872">
                <a:tc>
                  <a:txBody>
                    <a:bodyPr/>
                    <a:lstStyle/>
                    <a:p>
                      <a:pPr marL="0" algn="r" defTabSz="914400" rtl="1" eaLnBrk="1" fontAlgn="ctr" latinLnBrk="0" hangingPunct="1"/>
                      <a:endParaRPr lang="he-IL" sz="1200" b="1"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40000"/>
                        <a:lumOff val="60000"/>
                      </a:schemeClr>
                    </a:solidFill>
                  </a:tcPr>
                </a:tc>
                <a:tc>
                  <a:txBody>
                    <a:bodyPr/>
                    <a:lstStyle/>
                    <a:p>
                      <a:pPr marL="0" algn="ctr" defTabSz="914400" rtl="1" eaLnBrk="1" fontAlgn="ctr" latinLnBrk="0" hangingPunct="1"/>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40000"/>
                        <a:lumOff val="60000"/>
                      </a:schemeClr>
                    </a:solidFill>
                  </a:tcPr>
                </a:tc>
                <a:tc>
                  <a:txBody>
                    <a:bodyPr/>
                    <a:lstStyle/>
                    <a:p>
                      <a:pPr marL="0" algn="r" defTabSz="914400" rtl="1" eaLnBrk="1" fontAlgn="ctr" latinLnBrk="0" hangingPunct="1"/>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40000"/>
                        <a:lumOff val="60000"/>
                      </a:schemeClr>
                    </a:solidFill>
                  </a:tcPr>
                </a:tc>
                <a:tc>
                  <a:txBody>
                    <a:bodyPr/>
                    <a:lstStyle/>
                    <a:p>
                      <a:pPr marL="0" algn="r" defTabSz="914400" rtl="1" eaLnBrk="1" fontAlgn="ctr" latinLnBrk="0" hangingPunct="1"/>
                      <a:r>
                        <a:rPr lang="he-IL" sz="1200" kern="1200" dirty="0"/>
                        <a:t> מרחק אופקי מהזיהום לרצפטור</a:t>
                      </a:r>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361165703"/>
                  </a:ext>
                </a:extLst>
              </a:tr>
              <a:tr h="180872">
                <a:tc>
                  <a:txBody>
                    <a:bodyPr/>
                    <a:lstStyle/>
                    <a:p>
                      <a:pPr marL="0" algn="r" defTabSz="914400" rtl="1" eaLnBrk="1" fontAlgn="ctr" latinLnBrk="0" hangingPunct="1"/>
                      <a:endParaRPr lang="he-IL" sz="1200" b="1"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40000"/>
                        <a:lumOff val="60000"/>
                      </a:schemeClr>
                    </a:solidFill>
                  </a:tcPr>
                </a:tc>
                <a:tc>
                  <a:txBody>
                    <a:bodyPr/>
                    <a:lstStyle/>
                    <a:p>
                      <a:pPr marL="0" algn="ctr" defTabSz="914400" rtl="1" eaLnBrk="1" fontAlgn="ctr" latinLnBrk="0" hangingPunct="1"/>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40000"/>
                        <a:lumOff val="60000"/>
                      </a:schemeClr>
                    </a:solidFill>
                  </a:tcPr>
                </a:tc>
                <a:tc>
                  <a:txBody>
                    <a:bodyPr/>
                    <a:lstStyle/>
                    <a:p>
                      <a:pPr marL="0" algn="r" defTabSz="914400" rtl="1" eaLnBrk="1" fontAlgn="ctr" latinLnBrk="0" hangingPunct="1"/>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40000"/>
                        <a:lumOff val="60000"/>
                      </a:schemeClr>
                    </a:solidFill>
                  </a:tcPr>
                </a:tc>
                <a:tc>
                  <a:txBody>
                    <a:bodyPr/>
                    <a:lstStyle/>
                    <a:p>
                      <a:pPr marL="0" algn="r" defTabSz="914400" rtl="1" eaLnBrk="1" fontAlgn="ctr" latinLnBrk="0" hangingPunct="1"/>
                      <a:r>
                        <a:rPr lang="he-IL" sz="1200" kern="1200" dirty="0"/>
                        <a:t> עומק למי תהום</a:t>
                      </a:r>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124913488"/>
                  </a:ext>
                </a:extLst>
              </a:tr>
              <a:tr h="180872">
                <a:tc>
                  <a:txBody>
                    <a:bodyPr/>
                    <a:lstStyle/>
                    <a:p>
                      <a:pPr marL="0" algn="r" defTabSz="914400" rtl="1" eaLnBrk="1" fontAlgn="ctr" latinLnBrk="0" hangingPunct="1"/>
                      <a:endParaRPr lang="he-IL" sz="1200" b="1"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ctr" defTabSz="914400" rtl="1" eaLnBrk="1" fontAlgn="ctr" latinLnBrk="0" hangingPunct="1"/>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r" defTabSz="914400" rtl="1" eaLnBrk="1" fontAlgn="ctr" latinLnBrk="0" hangingPunct="1"/>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algn="r" defTabSz="914400" rtl="1" eaLnBrk="1" fontAlgn="ctr" latinLnBrk="0" hangingPunct="1"/>
                      <a:r>
                        <a:rPr lang="he-IL" sz="1200" kern="1200" dirty="0"/>
                        <a:t> סוג הקרקע באתר</a:t>
                      </a:r>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053249137"/>
                  </a:ext>
                </a:extLst>
              </a:tr>
              <a:tr h="231354">
                <a:tc>
                  <a:txBody>
                    <a:bodyPr/>
                    <a:lstStyle/>
                    <a:p>
                      <a:pPr marL="0" algn="r" defTabSz="914400" rtl="1" eaLnBrk="1" fontAlgn="ctr" latinLnBrk="0" hangingPunct="1"/>
                      <a:r>
                        <a:rPr lang="he-IL" sz="1200" kern="1200" dirty="0"/>
                        <a:t> ג. ציון הרצפטור</a:t>
                      </a:r>
                      <a:endParaRPr lang="he-IL" sz="1200" b="1"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algn="ctr" defTabSz="914400" rtl="1" eaLnBrk="1" fontAlgn="ctr" latinLnBrk="0" hangingPunct="1"/>
                      <a:r>
                        <a:rPr lang="he-IL" sz="1200" kern="1200" dirty="0"/>
                        <a:t>13</a:t>
                      </a:r>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algn="r" defTabSz="914400" rtl="1" eaLnBrk="1" fontAlgn="ctr" latinLnBrk="0" hangingPunct="1"/>
                      <a:r>
                        <a:rPr lang="he-IL" sz="1200" kern="1200" dirty="0"/>
                        <a:t> ייעוד הקרקע באתר</a:t>
                      </a:r>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rtl="1" fontAlgn="ctr"/>
                      <a:endParaRPr lang="he-IL" sz="1600" b="0" i="0" u="none" strike="noStrike" dirty="0">
                        <a:solidFill>
                          <a:srgbClr val="000000"/>
                        </a:solidFill>
                        <a:effectLst/>
                        <a:latin typeface="Arial"/>
                      </a:endParaRPr>
                    </a:p>
                  </a:txBody>
                  <a:tcPr marL="7620" marR="7620" marT="762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231354">
                <a:tc>
                  <a:txBody>
                    <a:bodyPr/>
                    <a:lstStyle/>
                    <a:p>
                      <a:pPr marL="0" algn="r" defTabSz="914400" rtl="1" eaLnBrk="1" fontAlgn="ctr" latinLnBrk="0" hangingPunct="1"/>
                      <a:endParaRPr lang="he-IL" sz="1200" b="1"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algn="ctr" defTabSz="914400" rtl="1" eaLnBrk="1" fontAlgn="ctr" latinLnBrk="0" hangingPunct="1"/>
                      <a:r>
                        <a:rPr lang="he-IL" sz="1200" kern="1200" dirty="0"/>
                        <a:t>14</a:t>
                      </a:r>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algn="r" defTabSz="914400" rtl="1" eaLnBrk="1" fontAlgn="ctr" latinLnBrk="0" hangingPunct="1"/>
                      <a:r>
                        <a:rPr lang="he-IL" sz="1200" kern="1200" dirty="0"/>
                        <a:t> אוכלוסייה במרחק 70 מ' מהאתר</a:t>
                      </a:r>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rtl="1"/>
                      <a:endParaRPr lang="he-IL"/>
                    </a:p>
                  </a:txBody>
                  <a:tcPr>
                    <a:lnL>
                      <a:noFill/>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12"/>
                  </a:ext>
                </a:extLst>
              </a:tr>
              <a:tr h="231354">
                <a:tc>
                  <a:txBody>
                    <a:bodyPr/>
                    <a:lstStyle/>
                    <a:p>
                      <a:pPr marL="0" algn="r" defTabSz="914400" rtl="1" eaLnBrk="1" fontAlgn="ctr" latinLnBrk="0" hangingPunct="1"/>
                      <a:endParaRPr lang="he-IL" sz="1200" b="1"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algn="ctr" defTabSz="914400" rtl="1" eaLnBrk="1" fontAlgn="ctr" latinLnBrk="0" hangingPunct="1"/>
                      <a:r>
                        <a:rPr lang="he-IL" sz="1200" kern="1200" dirty="0"/>
                        <a:t>15</a:t>
                      </a:r>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algn="r" defTabSz="914400" rtl="1" eaLnBrk="1" fontAlgn="ctr" latinLnBrk="0" hangingPunct="1"/>
                      <a:r>
                        <a:rPr lang="he-IL" sz="1200" kern="1200" dirty="0"/>
                        <a:t> אוכלוסייה במרחק 400 מ' מהאתר</a:t>
                      </a:r>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rtl="1"/>
                      <a:endParaRPr lang="he-IL"/>
                    </a:p>
                  </a:txBody>
                  <a:tcPr>
                    <a:lnL>
                      <a:noFill/>
                    </a:lnL>
                  </a:tcPr>
                </a:tc>
                <a:extLst>
                  <a:ext uri="{0D108BD9-81ED-4DB2-BD59-A6C34878D82A}">
                    <a16:rowId xmlns:a16="http://schemas.microsoft.com/office/drawing/2014/main" val="10013"/>
                  </a:ext>
                </a:extLst>
              </a:tr>
              <a:tr h="231354">
                <a:tc>
                  <a:txBody>
                    <a:bodyPr/>
                    <a:lstStyle/>
                    <a:p>
                      <a:pPr marL="0" algn="r" defTabSz="914400" rtl="1" eaLnBrk="1" fontAlgn="ctr" latinLnBrk="0" hangingPunct="1"/>
                      <a:endParaRPr lang="he-IL" sz="1200" b="1"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0" algn="ctr" defTabSz="914400" rtl="1" eaLnBrk="1" fontAlgn="ctr" latinLnBrk="0" hangingPunct="1"/>
                      <a:r>
                        <a:rPr lang="he-IL" sz="1200" kern="1200" dirty="0"/>
                        <a:t>16</a:t>
                      </a:r>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algn="r" defTabSz="914400" rtl="1" eaLnBrk="1" fontAlgn="ctr" latinLnBrk="0" hangingPunct="1"/>
                      <a:r>
                        <a:rPr lang="he-IL" sz="1200" kern="1200" dirty="0"/>
                        <a:t> קידוחי הפקה באזור</a:t>
                      </a:r>
                      <a:endParaRPr lang="he-IL" sz="1200" kern="1200" dirty="0">
                        <a:solidFill>
                          <a:schemeClr val="tx2">
                            <a:lumMod val="75000"/>
                          </a:schemeClr>
                        </a:solidFill>
                        <a:latin typeface="Calibri" panose="020F0502020204030204" pitchFamily="34" charset="0"/>
                        <a:ea typeface="Calibri"/>
                        <a:cs typeface="+mn-cs"/>
                      </a:endParaRPr>
                    </a:p>
                  </a:txBody>
                  <a:tcPr marL="7620" marR="7620" marT="762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rtl="1"/>
                      <a:endParaRPr lang="he-IL" dirty="0"/>
                    </a:p>
                  </a:txBody>
                  <a:tcPr>
                    <a:lnL>
                      <a:noFill/>
                    </a:lnL>
                  </a:tcPr>
                </a:tc>
                <a:extLst>
                  <a:ext uri="{0D108BD9-81ED-4DB2-BD59-A6C34878D82A}">
                    <a16:rowId xmlns:a16="http://schemas.microsoft.com/office/drawing/2014/main" val="10014"/>
                  </a:ext>
                </a:extLst>
              </a:tr>
            </a:tbl>
          </a:graphicData>
        </a:graphic>
      </p:graphicFrame>
      <p:sp>
        <p:nvSpPr>
          <p:cNvPr id="7" name="TextBox 6"/>
          <p:cNvSpPr txBox="1"/>
          <p:nvPr/>
        </p:nvSpPr>
        <p:spPr>
          <a:xfrm>
            <a:off x="1105998" y="5301208"/>
            <a:ext cx="7467109" cy="646331"/>
          </a:xfrm>
          <a:prstGeom prst="rect">
            <a:avLst/>
          </a:prstGeom>
          <a:noFill/>
        </p:spPr>
        <p:txBody>
          <a:bodyPr wrap="none" rtlCol="1">
            <a:spAutoFit/>
          </a:bodyPr>
          <a:lstStyle/>
          <a:p>
            <a:r>
              <a:rPr lang="he-IL" dirty="0"/>
              <a:t>כל פרמטר מקבל משקל מסוים.</a:t>
            </a:r>
          </a:p>
          <a:p>
            <a:r>
              <a:rPr lang="he-IL" dirty="0"/>
              <a:t>המודל מחושב עפ"י נוסחה ייחודית המשקללת את המשקלים השונים לכדי ציון סופי.</a:t>
            </a:r>
          </a:p>
        </p:txBody>
      </p:sp>
      <p:sp>
        <p:nvSpPr>
          <p:cNvPr id="4" name="Slide Number Placeholder 3"/>
          <p:cNvSpPr>
            <a:spLocks noGrp="1"/>
          </p:cNvSpPr>
          <p:nvPr>
            <p:ph type="sldNum" sz="quarter" idx="12"/>
          </p:nvPr>
        </p:nvSpPr>
        <p:spPr/>
        <p:txBody>
          <a:bodyPr/>
          <a:lstStyle/>
          <a:p>
            <a:fld id="{9AA1CA3B-1749-40E9-B74A-56A17DDB6354}" type="slidenum">
              <a:rPr lang="he-IL" smtClean="0">
                <a:solidFill>
                  <a:prstClr val="black">
                    <a:lumMod val="75000"/>
                    <a:lumOff val="25000"/>
                  </a:prstClr>
                </a:solidFill>
              </a:rPr>
              <a:pPr/>
              <a:t>11</a:t>
            </a:fld>
            <a:endParaRPr lang="he-IL" dirty="0">
              <a:solidFill>
                <a:prstClr val="black">
                  <a:lumMod val="75000"/>
                  <a:lumOff val="25000"/>
                </a:prstClr>
              </a:solidFill>
            </a:endParaRPr>
          </a:p>
        </p:txBody>
      </p:sp>
      <p:sp>
        <p:nvSpPr>
          <p:cNvPr id="5" name="Rectangle 4" descr="תיבה ריקה" title="תיבה ריקה"/>
          <p:cNvSpPr/>
          <p:nvPr/>
        </p:nvSpPr>
        <p:spPr>
          <a:xfrm>
            <a:off x="7308304" y="6165304"/>
            <a:ext cx="1728192"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Tree>
    <p:extLst>
      <p:ext uri="{BB962C8B-B14F-4D97-AF65-F5344CB8AC3E}">
        <p14:creationId xmlns:p14="http://schemas.microsoft.com/office/powerpoint/2010/main" val="19614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a:spLocks noGrp="1"/>
          </p:cNvSpPr>
          <p:nvPr>
            <p:ph type="title"/>
          </p:nvPr>
        </p:nvSpPr>
        <p:spPr>
          <a:xfrm>
            <a:off x="755576" y="332656"/>
            <a:ext cx="7272808" cy="1143000"/>
          </a:xfrm>
        </p:spPr>
        <p:txBody>
          <a:bodyPr>
            <a:normAutofit/>
          </a:bodyPr>
          <a:lstStyle/>
          <a:p>
            <a:pPr algn="r"/>
            <a:r>
              <a:rPr lang="he-IL" dirty="0">
                <a:solidFill>
                  <a:srgbClr val="518828"/>
                </a:solidFill>
              </a:rPr>
              <a:t>שאלון </a:t>
            </a:r>
            <a:r>
              <a:rPr lang="he-IL" dirty="0" smtClean="0">
                <a:solidFill>
                  <a:srgbClr val="518828"/>
                </a:solidFill>
              </a:rPr>
              <a:t>תיעדוף </a:t>
            </a:r>
            <a:r>
              <a:rPr lang="he-IL" dirty="0">
                <a:solidFill>
                  <a:srgbClr val="518828"/>
                </a:solidFill>
              </a:rPr>
              <a:t>רגולטורי – ציון הזיהום </a:t>
            </a:r>
          </a:p>
        </p:txBody>
      </p:sp>
      <p:graphicFrame>
        <p:nvGraphicFramePr>
          <p:cNvPr id="5" name="Table 4" descr="תמונת שאלון תעדוף רגולטורי - ציון הזיהום&#10;" title="תמונת ציון הזיהום"/>
          <p:cNvGraphicFramePr>
            <a:graphicFrameLocks noGrp="1"/>
          </p:cNvGraphicFramePr>
          <p:nvPr>
            <p:extLst>
              <p:ext uri="{D42A27DB-BD31-4B8C-83A1-F6EECF244321}">
                <p14:modId xmlns:p14="http://schemas.microsoft.com/office/powerpoint/2010/main" val="1572144625"/>
              </p:ext>
            </p:extLst>
          </p:nvPr>
        </p:nvGraphicFramePr>
        <p:xfrm>
          <a:off x="1030651" y="1340768"/>
          <a:ext cx="7292535" cy="3478605"/>
        </p:xfrm>
        <a:graphic>
          <a:graphicData uri="http://schemas.openxmlformats.org/drawingml/2006/table">
            <a:tbl>
              <a:tblPr rtl="1" firstRow="1" firstCol="1">
                <a:tableStyleId>{5C22544A-7EE6-4342-B048-85BDC9FD1C3A}</a:tableStyleId>
              </a:tblPr>
              <a:tblGrid>
                <a:gridCol w="769798">
                  <a:extLst>
                    <a:ext uri="{9D8B030D-6E8A-4147-A177-3AD203B41FA5}">
                      <a16:colId xmlns:a16="http://schemas.microsoft.com/office/drawing/2014/main" val="20000"/>
                    </a:ext>
                  </a:extLst>
                </a:gridCol>
                <a:gridCol w="566698">
                  <a:extLst>
                    <a:ext uri="{9D8B030D-6E8A-4147-A177-3AD203B41FA5}">
                      <a16:colId xmlns:a16="http://schemas.microsoft.com/office/drawing/2014/main" val="20001"/>
                    </a:ext>
                  </a:extLst>
                </a:gridCol>
                <a:gridCol w="5956039">
                  <a:extLst>
                    <a:ext uri="{9D8B030D-6E8A-4147-A177-3AD203B41FA5}">
                      <a16:colId xmlns:a16="http://schemas.microsoft.com/office/drawing/2014/main" val="20002"/>
                    </a:ext>
                  </a:extLst>
                </a:gridCol>
              </a:tblGrid>
              <a:tr h="333230">
                <a:tc>
                  <a:txBody>
                    <a:bodyPr/>
                    <a:lstStyle/>
                    <a:p>
                      <a:pPr algn="ctr" rtl="1"/>
                      <a:r>
                        <a:rPr lang="he-IL" sz="1100" dirty="0"/>
                        <a:t>מס'</a:t>
                      </a:r>
                      <a:r>
                        <a:rPr lang="he-IL" sz="1100" baseline="0" dirty="0"/>
                        <a:t> שאלה</a:t>
                      </a:r>
                      <a:endParaRPr lang="he-IL" sz="1100" dirty="0"/>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rtl="1"/>
                      <a:r>
                        <a:rPr lang="he-IL" sz="1100" dirty="0"/>
                        <a:t>משקל</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rtl="1"/>
                      <a:r>
                        <a:rPr lang="he-IL" dirty="0"/>
                        <a:t>מהו סוג המזהם / קבוצת המזהמים</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643965">
                <a:tc>
                  <a:txBody>
                    <a:bodyPr/>
                    <a:lstStyle/>
                    <a:p>
                      <a:pPr algn="ctr" rtl="1"/>
                      <a:endParaRPr lang="he-IL" sz="1400"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rtl="1"/>
                      <a:r>
                        <a:rPr lang="he-IL" sz="1100" dirty="0">
                          <a:solidFill>
                            <a:schemeClr val="tx2">
                              <a:lumMod val="75000"/>
                            </a:schemeClr>
                          </a:solidFill>
                        </a:rPr>
                        <a:t>0.25</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600" dirty="0">
                          <a:solidFill>
                            <a:schemeClr val="tx2">
                              <a:lumMod val="75000"/>
                            </a:schemeClr>
                          </a:solidFill>
                          <a:latin typeface="Calibri" panose="020F0502020204030204" pitchFamily="34" charset="0"/>
                          <a:ea typeface="Calibri"/>
                        </a:rPr>
                        <a:t>פסולת שמני סיכה, שמני דלק כבדים, זפת , חומצות ובסיסים אנאורגניים,</a:t>
                      </a:r>
                      <a:r>
                        <a:rPr lang="he-IL" sz="1600" baseline="0" dirty="0">
                          <a:solidFill>
                            <a:schemeClr val="tx2">
                              <a:lumMod val="75000"/>
                            </a:schemeClr>
                          </a:solidFill>
                          <a:latin typeface="Calibri" panose="020F0502020204030204" pitchFamily="34" charset="0"/>
                          <a:ea typeface="Calibri"/>
                        </a:rPr>
                        <a:t> מתכות להן לא הוגדרו ערכי סף (במסמך מרץ 2004), </a:t>
                      </a:r>
                      <a:r>
                        <a:rPr lang="en-US" sz="1600" baseline="0" dirty="0">
                          <a:solidFill>
                            <a:schemeClr val="tx2">
                              <a:lumMod val="75000"/>
                            </a:schemeClr>
                          </a:solidFill>
                          <a:latin typeface="Calibri" panose="020F0502020204030204" pitchFamily="34" charset="0"/>
                          <a:ea typeface="Calibri"/>
                        </a:rPr>
                        <a:t>TPH </a:t>
                      </a:r>
                      <a:r>
                        <a:rPr lang="he-IL" sz="1600" baseline="0" dirty="0">
                          <a:solidFill>
                            <a:schemeClr val="tx2">
                              <a:lumMod val="75000"/>
                            </a:schemeClr>
                          </a:solidFill>
                          <a:latin typeface="Calibri" panose="020F0502020204030204" pitchFamily="34" charset="0"/>
                          <a:ea typeface="Calibri"/>
                        </a:rPr>
                        <a:t> שמקורו בשמנים.</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91038562"/>
                  </a:ext>
                </a:extLst>
              </a:tr>
              <a:tr h="643965">
                <a:tc>
                  <a:txBody>
                    <a:bodyPr/>
                    <a:lstStyle/>
                    <a:p>
                      <a:pPr algn="ctr" rtl="1"/>
                      <a:endParaRPr lang="he-IL" sz="1400"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rtl="1"/>
                      <a:r>
                        <a:rPr lang="he-IL" sz="1100" dirty="0">
                          <a:solidFill>
                            <a:schemeClr val="tx2">
                              <a:lumMod val="75000"/>
                            </a:schemeClr>
                          </a:solidFill>
                        </a:rPr>
                        <a:t>0.5</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sz="1600" dirty="0">
                          <a:solidFill>
                            <a:schemeClr val="tx2">
                              <a:lumMod val="75000"/>
                            </a:schemeClr>
                          </a:solidFill>
                          <a:latin typeface="Calibri" panose="020F0502020204030204" pitchFamily="34" charset="0"/>
                          <a:ea typeface="Calibri"/>
                        </a:rPr>
                        <a:t>TPH</a:t>
                      </a:r>
                      <a:r>
                        <a:rPr lang="he-IL" sz="1600" dirty="0">
                          <a:solidFill>
                            <a:schemeClr val="tx2">
                              <a:lumMod val="75000"/>
                            </a:schemeClr>
                          </a:solidFill>
                          <a:latin typeface="Calibri" panose="020F0502020204030204" pitchFamily="34" charset="0"/>
                          <a:ea typeface="Calibri"/>
                        </a:rPr>
                        <a:t> שמקורו בסולר, </a:t>
                      </a:r>
                      <a:r>
                        <a:rPr lang="en-US" sz="1600" dirty="0">
                          <a:solidFill>
                            <a:schemeClr val="tx2">
                              <a:lumMod val="75000"/>
                            </a:schemeClr>
                          </a:solidFill>
                          <a:latin typeface="Calibri" panose="020F0502020204030204" pitchFamily="34" charset="0"/>
                          <a:ea typeface="Calibri"/>
                        </a:rPr>
                        <a:t>DRO</a:t>
                      </a:r>
                      <a:r>
                        <a:rPr lang="he-IL" sz="1600" dirty="0">
                          <a:solidFill>
                            <a:schemeClr val="tx2">
                              <a:lumMod val="75000"/>
                            </a:schemeClr>
                          </a:solidFill>
                          <a:latin typeface="Calibri" panose="020F0502020204030204" pitchFamily="34" charset="0"/>
                          <a:ea typeface="Calibri"/>
                        </a:rPr>
                        <a:t>, דלק סילוני, נפט, פנולים לא מוכלרים, ממסים לא מוכלרים</a:t>
                      </a:r>
                      <a:r>
                        <a:rPr lang="en-US" sz="1600" dirty="0">
                          <a:solidFill>
                            <a:schemeClr val="tx2">
                              <a:lumMod val="75000"/>
                            </a:schemeClr>
                          </a:solidFill>
                          <a:latin typeface="Calibri" panose="020F0502020204030204" pitchFamily="34" charset="0"/>
                          <a:ea typeface="Calibri"/>
                        </a:rPr>
                        <a:t>.</a:t>
                      </a:r>
                      <a:endParaRPr lang="he-IL" sz="1600" baseline="0" dirty="0">
                        <a:solidFill>
                          <a:schemeClr val="tx2">
                            <a:lumMod val="75000"/>
                          </a:schemeClr>
                        </a:solidFill>
                        <a:latin typeface="Calibri" panose="020F0502020204030204" pitchFamily="34" charset="0"/>
                        <a:ea typeface="Calibri"/>
                      </a:endParaRP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30919481"/>
                  </a:ext>
                </a:extLst>
              </a:tr>
              <a:tr h="643965">
                <a:tc>
                  <a:txBody>
                    <a:bodyPr/>
                    <a:lstStyle/>
                    <a:p>
                      <a:pPr algn="ctr" rtl="1"/>
                      <a:r>
                        <a:rPr lang="he-IL" sz="1400" dirty="0">
                          <a:solidFill>
                            <a:schemeClr val="bg1"/>
                          </a:solidFill>
                        </a:rPr>
                        <a:t>1-2</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rtl="1"/>
                      <a:r>
                        <a:rPr lang="he-IL" sz="1100" dirty="0">
                          <a:solidFill>
                            <a:schemeClr val="tx2">
                              <a:lumMod val="75000"/>
                            </a:schemeClr>
                          </a:solidFill>
                        </a:rPr>
                        <a:t>1</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sz="1600" dirty="0">
                          <a:solidFill>
                            <a:schemeClr val="tx2">
                              <a:lumMod val="75000"/>
                            </a:schemeClr>
                          </a:solidFill>
                          <a:latin typeface="Calibri" panose="020F0502020204030204" pitchFamily="34" charset="0"/>
                          <a:ea typeface="Calibri"/>
                        </a:rPr>
                        <a:t> TPH</a:t>
                      </a:r>
                      <a:r>
                        <a:rPr lang="he-IL" sz="1600" dirty="0">
                          <a:solidFill>
                            <a:schemeClr val="tx2">
                              <a:lumMod val="75000"/>
                            </a:schemeClr>
                          </a:solidFill>
                          <a:latin typeface="Calibri" panose="020F0502020204030204" pitchFamily="34" charset="0"/>
                          <a:ea typeface="Calibri"/>
                        </a:rPr>
                        <a:t>שמקורו</a:t>
                      </a:r>
                      <a:r>
                        <a:rPr lang="he-IL" sz="1600" baseline="0" dirty="0">
                          <a:solidFill>
                            <a:schemeClr val="tx2">
                              <a:lumMod val="75000"/>
                            </a:schemeClr>
                          </a:solidFill>
                          <a:latin typeface="Calibri" panose="020F0502020204030204" pitchFamily="34" charset="0"/>
                          <a:ea typeface="Calibri"/>
                        </a:rPr>
                        <a:t> בבנזין</a:t>
                      </a:r>
                      <a:r>
                        <a:rPr lang="he-IL" sz="1600" dirty="0">
                          <a:solidFill>
                            <a:schemeClr val="tx2">
                              <a:lumMod val="75000"/>
                            </a:schemeClr>
                          </a:solidFill>
                          <a:latin typeface="Calibri" panose="020F0502020204030204" pitchFamily="34" charset="0"/>
                          <a:ea typeface="Calibri"/>
                        </a:rPr>
                        <a:t>,</a:t>
                      </a:r>
                      <a:r>
                        <a:rPr lang="en-US" sz="1600" dirty="0">
                          <a:solidFill>
                            <a:schemeClr val="tx2">
                              <a:lumMod val="75000"/>
                            </a:schemeClr>
                          </a:solidFill>
                          <a:latin typeface="Calibri" panose="020F0502020204030204" pitchFamily="34" charset="0"/>
                          <a:ea typeface="Calibri"/>
                        </a:rPr>
                        <a:t> ,MTBE </a:t>
                      </a:r>
                      <a:r>
                        <a:rPr lang="he-IL" sz="1600" dirty="0">
                          <a:solidFill>
                            <a:schemeClr val="tx2">
                              <a:lumMod val="75000"/>
                            </a:schemeClr>
                          </a:solidFill>
                          <a:latin typeface="Calibri" panose="020F0502020204030204" pitchFamily="34" charset="0"/>
                          <a:ea typeface="Calibri"/>
                        </a:rPr>
                        <a:t> </a:t>
                      </a:r>
                      <a:r>
                        <a:rPr lang="en-US" sz="1600" dirty="0">
                          <a:solidFill>
                            <a:schemeClr val="tx2">
                              <a:lumMod val="75000"/>
                            </a:schemeClr>
                          </a:solidFill>
                          <a:latin typeface="Calibri" panose="020F0502020204030204" pitchFamily="34" charset="0"/>
                          <a:ea typeface="Calibri"/>
                        </a:rPr>
                        <a:t>BTEX</a:t>
                      </a:r>
                      <a:r>
                        <a:rPr lang="he-IL" sz="1600" dirty="0">
                          <a:solidFill>
                            <a:schemeClr val="tx2">
                              <a:lumMod val="75000"/>
                            </a:schemeClr>
                          </a:solidFill>
                          <a:latin typeface="Calibri" panose="020F0502020204030204" pitchFamily="34" charset="0"/>
                          <a:ea typeface="Calibri"/>
                        </a:rPr>
                        <a:t>, נפטלן</a:t>
                      </a:r>
                      <a:r>
                        <a:rPr lang="en-US" sz="1600" dirty="0">
                          <a:solidFill>
                            <a:schemeClr val="tx2">
                              <a:lumMod val="75000"/>
                            </a:schemeClr>
                          </a:solidFill>
                          <a:latin typeface="Calibri" panose="020F0502020204030204" pitchFamily="34" charset="0"/>
                          <a:ea typeface="Calibri"/>
                        </a:rPr>
                        <a:t>GRO , </a:t>
                      </a:r>
                      <a:r>
                        <a:rPr lang="he-IL" sz="1600" dirty="0">
                          <a:solidFill>
                            <a:schemeClr val="tx2">
                              <a:lumMod val="75000"/>
                            </a:schemeClr>
                          </a:solidFill>
                          <a:latin typeface="Calibri" panose="020F0502020204030204" pitchFamily="34" charset="0"/>
                          <a:ea typeface="Calibri"/>
                        </a:rPr>
                        <a:t> ו- </a:t>
                      </a:r>
                      <a:r>
                        <a:rPr lang="en-US" sz="1600" dirty="0">
                          <a:solidFill>
                            <a:schemeClr val="tx2">
                              <a:lumMod val="75000"/>
                            </a:schemeClr>
                          </a:solidFill>
                          <a:latin typeface="Calibri" panose="020F0502020204030204" pitchFamily="34" charset="0"/>
                          <a:ea typeface="Calibri"/>
                        </a:rPr>
                        <a:t>PAHs</a:t>
                      </a:r>
                      <a:r>
                        <a:rPr lang="he-IL" sz="1600" dirty="0">
                          <a:solidFill>
                            <a:schemeClr val="tx2">
                              <a:lumMod val="75000"/>
                            </a:schemeClr>
                          </a:solidFill>
                          <a:latin typeface="Calibri" panose="020F0502020204030204" pitchFamily="34" charset="0"/>
                          <a:ea typeface="Calibri"/>
                        </a:rPr>
                        <a:t>, ממסים מוכלרים (</a:t>
                      </a:r>
                      <a:r>
                        <a:rPr lang="en-US" sz="1600" dirty="0">
                          <a:solidFill>
                            <a:schemeClr val="tx2">
                              <a:lumMod val="75000"/>
                            </a:schemeClr>
                          </a:solidFill>
                          <a:latin typeface="Calibri" panose="020F0502020204030204" pitchFamily="34" charset="0"/>
                          <a:ea typeface="Calibri"/>
                        </a:rPr>
                        <a:t>TCE ,PCE </a:t>
                      </a:r>
                      <a:r>
                        <a:rPr lang="he-IL" sz="1600" dirty="0">
                          <a:solidFill>
                            <a:schemeClr val="tx2">
                              <a:lumMod val="75000"/>
                            </a:schemeClr>
                          </a:solidFill>
                          <a:latin typeface="Calibri" panose="020F0502020204030204" pitchFamily="34" charset="0"/>
                          <a:ea typeface="Calibri"/>
                        </a:rPr>
                        <a:t> וכד'), פחמימנים הלוגניים, מתכות להן הוגדרו ערכי סף </a:t>
                      </a:r>
                      <a:r>
                        <a:rPr lang="he-IL" sz="1600" baseline="0" dirty="0">
                          <a:solidFill>
                            <a:schemeClr val="tx2">
                              <a:lumMod val="75000"/>
                            </a:schemeClr>
                          </a:solidFill>
                          <a:latin typeface="Calibri" panose="020F0502020204030204" pitchFamily="34" charset="0"/>
                          <a:ea typeface="Calibri"/>
                        </a:rPr>
                        <a:t>(במסמך מרץ 2004)</a:t>
                      </a:r>
                      <a:r>
                        <a:rPr lang="he-IL" sz="1600" dirty="0">
                          <a:solidFill>
                            <a:schemeClr val="tx2">
                              <a:lumMod val="75000"/>
                            </a:schemeClr>
                          </a:solidFill>
                          <a:latin typeface="Calibri" panose="020F0502020204030204" pitchFamily="34" charset="0"/>
                          <a:ea typeface="Calibri"/>
                        </a:rPr>
                        <a:t>, חומרי הדברה שאינם הלוגנים.	</a:t>
                      </a:r>
                      <a:endParaRPr lang="he-IL" sz="1600" baseline="0" dirty="0">
                        <a:solidFill>
                          <a:schemeClr val="tx2">
                            <a:lumMod val="75000"/>
                          </a:schemeClr>
                        </a:solidFill>
                        <a:latin typeface="Calibri" panose="020F0502020204030204" pitchFamily="34" charset="0"/>
                        <a:ea typeface="Calibri"/>
                      </a:endParaRP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934283128"/>
                  </a:ext>
                </a:extLst>
              </a:tr>
              <a:tr h="643965">
                <a:tc>
                  <a:txBody>
                    <a:bodyPr/>
                    <a:lstStyle/>
                    <a:p>
                      <a:pPr algn="ctr" rtl="1"/>
                      <a:endParaRPr lang="he-IL" sz="1400" dirty="0">
                        <a:solidFill>
                          <a:schemeClr val="bg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rtl="1"/>
                      <a:r>
                        <a:rPr lang="he-IL" sz="1100" dirty="0">
                          <a:solidFill>
                            <a:schemeClr val="tx2">
                              <a:lumMod val="75000"/>
                            </a:schemeClr>
                          </a:solidFill>
                        </a:rPr>
                        <a:t>2</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600" dirty="0">
                          <a:solidFill>
                            <a:schemeClr val="tx2">
                              <a:lumMod val="75000"/>
                            </a:schemeClr>
                          </a:solidFill>
                          <a:latin typeface="Calibri" panose="020F0502020204030204" pitchFamily="34" charset="0"/>
                          <a:ea typeface="Calibri"/>
                        </a:rPr>
                        <a:t>מזהמים רעילים שאינם פריקים – כספית, ארסן,</a:t>
                      </a:r>
                      <a:r>
                        <a:rPr lang="he-IL" sz="1600" baseline="0" dirty="0">
                          <a:solidFill>
                            <a:schemeClr val="tx2">
                              <a:lumMod val="75000"/>
                            </a:schemeClr>
                          </a:solidFill>
                          <a:latin typeface="Calibri" panose="020F0502020204030204" pitchFamily="34" charset="0"/>
                          <a:ea typeface="Calibri"/>
                        </a:rPr>
                        <a:t> </a:t>
                      </a:r>
                      <a:r>
                        <a:rPr lang="he-IL" sz="1600" dirty="0">
                          <a:solidFill>
                            <a:schemeClr val="tx2">
                              <a:lumMod val="75000"/>
                            </a:schemeClr>
                          </a:solidFill>
                          <a:latin typeface="Calibri" panose="020F0502020204030204" pitchFamily="34" charset="0"/>
                          <a:ea typeface="Calibri"/>
                        </a:rPr>
                        <a:t>קדמיום, עופרת,</a:t>
                      </a:r>
                      <a:r>
                        <a:rPr lang="en-US" sz="1600" dirty="0">
                          <a:solidFill>
                            <a:schemeClr val="tx2">
                              <a:lumMod val="75000"/>
                            </a:schemeClr>
                          </a:solidFill>
                          <a:latin typeface="Calibri" panose="020F0502020204030204" pitchFamily="34" charset="0"/>
                          <a:ea typeface="Calibri"/>
                        </a:rPr>
                        <a:t> PCB </a:t>
                      </a:r>
                      <a:r>
                        <a:rPr lang="he-IL" sz="1600" dirty="0">
                          <a:solidFill>
                            <a:schemeClr val="tx2">
                              <a:lumMod val="75000"/>
                            </a:schemeClr>
                          </a:solidFill>
                          <a:latin typeface="Calibri" panose="020F0502020204030204" pitchFamily="34" charset="0"/>
                          <a:ea typeface="Calibri"/>
                        </a:rPr>
                        <a:t>, דיוקסינים, פורנים, חומרי הדברה סינטטיים אורגנים מוכלרים (</a:t>
                      </a:r>
                      <a:r>
                        <a:rPr lang="en-US" sz="1600" dirty="0">
                          <a:solidFill>
                            <a:schemeClr val="tx2">
                              <a:lumMod val="75000"/>
                            </a:schemeClr>
                          </a:solidFill>
                          <a:latin typeface="Calibri" panose="020F0502020204030204" pitchFamily="34" charset="0"/>
                          <a:ea typeface="Calibri"/>
                        </a:rPr>
                        <a:t>DDT</a:t>
                      </a:r>
                      <a:r>
                        <a:rPr lang="he-IL" sz="1600" dirty="0">
                          <a:solidFill>
                            <a:schemeClr val="tx2">
                              <a:lumMod val="75000"/>
                            </a:schemeClr>
                          </a:solidFill>
                          <a:latin typeface="Calibri" panose="020F0502020204030204" pitchFamily="34" charset="0"/>
                          <a:ea typeface="Calibri"/>
                        </a:rPr>
                        <a:t> וכד'), חנ"מ.</a:t>
                      </a:r>
                      <a:endParaRPr lang="he-IL" sz="1600" baseline="0" dirty="0">
                        <a:solidFill>
                          <a:schemeClr val="tx2">
                            <a:lumMod val="75000"/>
                          </a:schemeClr>
                        </a:solidFill>
                        <a:latin typeface="Calibri" panose="020F0502020204030204" pitchFamily="34" charset="0"/>
                        <a:ea typeface="Calibri"/>
                      </a:endParaRP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015973655"/>
                  </a:ext>
                </a:extLst>
              </a:tr>
            </a:tbl>
          </a:graphicData>
        </a:graphic>
      </p:graphicFrame>
      <p:sp>
        <p:nvSpPr>
          <p:cNvPr id="7" name="Rectangle 6"/>
          <p:cNvSpPr/>
          <p:nvPr/>
        </p:nvSpPr>
        <p:spPr>
          <a:xfrm>
            <a:off x="1653335" y="5301208"/>
            <a:ext cx="6047168" cy="738664"/>
          </a:xfrm>
          <a:prstGeom prst="rect">
            <a:avLst/>
          </a:prstGeom>
        </p:spPr>
        <p:txBody>
          <a:bodyPr wrap="none">
            <a:spAutoFit/>
          </a:bodyPr>
          <a:lstStyle/>
          <a:p>
            <a:pPr marL="109728">
              <a:buClr>
                <a:srgbClr val="94C600"/>
              </a:buClr>
            </a:pPr>
            <a:r>
              <a:rPr lang="he-IL" sz="1400" dirty="0">
                <a:latin typeface="Calibri" panose="020F0502020204030204" pitchFamily="34" charset="0"/>
                <a:ea typeface="Calibri"/>
              </a:rPr>
              <a:t>* יש להכניס למודל את 4 המזהמים העיקריים באתר (ניתן להכניס יותר </a:t>
            </a:r>
            <a:r>
              <a:rPr lang="he-IL" sz="1400" dirty="0" err="1">
                <a:latin typeface="Calibri" panose="020F0502020204030204" pitchFamily="34" charset="0"/>
                <a:ea typeface="Calibri"/>
              </a:rPr>
              <a:t>ממזהם</a:t>
            </a:r>
            <a:r>
              <a:rPr lang="he-IL" sz="1400" dirty="0">
                <a:latin typeface="Calibri" panose="020F0502020204030204" pitchFamily="34" charset="0"/>
                <a:ea typeface="Calibri"/>
              </a:rPr>
              <a:t> אחד)</a:t>
            </a:r>
          </a:p>
          <a:p>
            <a:pPr marL="109728">
              <a:buClr>
                <a:srgbClr val="94C600"/>
              </a:buClr>
            </a:pPr>
            <a:r>
              <a:rPr lang="he-IL" sz="1400" dirty="0">
                <a:latin typeface="Calibri" panose="020F0502020204030204" pitchFamily="34" charset="0"/>
                <a:ea typeface="Calibri"/>
              </a:rPr>
              <a:t>** ציון הזיהום יחושב לפי הזיהום המשמעותי ביותר באתר, על פי כל הנתונים שמולאו</a:t>
            </a:r>
          </a:p>
          <a:p>
            <a:pPr marL="109728">
              <a:buClr>
                <a:srgbClr val="94C600"/>
              </a:buClr>
            </a:pPr>
            <a:r>
              <a:rPr lang="he-IL" sz="1400" dirty="0">
                <a:latin typeface="Calibri" panose="020F0502020204030204" pitchFamily="34" charset="0"/>
                <a:ea typeface="Calibri"/>
              </a:rPr>
              <a:t>*** חלוקת הרמות נעשתה בדומה להגדרות מתוך מודל ה-</a:t>
            </a:r>
            <a:r>
              <a:rPr lang="en-US" sz="1400" dirty="0">
                <a:latin typeface="Calibri" panose="020F0502020204030204" pitchFamily="34" charset="0"/>
                <a:ea typeface="Calibri"/>
              </a:rPr>
              <a:t>ETM</a:t>
            </a:r>
            <a:r>
              <a:rPr lang="he-IL" sz="1400" dirty="0">
                <a:latin typeface="Calibri" panose="020F0502020204030204" pitchFamily="34" charset="0"/>
                <a:ea typeface="Calibri"/>
              </a:rPr>
              <a:t>, אלסקה.</a:t>
            </a:r>
          </a:p>
        </p:txBody>
      </p:sp>
      <p:sp>
        <p:nvSpPr>
          <p:cNvPr id="4" name="Slide Number Placeholder 3"/>
          <p:cNvSpPr>
            <a:spLocks noGrp="1"/>
          </p:cNvSpPr>
          <p:nvPr>
            <p:ph type="sldNum" sz="quarter" idx="12"/>
          </p:nvPr>
        </p:nvSpPr>
        <p:spPr/>
        <p:txBody>
          <a:bodyPr/>
          <a:lstStyle/>
          <a:p>
            <a:fld id="{9AA1CA3B-1749-40E9-B74A-56A17DDB6354}" type="slidenum">
              <a:rPr lang="he-IL" smtClean="0">
                <a:solidFill>
                  <a:prstClr val="black">
                    <a:lumMod val="75000"/>
                    <a:lumOff val="25000"/>
                  </a:prstClr>
                </a:solidFill>
              </a:rPr>
              <a:pPr/>
              <a:t>12</a:t>
            </a:fld>
            <a:endParaRPr lang="he-IL" dirty="0">
              <a:solidFill>
                <a:prstClr val="black">
                  <a:lumMod val="75000"/>
                  <a:lumOff val="25000"/>
                </a:prstClr>
              </a:solidFill>
            </a:endParaRPr>
          </a:p>
        </p:txBody>
      </p:sp>
      <p:sp>
        <p:nvSpPr>
          <p:cNvPr id="10" name="Rectangle 9" title="תיבה ריקה"/>
          <p:cNvSpPr/>
          <p:nvPr/>
        </p:nvSpPr>
        <p:spPr>
          <a:xfrm>
            <a:off x="7524328" y="6165304"/>
            <a:ext cx="1512168"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640506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p:cNvSpPr>
            <a:spLocks noGrp="1"/>
          </p:cNvSpPr>
          <p:nvPr>
            <p:ph type="title"/>
          </p:nvPr>
        </p:nvSpPr>
        <p:spPr>
          <a:xfrm>
            <a:off x="755576" y="332656"/>
            <a:ext cx="7272808" cy="1143000"/>
          </a:xfrm>
        </p:spPr>
        <p:txBody>
          <a:bodyPr>
            <a:normAutofit/>
          </a:bodyPr>
          <a:lstStyle/>
          <a:p>
            <a:pPr algn="r"/>
            <a:r>
              <a:rPr lang="he-IL" dirty="0">
                <a:solidFill>
                  <a:srgbClr val="518828"/>
                </a:solidFill>
              </a:rPr>
              <a:t>שאלון </a:t>
            </a:r>
            <a:r>
              <a:rPr lang="he-IL" dirty="0" smtClean="0">
                <a:solidFill>
                  <a:srgbClr val="518828"/>
                </a:solidFill>
              </a:rPr>
              <a:t>תיעדוף </a:t>
            </a:r>
            <a:r>
              <a:rPr lang="he-IL" dirty="0">
                <a:solidFill>
                  <a:srgbClr val="518828"/>
                </a:solidFill>
              </a:rPr>
              <a:t>רגולטורי – ציון הזיהום (המשך)</a:t>
            </a:r>
          </a:p>
        </p:txBody>
      </p:sp>
      <p:graphicFrame>
        <p:nvGraphicFramePr>
          <p:cNvPr id="6" name="Table 5" descr="תמונת שאלון תעדוף רגולטורי - ציון הזיהום&#10;" title="ציון הזיהום"/>
          <p:cNvGraphicFramePr>
            <a:graphicFrameLocks noGrp="1"/>
          </p:cNvGraphicFramePr>
          <p:nvPr>
            <p:extLst>
              <p:ext uri="{D42A27DB-BD31-4B8C-83A1-F6EECF244321}">
                <p14:modId xmlns:p14="http://schemas.microsoft.com/office/powerpoint/2010/main" val="1488478988"/>
              </p:ext>
            </p:extLst>
          </p:nvPr>
        </p:nvGraphicFramePr>
        <p:xfrm>
          <a:off x="2987824" y="1700808"/>
          <a:ext cx="4331387" cy="2001520"/>
        </p:xfrm>
        <a:graphic>
          <a:graphicData uri="http://schemas.openxmlformats.org/drawingml/2006/table">
            <a:tbl>
              <a:tblPr rtl="1" firstRow="1" firstCol="1">
                <a:tableStyleId>{5C22544A-7EE6-4342-B048-85BDC9FD1C3A}</a:tableStyleId>
              </a:tblPr>
              <a:tblGrid>
                <a:gridCol w="711855">
                  <a:extLst>
                    <a:ext uri="{9D8B030D-6E8A-4147-A177-3AD203B41FA5}">
                      <a16:colId xmlns:a16="http://schemas.microsoft.com/office/drawing/2014/main" val="20000"/>
                    </a:ext>
                  </a:extLst>
                </a:gridCol>
                <a:gridCol w="583964">
                  <a:extLst>
                    <a:ext uri="{9D8B030D-6E8A-4147-A177-3AD203B41FA5}">
                      <a16:colId xmlns:a16="http://schemas.microsoft.com/office/drawing/2014/main" val="20001"/>
                    </a:ext>
                  </a:extLst>
                </a:gridCol>
                <a:gridCol w="3035568">
                  <a:extLst>
                    <a:ext uri="{9D8B030D-6E8A-4147-A177-3AD203B41FA5}">
                      <a16:colId xmlns:a16="http://schemas.microsoft.com/office/drawing/2014/main" val="20002"/>
                    </a:ext>
                  </a:extLst>
                </a:gridCol>
              </a:tblGrid>
              <a:tr h="370840">
                <a:tc>
                  <a:txBody>
                    <a:bodyPr/>
                    <a:lstStyle/>
                    <a:p>
                      <a:pPr algn="ctr" rtl="1"/>
                      <a:r>
                        <a:rPr lang="he-IL" sz="1400" dirty="0"/>
                        <a:t>מס' שאלה</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rtl="1"/>
                      <a:r>
                        <a:rPr lang="he-IL" sz="1100" dirty="0"/>
                        <a:t>משקל</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600" b="1" dirty="0">
                          <a:latin typeface="Calibri" panose="020F0502020204030204" pitchFamily="34" charset="0"/>
                          <a:ea typeface="Calibri"/>
                        </a:rPr>
                        <a:t>מהו נפח הזיהום באתר</a:t>
                      </a:r>
                      <a:r>
                        <a:rPr lang="he-IL" sz="1600" dirty="0"/>
                        <a:t>?</a:t>
                      </a:r>
                      <a:endParaRPr lang="he-IL" sz="1600" b="1" u="sng" dirty="0">
                        <a:solidFill>
                          <a:schemeClr val="tx2">
                            <a:lumMod val="75000"/>
                          </a:schemeClr>
                        </a:solidFill>
                        <a:ea typeface="Calibri"/>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400" kern="1200" dirty="0"/>
                        <a:t>3</a:t>
                      </a:r>
                      <a:endParaRPr lang="he-IL" sz="1400" kern="1200" dirty="0">
                        <a:solidFill>
                          <a:srgbClr val="002060"/>
                        </a:solidFill>
                        <a:latin typeface="+mn-lt"/>
                        <a:ea typeface="Calibri"/>
                        <a:cs typeface="+mn-cs"/>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100" kern="1200" dirty="0">
                          <a:solidFill>
                            <a:schemeClr val="tx2"/>
                          </a:solidFill>
                          <a:latin typeface="+mn-lt"/>
                          <a:ea typeface="+mn-ea"/>
                          <a:cs typeface="+mn-cs"/>
                        </a:rPr>
                        <a:t>1</a:t>
                      </a:r>
                      <a:endParaRPr lang="he-IL" sz="1100" kern="1200" dirty="0">
                        <a:solidFill>
                          <a:schemeClr val="tx2"/>
                        </a:solidFill>
                        <a:latin typeface="+mn-lt"/>
                        <a:ea typeface="Calibri"/>
                        <a:cs typeface="+mn-cs"/>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marL="109728" indent="0">
                        <a:buClr>
                          <a:srgbClr val="94C600"/>
                        </a:buClr>
                        <a:buNone/>
                      </a:pPr>
                      <a:r>
                        <a:rPr lang="he-IL" sz="1600" dirty="0">
                          <a:solidFill>
                            <a:schemeClr val="tx2">
                              <a:lumMod val="75000"/>
                            </a:schemeClr>
                          </a:solidFill>
                          <a:latin typeface="Calibri" panose="020F0502020204030204" pitchFamily="34" charset="0"/>
                          <a:ea typeface="Calibri"/>
                        </a:rPr>
                        <a:t>קטן - 1 - 100 מ"ק</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100" kern="1200" dirty="0">
                          <a:solidFill>
                            <a:schemeClr val="tx2"/>
                          </a:solidFill>
                          <a:latin typeface="+mn-lt"/>
                          <a:ea typeface="Calibri"/>
                          <a:cs typeface="+mn-cs"/>
                        </a:rPr>
                        <a:t>2</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600" dirty="0">
                          <a:solidFill>
                            <a:schemeClr val="tx2">
                              <a:lumMod val="75000"/>
                            </a:schemeClr>
                          </a:solidFill>
                          <a:latin typeface="Calibri" panose="020F0502020204030204" pitchFamily="34" charset="0"/>
                          <a:ea typeface="Calibri"/>
                        </a:rPr>
                        <a:t>  בינוני - 100- 1000 מ"ק</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100" kern="1200" dirty="0">
                          <a:solidFill>
                            <a:schemeClr val="tx2"/>
                          </a:solidFill>
                          <a:latin typeface="+mn-lt"/>
                          <a:ea typeface="Calibri"/>
                          <a:cs typeface="+mn-cs"/>
                        </a:rPr>
                        <a:t>3</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600" dirty="0">
                          <a:solidFill>
                            <a:schemeClr val="tx2">
                              <a:lumMod val="75000"/>
                            </a:schemeClr>
                          </a:solidFill>
                          <a:latin typeface="Calibri" panose="020F0502020204030204" pitchFamily="34" charset="0"/>
                          <a:ea typeface="Calibri"/>
                        </a:rPr>
                        <a:t>  גדול - </a:t>
                      </a:r>
                      <a:r>
                        <a:rPr lang="he-IL" sz="1600" b="1" dirty="0">
                          <a:solidFill>
                            <a:schemeClr val="tx2">
                              <a:lumMod val="75000"/>
                            </a:schemeClr>
                          </a:solidFill>
                          <a:latin typeface="Calibri" panose="020F0502020204030204" pitchFamily="34" charset="0"/>
                          <a:ea typeface="Calibri"/>
                        </a:rPr>
                        <a:t> </a:t>
                      </a:r>
                      <a:r>
                        <a:rPr lang="he-IL" sz="1600" dirty="0">
                          <a:solidFill>
                            <a:schemeClr val="tx2">
                              <a:lumMod val="75000"/>
                            </a:schemeClr>
                          </a:solidFill>
                          <a:latin typeface="Calibri" panose="020F0502020204030204" pitchFamily="34" charset="0"/>
                          <a:ea typeface="Calibri"/>
                        </a:rPr>
                        <a:t>1000 - 3000 מ"ק</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rtl="1"/>
                      <a:r>
                        <a:rPr lang="he-IL" sz="1100" dirty="0">
                          <a:solidFill>
                            <a:schemeClr val="tx2"/>
                          </a:solidFill>
                        </a:rPr>
                        <a:t>5</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marL="109728" indent="0">
                        <a:buClr>
                          <a:srgbClr val="94C600"/>
                        </a:buClr>
                        <a:buNone/>
                      </a:pPr>
                      <a:r>
                        <a:rPr lang="he-IL" sz="1600" dirty="0">
                          <a:solidFill>
                            <a:schemeClr val="tx2">
                              <a:lumMod val="75000"/>
                            </a:schemeClr>
                          </a:solidFill>
                          <a:latin typeface="Calibri" panose="020F0502020204030204" pitchFamily="34" charset="0"/>
                          <a:ea typeface="Calibri"/>
                        </a:rPr>
                        <a:t>גדול מאוד - מעל 3000 מ"ק</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2" name="Rectangle 1"/>
          <p:cNvSpPr/>
          <p:nvPr/>
        </p:nvSpPr>
        <p:spPr>
          <a:xfrm>
            <a:off x="3261733" y="3824904"/>
            <a:ext cx="5194051" cy="369332"/>
          </a:xfrm>
          <a:prstGeom prst="rect">
            <a:avLst/>
          </a:prstGeom>
        </p:spPr>
        <p:txBody>
          <a:bodyPr wrap="none">
            <a:spAutoFit/>
          </a:bodyPr>
          <a:lstStyle/>
          <a:p>
            <a:r>
              <a:rPr lang="he-IL" dirty="0">
                <a:solidFill>
                  <a:schemeClr val="tx2">
                    <a:lumMod val="75000"/>
                  </a:schemeClr>
                </a:solidFill>
              </a:rPr>
              <a:t>* אופן חישוב נפח הקרקע המזוהמת באתר מוצג בהמשך.</a:t>
            </a:r>
          </a:p>
        </p:txBody>
      </p:sp>
      <p:sp>
        <p:nvSpPr>
          <p:cNvPr id="7" name="Slide Number Placeholder 3"/>
          <p:cNvSpPr>
            <a:spLocks noGrp="1"/>
          </p:cNvSpPr>
          <p:nvPr>
            <p:ph type="sldNum" sz="quarter" idx="12"/>
          </p:nvPr>
        </p:nvSpPr>
        <p:spPr>
          <a:xfrm>
            <a:off x="0" y="6492875"/>
            <a:ext cx="400024" cy="365125"/>
          </a:xfrm>
        </p:spPr>
        <p:txBody>
          <a:bodyPr/>
          <a:lstStyle/>
          <a:p>
            <a:fld id="{9AA1CA3B-1749-40E9-B74A-56A17DDB6354}" type="slidenum">
              <a:rPr lang="he-IL" smtClean="0">
                <a:solidFill>
                  <a:prstClr val="black">
                    <a:lumMod val="75000"/>
                    <a:lumOff val="25000"/>
                  </a:prstClr>
                </a:solidFill>
              </a:rPr>
              <a:pPr/>
              <a:t>13</a:t>
            </a:fld>
            <a:endParaRPr lang="he-IL" dirty="0">
              <a:solidFill>
                <a:prstClr val="black">
                  <a:lumMod val="75000"/>
                  <a:lumOff val="25000"/>
                </a:prstClr>
              </a:solidFill>
            </a:endParaRPr>
          </a:p>
        </p:txBody>
      </p:sp>
      <p:sp>
        <p:nvSpPr>
          <p:cNvPr id="4" name="Rectangle 3" descr="תיבה ריקה" title="תיבה ריקה"/>
          <p:cNvSpPr/>
          <p:nvPr/>
        </p:nvSpPr>
        <p:spPr>
          <a:xfrm>
            <a:off x="7524328" y="6165304"/>
            <a:ext cx="1512168"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864638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024" y="90670"/>
            <a:ext cx="8443914" cy="1143000"/>
          </a:xfrm>
        </p:spPr>
        <p:txBody>
          <a:bodyPr>
            <a:normAutofit/>
          </a:bodyPr>
          <a:lstStyle/>
          <a:p>
            <a:pPr algn="ctr"/>
            <a:r>
              <a:rPr lang="he-IL" sz="2000" dirty="0">
                <a:solidFill>
                  <a:srgbClr val="518828"/>
                </a:solidFill>
              </a:rPr>
              <a:t>שאלון </a:t>
            </a:r>
            <a:r>
              <a:rPr lang="he-IL" sz="2000" dirty="0" smtClean="0">
                <a:solidFill>
                  <a:srgbClr val="518828"/>
                </a:solidFill>
              </a:rPr>
              <a:t>תיעדוף </a:t>
            </a:r>
            <a:r>
              <a:rPr lang="he-IL" sz="2000" dirty="0">
                <a:solidFill>
                  <a:srgbClr val="518828"/>
                </a:solidFill>
              </a:rPr>
              <a:t>רגולטורי – ציון הזיהום </a:t>
            </a:r>
            <a:r>
              <a:rPr lang="he-IL" sz="2000" dirty="0">
                <a:solidFill>
                  <a:prstClr val="black"/>
                </a:solidFill>
                <a:latin typeface="Calibri" panose="020F0502020204030204" pitchFamily="34" charset="0"/>
                <a:ea typeface="Calibri"/>
                <a:cs typeface="Arial"/>
              </a:rPr>
              <a:t>	</a:t>
            </a:r>
            <a:endParaRPr lang="he-IL" sz="2000" dirty="0"/>
          </a:p>
        </p:txBody>
      </p:sp>
      <p:sp>
        <p:nvSpPr>
          <p:cNvPr id="3" name="Content Placeholder 2"/>
          <p:cNvSpPr>
            <a:spLocks noGrp="1"/>
          </p:cNvSpPr>
          <p:nvPr>
            <p:ph idx="1"/>
          </p:nvPr>
        </p:nvSpPr>
        <p:spPr>
          <a:xfrm>
            <a:off x="520513" y="1228091"/>
            <a:ext cx="8451308" cy="4741987"/>
          </a:xfrm>
        </p:spPr>
        <p:txBody>
          <a:bodyPr/>
          <a:lstStyle/>
          <a:p>
            <a:pPr marL="0" indent="0">
              <a:buNone/>
            </a:pPr>
            <a:r>
              <a:rPr lang="he-IL" sz="2000" b="1" u="sng" dirty="0">
                <a:solidFill>
                  <a:schemeClr val="tx2">
                    <a:lumMod val="75000"/>
                  </a:schemeClr>
                </a:solidFill>
              </a:rPr>
              <a:t>אופן חישוב נפח הקרקע המזוהמת באתר:</a:t>
            </a:r>
            <a:endParaRPr lang="he-IL" sz="2000" dirty="0">
              <a:solidFill>
                <a:schemeClr val="tx2">
                  <a:lumMod val="75000"/>
                </a:schemeClr>
              </a:solidFill>
            </a:endParaRPr>
          </a:p>
          <a:p>
            <a:pPr marL="0" indent="0">
              <a:buNone/>
            </a:pPr>
            <a:r>
              <a:rPr lang="he-IL" sz="1600" dirty="0">
                <a:solidFill>
                  <a:schemeClr val="tx2">
                    <a:lumMod val="75000"/>
                  </a:schemeClr>
                </a:solidFill>
              </a:rPr>
              <a:t>יש לבצע הערכה של נפח הקרקע המזוהמת על פי תוצאות סקר הקרקע שבוצע באתר.</a:t>
            </a:r>
          </a:p>
          <a:p>
            <a:pPr marL="0" indent="0">
              <a:buNone/>
            </a:pPr>
            <a:r>
              <a:rPr lang="he-IL" sz="1600" dirty="0">
                <a:solidFill>
                  <a:schemeClr val="tx2">
                    <a:lumMod val="75000"/>
                  </a:schemeClr>
                </a:solidFill>
              </a:rPr>
              <a:t>נדרש להכניס את חתך הקרקע המזוהם  </a:t>
            </a:r>
            <a:r>
              <a:rPr lang="en-US" sz="1600" dirty="0">
                <a:solidFill>
                  <a:schemeClr val="tx2">
                    <a:lumMod val="75000"/>
                  </a:schemeClr>
                </a:solidFill>
              </a:rPr>
              <a:t>X</a:t>
            </a:r>
            <a:r>
              <a:rPr lang="he-IL" sz="1600" dirty="0">
                <a:solidFill>
                  <a:schemeClr val="tx2">
                    <a:lumMod val="75000"/>
                  </a:schemeClr>
                </a:solidFill>
              </a:rPr>
              <a:t> הרדיוס החשוד כמזוהם </a:t>
            </a:r>
            <a:r>
              <a:rPr lang="he-IL" sz="1600" b="1" u="sng" dirty="0">
                <a:solidFill>
                  <a:schemeClr val="tx2">
                    <a:lumMod val="75000"/>
                  </a:schemeClr>
                </a:solidFill>
              </a:rPr>
              <a:t>בכל הקידוחים שנמצאו מזוהמים באתר</a:t>
            </a:r>
            <a:r>
              <a:rPr lang="he-IL" sz="1600" u="sng" dirty="0">
                <a:solidFill>
                  <a:schemeClr val="tx2">
                    <a:lumMod val="75000"/>
                  </a:schemeClr>
                </a:solidFill>
              </a:rPr>
              <a:t>.</a:t>
            </a:r>
          </a:p>
          <a:p>
            <a:pPr marL="0" indent="0">
              <a:buNone/>
            </a:pPr>
            <a:endParaRPr lang="he-IL" sz="1600" dirty="0">
              <a:solidFill>
                <a:schemeClr val="tx2">
                  <a:lumMod val="75000"/>
                </a:schemeClr>
              </a:solidFill>
            </a:endParaRPr>
          </a:p>
          <a:p>
            <a:pPr marL="0" indent="0">
              <a:buNone/>
            </a:pPr>
            <a:r>
              <a:rPr lang="he-IL" sz="1600" dirty="0">
                <a:solidFill>
                  <a:schemeClr val="tx2">
                    <a:lumMod val="75000"/>
                  </a:schemeClr>
                </a:solidFill>
              </a:rPr>
              <a:t>כאשר המרחק בין קידוח מזוהם לקידוח הנקי הסמוך אליו גדול מ-20 מ' יוכנס רדיוס שטח מזוהם מסביב לקידוח של </a:t>
            </a:r>
            <a:r>
              <a:rPr lang="he-IL" sz="1600" u="sng" dirty="0">
                <a:solidFill>
                  <a:schemeClr val="tx2">
                    <a:lumMod val="75000"/>
                  </a:schemeClr>
                </a:solidFill>
              </a:rPr>
              <a:t>10 מטר </a:t>
            </a:r>
            <a:r>
              <a:rPr lang="he-IL" sz="1600" dirty="0">
                <a:solidFill>
                  <a:schemeClr val="tx2">
                    <a:lumMod val="75000"/>
                  </a:schemeClr>
                </a:solidFill>
              </a:rPr>
              <a:t>(מתוך הנחה שייתכן וקיים מקור זיהום נוסף שלא אותר), </a:t>
            </a:r>
          </a:p>
          <a:p>
            <a:pPr marL="0" indent="0">
              <a:buNone/>
            </a:pPr>
            <a:r>
              <a:rPr lang="he-IL" sz="1600" dirty="0">
                <a:solidFill>
                  <a:schemeClr val="tx2">
                    <a:lumMod val="75000"/>
                  </a:schemeClr>
                </a:solidFill>
              </a:rPr>
              <a:t>כאשר המרחק בין קידוח מזוהם וקידוח נקי </a:t>
            </a:r>
            <a:r>
              <a:rPr lang="he-IL" sz="1600" b="1" u="sng" dirty="0">
                <a:solidFill>
                  <a:schemeClr val="tx2">
                    <a:lumMod val="75000"/>
                  </a:schemeClr>
                </a:solidFill>
              </a:rPr>
              <a:t>קטן מ-20 מ'</a:t>
            </a:r>
            <a:r>
              <a:rPr lang="he-IL" sz="1600" b="1" dirty="0">
                <a:solidFill>
                  <a:schemeClr val="tx2">
                    <a:lumMod val="75000"/>
                  </a:schemeClr>
                </a:solidFill>
              </a:rPr>
              <a:t> </a:t>
            </a:r>
            <a:r>
              <a:rPr lang="he-IL" sz="1600" dirty="0">
                <a:solidFill>
                  <a:schemeClr val="tx2">
                    <a:lumMod val="75000"/>
                  </a:schemeClr>
                </a:solidFill>
              </a:rPr>
              <a:t>יוכנס רדיוס זיהום של </a:t>
            </a:r>
            <a:r>
              <a:rPr lang="he-IL" sz="1600" u="sng" dirty="0">
                <a:solidFill>
                  <a:schemeClr val="tx2">
                    <a:lumMod val="75000"/>
                  </a:schemeClr>
                </a:solidFill>
              </a:rPr>
              <a:t>5 מ'</a:t>
            </a:r>
            <a:r>
              <a:rPr lang="he-IL" sz="1600" dirty="0">
                <a:solidFill>
                  <a:schemeClr val="tx2">
                    <a:lumMod val="75000"/>
                  </a:schemeClr>
                </a:solidFill>
              </a:rPr>
              <a:t>. </a:t>
            </a:r>
          </a:p>
          <a:p>
            <a:pPr marL="0" indent="0">
              <a:buNone/>
            </a:pPr>
            <a:r>
              <a:rPr lang="he-IL" sz="1600" dirty="0">
                <a:solidFill>
                  <a:schemeClr val="tx2">
                    <a:lumMod val="75000"/>
                  </a:schemeClr>
                </a:solidFill>
              </a:rPr>
              <a:t>כאשר קיים מרחק קטן מ-5 בין קידוח מזוהם וקידוח נקי יוכנס רדיוס זיהום של </a:t>
            </a:r>
            <a:r>
              <a:rPr lang="he-IL" sz="1600" u="sng" dirty="0">
                <a:solidFill>
                  <a:schemeClr val="tx2">
                    <a:lumMod val="75000"/>
                  </a:schemeClr>
                </a:solidFill>
              </a:rPr>
              <a:t>2.5 מ</a:t>
            </a:r>
            <a:r>
              <a:rPr lang="he-IL" sz="1600" dirty="0">
                <a:solidFill>
                  <a:schemeClr val="tx2">
                    <a:lumMod val="75000"/>
                  </a:schemeClr>
                </a:solidFill>
              </a:rPr>
              <a:t>'.</a:t>
            </a:r>
          </a:p>
          <a:p>
            <a:pPr marL="0" indent="0">
              <a:buNone/>
            </a:pPr>
            <a:endParaRPr lang="he-IL" sz="1600" dirty="0">
              <a:solidFill>
                <a:schemeClr val="tx2">
                  <a:lumMod val="75000"/>
                </a:schemeClr>
              </a:solidFill>
            </a:endParaRPr>
          </a:p>
          <a:p>
            <a:pPr marL="0" indent="0">
              <a:buNone/>
            </a:pPr>
            <a:r>
              <a:rPr lang="he-IL" sz="1600" dirty="0">
                <a:solidFill>
                  <a:schemeClr val="tx2">
                    <a:lumMod val="75000"/>
                  </a:schemeClr>
                </a:solidFill>
              </a:rPr>
              <a:t>לדוגמא: כאשר המרחק בין הקידוחים 10 מ' יראה החישוב כך:</a:t>
            </a:r>
          </a:p>
          <a:p>
            <a:pPr marL="0" indent="0">
              <a:buNone/>
            </a:pPr>
            <a:endParaRPr lang="he-IL" sz="1600" b="1" u="sng" dirty="0">
              <a:solidFill>
                <a:srgbClr val="00B0F0"/>
              </a:solidFill>
            </a:endParaRPr>
          </a:p>
          <a:p>
            <a:pPr marL="0" indent="0">
              <a:buNone/>
            </a:pPr>
            <a:endParaRPr lang="he-IL" sz="1600" b="1" u="sng" dirty="0">
              <a:solidFill>
                <a:srgbClr val="00B0F0"/>
              </a:solidFill>
            </a:endParaRPr>
          </a:p>
          <a:p>
            <a:pPr marL="0" indent="0">
              <a:buNone/>
            </a:pPr>
            <a:endParaRPr lang="he-IL" sz="1600" b="1" u="sng" dirty="0">
              <a:solidFill>
                <a:srgbClr val="00B0F0"/>
              </a:solidFill>
            </a:endParaRPr>
          </a:p>
          <a:p>
            <a:pPr marL="0" indent="0">
              <a:buNone/>
            </a:pPr>
            <a:endParaRPr lang="he-IL" dirty="0"/>
          </a:p>
        </p:txBody>
      </p:sp>
      <p:sp>
        <p:nvSpPr>
          <p:cNvPr id="24" name="TextBox 23"/>
          <p:cNvSpPr txBox="1"/>
          <p:nvPr/>
        </p:nvSpPr>
        <p:spPr>
          <a:xfrm>
            <a:off x="1993620" y="4199602"/>
            <a:ext cx="1854995" cy="338554"/>
          </a:xfrm>
          <a:prstGeom prst="rect">
            <a:avLst/>
          </a:prstGeom>
          <a:noFill/>
          <a:ln>
            <a:solidFill>
              <a:schemeClr val="accent1">
                <a:shade val="50000"/>
              </a:schemeClr>
            </a:solidFill>
          </a:ln>
        </p:spPr>
        <p:txBody>
          <a:bodyPr wrap="none" rtlCol="1">
            <a:spAutoFit/>
          </a:bodyPr>
          <a:lstStyle/>
          <a:p>
            <a:pPr lvl="0" algn="ctr">
              <a:spcBef>
                <a:spcPct val="20000"/>
              </a:spcBef>
              <a:buClr>
                <a:srgbClr val="4F81BD">
                  <a:lumMod val="75000"/>
                </a:srgbClr>
              </a:buClr>
            </a:pPr>
            <a:r>
              <a:rPr lang="he-IL" sz="1600" b="1" dirty="0">
                <a:latin typeface="Arial" pitchFamily="34" charset="0"/>
                <a:cs typeface="Arial" pitchFamily="34" charset="0"/>
              </a:rPr>
              <a:t>5</a:t>
            </a:r>
            <a:r>
              <a:rPr lang="he-IL" sz="1600" b="1" baseline="30000" dirty="0">
                <a:latin typeface="Arial" pitchFamily="34" charset="0"/>
                <a:cs typeface="Arial" pitchFamily="34" charset="0"/>
              </a:rPr>
              <a:t>2</a:t>
            </a:r>
            <a:r>
              <a:rPr lang="en-US" sz="1600" b="1" baseline="30000" dirty="0">
                <a:latin typeface="Arial" pitchFamily="34" charset="0"/>
                <a:cs typeface="Arial" pitchFamily="34" charset="0"/>
              </a:rPr>
              <a:t>X</a:t>
            </a:r>
            <a:r>
              <a:rPr lang="en-US" sz="1600" b="1" dirty="0">
                <a:latin typeface="Arial" pitchFamily="34" charset="0"/>
                <a:cs typeface="Arial" pitchFamily="34" charset="0"/>
              </a:rPr>
              <a:t> </a:t>
            </a:r>
            <a:r>
              <a:rPr lang="he-IL" sz="1600" b="1" baseline="30000" dirty="0">
                <a:latin typeface="Arial" pitchFamily="34" charset="0"/>
                <a:cs typeface="Arial" pitchFamily="34" charset="0"/>
              </a:rPr>
              <a:t> </a:t>
            </a:r>
            <a:r>
              <a:rPr lang="en-US" sz="1600" b="1" baseline="30000" dirty="0">
                <a:latin typeface="Arial" pitchFamily="34" charset="0"/>
                <a:cs typeface="Arial" pitchFamily="34" charset="0"/>
              </a:rPr>
              <a:t> </a:t>
            </a:r>
            <a:r>
              <a:rPr lang="he-IL" sz="1600" b="1" dirty="0">
                <a:latin typeface="Arial" pitchFamily="34" charset="0"/>
                <a:cs typeface="Arial" pitchFamily="34" charset="0"/>
              </a:rPr>
              <a:t>3.14 = </a:t>
            </a:r>
            <a:r>
              <a:rPr lang="he-IL" sz="1600" b="1" u="sng" dirty="0">
                <a:latin typeface="Arial" pitchFamily="34" charset="0"/>
                <a:cs typeface="Arial" pitchFamily="34" charset="0"/>
              </a:rPr>
              <a:t>80</a:t>
            </a:r>
            <a:r>
              <a:rPr lang="he-IL" sz="1600" b="1" dirty="0">
                <a:latin typeface="Arial" pitchFamily="34" charset="0"/>
                <a:cs typeface="Arial" pitchFamily="34" charset="0"/>
              </a:rPr>
              <a:t> מ"ר</a:t>
            </a:r>
          </a:p>
        </p:txBody>
      </p:sp>
      <p:sp>
        <p:nvSpPr>
          <p:cNvPr id="17" name="TextBox 16"/>
          <p:cNvSpPr txBox="1"/>
          <p:nvPr/>
        </p:nvSpPr>
        <p:spPr>
          <a:xfrm>
            <a:off x="2587661" y="4614455"/>
            <a:ext cx="4852610" cy="400110"/>
          </a:xfrm>
          <a:prstGeom prst="rect">
            <a:avLst/>
          </a:prstGeom>
          <a:noFill/>
          <a:ln>
            <a:solidFill>
              <a:schemeClr val="accent1">
                <a:shade val="50000"/>
              </a:schemeClr>
            </a:solidFill>
          </a:ln>
        </p:spPr>
        <p:txBody>
          <a:bodyPr wrap="none" rtlCol="1">
            <a:spAutoFit/>
          </a:bodyPr>
          <a:lstStyle/>
          <a:p>
            <a:pPr lvl="0" algn="ctr">
              <a:spcBef>
                <a:spcPct val="20000"/>
              </a:spcBef>
              <a:buClr>
                <a:srgbClr val="4F81BD">
                  <a:lumMod val="75000"/>
                </a:srgbClr>
              </a:buClr>
            </a:pPr>
            <a:r>
              <a:rPr lang="he-IL" sz="2000" b="1" dirty="0">
                <a:latin typeface="Arial" pitchFamily="34" charset="0"/>
                <a:cs typeface="Arial" pitchFamily="34" charset="0"/>
              </a:rPr>
              <a:t>סה"כ הנפח לקידוח = </a:t>
            </a:r>
            <a:r>
              <a:rPr lang="he-IL" sz="2000" b="1" u="sng" dirty="0">
                <a:latin typeface="Arial" pitchFamily="34" charset="0"/>
                <a:cs typeface="Arial" pitchFamily="34" charset="0"/>
              </a:rPr>
              <a:t>80</a:t>
            </a:r>
            <a:r>
              <a:rPr lang="he-IL" sz="2000" b="1" dirty="0">
                <a:latin typeface="Arial" pitchFamily="34" charset="0"/>
                <a:cs typeface="Arial" pitchFamily="34" charset="0"/>
              </a:rPr>
              <a:t> מ"ר </a:t>
            </a:r>
            <a:r>
              <a:rPr lang="en-US" sz="2000" b="1" dirty="0">
                <a:latin typeface="Arial" pitchFamily="34" charset="0"/>
                <a:cs typeface="Arial" pitchFamily="34" charset="0"/>
              </a:rPr>
              <a:t>X</a:t>
            </a:r>
            <a:r>
              <a:rPr lang="he-IL" sz="2000" b="1" dirty="0">
                <a:latin typeface="Arial" pitchFamily="34" charset="0"/>
                <a:cs typeface="Arial" pitchFamily="34" charset="0"/>
              </a:rPr>
              <a:t> עומק הזיהום</a:t>
            </a:r>
          </a:p>
        </p:txBody>
      </p:sp>
      <p:sp>
        <p:nvSpPr>
          <p:cNvPr id="9" name="TextBox 8"/>
          <p:cNvSpPr txBox="1"/>
          <p:nvPr/>
        </p:nvSpPr>
        <p:spPr>
          <a:xfrm>
            <a:off x="5272516" y="6182325"/>
            <a:ext cx="450764" cy="369332"/>
          </a:xfrm>
          <a:prstGeom prst="rect">
            <a:avLst/>
          </a:prstGeom>
          <a:noFill/>
        </p:spPr>
        <p:txBody>
          <a:bodyPr wrap="none" rtlCol="1">
            <a:spAutoFit/>
          </a:bodyPr>
          <a:lstStyle/>
          <a:p>
            <a:r>
              <a:rPr lang="he-IL" dirty="0"/>
              <a:t>נקי</a:t>
            </a:r>
          </a:p>
        </p:txBody>
      </p:sp>
      <p:sp>
        <p:nvSpPr>
          <p:cNvPr id="43" name="TextBox 42"/>
          <p:cNvSpPr txBox="1"/>
          <p:nvPr/>
        </p:nvSpPr>
        <p:spPr>
          <a:xfrm>
            <a:off x="3474955" y="6182325"/>
            <a:ext cx="747320" cy="369332"/>
          </a:xfrm>
          <a:prstGeom prst="rect">
            <a:avLst/>
          </a:prstGeom>
          <a:noFill/>
        </p:spPr>
        <p:txBody>
          <a:bodyPr wrap="none" rtlCol="1">
            <a:spAutoFit/>
          </a:bodyPr>
          <a:lstStyle/>
          <a:p>
            <a:r>
              <a:rPr lang="he-IL" dirty="0"/>
              <a:t>מזוהם</a:t>
            </a:r>
          </a:p>
        </p:txBody>
      </p:sp>
      <p:grpSp>
        <p:nvGrpSpPr>
          <p:cNvPr id="5" name="קבוצה 4" descr="איור חישוב נפח קרקע מזוהמת באתר" title="איור חישוב נפח הקרקע"/>
          <p:cNvGrpSpPr/>
          <p:nvPr/>
        </p:nvGrpSpPr>
        <p:grpSpPr>
          <a:xfrm>
            <a:off x="2368508" y="5093007"/>
            <a:ext cx="4560331" cy="1692502"/>
            <a:chOff x="2368508" y="5093007"/>
            <a:chExt cx="4560331" cy="1692502"/>
          </a:xfrm>
        </p:grpSpPr>
        <p:grpSp>
          <p:nvGrpSpPr>
            <p:cNvPr id="23" name="Group 22" descr="איור חישוב נפח הקרקע המזוהמת באתר." title="איור "/>
            <p:cNvGrpSpPr/>
            <p:nvPr/>
          </p:nvGrpSpPr>
          <p:grpSpPr>
            <a:xfrm>
              <a:off x="2368508" y="5093261"/>
              <a:ext cx="2325473" cy="1692248"/>
              <a:chOff x="2278773" y="2831149"/>
              <a:chExt cx="2957831" cy="2343622"/>
            </a:xfrm>
          </p:grpSpPr>
          <p:grpSp>
            <p:nvGrpSpPr>
              <p:cNvPr id="14" name="Group 13"/>
              <p:cNvGrpSpPr/>
              <p:nvPr/>
            </p:nvGrpSpPr>
            <p:grpSpPr>
              <a:xfrm>
                <a:off x="2278773" y="2831149"/>
                <a:ext cx="2898431" cy="2326043"/>
                <a:chOff x="2278773" y="2561119"/>
                <a:chExt cx="2898431" cy="2326043"/>
              </a:xfrm>
            </p:grpSpPr>
            <p:sp>
              <p:nvSpPr>
                <p:cNvPr id="6" name="Oval 5"/>
                <p:cNvSpPr/>
                <p:nvPr/>
              </p:nvSpPr>
              <p:spPr>
                <a:xfrm>
                  <a:off x="4067943" y="3868373"/>
                  <a:ext cx="288032" cy="25202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8" name="Straight Connector 7"/>
                <p:cNvCxnSpPr/>
                <p:nvPr/>
              </p:nvCxnSpPr>
              <p:spPr>
                <a:xfrm>
                  <a:off x="3059832" y="2996952"/>
                  <a:ext cx="2117372" cy="14099"/>
                </a:xfrm>
                <a:prstGeom prst="line">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041643" y="3095346"/>
                  <a:ext cx="0" cy="1791816"/>
                </a:xfrm>
                <a:prstGeom prst="line">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817355" y="2561119"/>
                  <a:ext cx="688010" cy="369332"/>
                </a:xfrm>
                <a:prstGeom prst="rect">
                  <a:avLst/>
                </a:prstGeom>
                <a:noFill/>
              </p:spPr>
              <p:txBody>
                <a:bodyPr wrap="none" rtlCol="1">
                  <a:spAutoFit/>
                </a:bodyPr>
                <a:lstStyle/>
                <a:p>
                  <a:r>
                    <a:rPr lang="he-IL" dirty="0"/>
                    <a:t>10 מ'</a:t>
                  </a:r>
                </a:p>
              </p:txBody>
            </p:sp>
            <p:sp>
              <p:nvSpPr>
                <p:cNvPr id="13" name="TextBox 12"/>
                <p:cNvSpPr txBox="1"/>
                <p:nvPr/>
              </p:nvSpPr>
              <p:spPr>
                <a:xfrm>
                  <a:off x="2278773" y="3747029"/>
                  <a:ext cx="688010" cy="369332"/>
                </a:xfrm>
                <a:prstGeom prst="rect">
                  <a:avLst/>
                </a:prstGeom>
                <a:noFill/>
              </p:spPr>
              <p:txBody>
                <a:bodyPr wrap="none" rtlCol="1">
                  <a:spAutoFit/>
                </a:bodyPr>
                <a:lstStyle/>
                <a:p>
                  <a:r>
                    <a:rPr lang="he-IL" dirty="0"/>
                    <a:t>10 מ'</a:t>
                  </a:r>
                </a:p>
              </p:txBody>
            </p:sp>
          </p:grpSp>
          <p:cxnSp>
            <p:nvCxnSpPr>
              <p:cNvPr id="16" name="Straight Connector 15"/>
              <p:cNvCxnSpPr/>
              <p:nvPr/>
            </p:nvCxnSpPr>
            <p:spPr>
              <a:xfrm>
                <a:off x="4211960" y="4261284"/>
                <a:ext cx="1024644" cy="0"/>
              </a:xfrm>
              <a:prstGeom prst="line">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505366" y="3823659"/>
                <a:ext cx="559769" cy="369332"/>
              </a:xfrm>
              <a:prstGeom prst="rect">
                <a:avLst/>
              </a:prstGeom>
              <a:noFill/>
            </p:spPr>
            <p:txBody>
              <a:bodyPr wrap="none" rtlCol="1">
                <a:spAutoFit/>
              </a:bodyPr>
              <a:lstStyle/>
              <a:p>
                <a:r>
                  <a:rPr lang="he-IL" dirty="0"/>
                  <a:t>5 מ'</a:t>
                </a:r>
              </a:p>
            </p:txBody>
          </p:sp>
          <p:sp>
            <p:nvSpPr>
              <p:cNvPr id="22" name="Oval 21"/>
              <p:cNvSpPr/>
              <p:nvPr/>
            </p:nvSpPr>
            <p:spPr>
              <a:xfrm>
                <a:off x="3207921" y="3374571"/>
                <a:ext cx="2008076" cy="1800200"/>
              </a:xfrm>
              <a:prstGeom prst="ellipse">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0" name="Group 19"/>
            <p:cNvGrpSpPr/>
            <p:nvPr/>
          </p:nvGrpSpPr>
          <p:grpSpPr>
            <a:xfrm>
              <a:off x="4677779" y="5093007"/>
              <a:ext cx="2251060" cy="1692248"/>
              <a:chOff x="3098625" y="2831149"/>
              <a:chExt cx="3171648" cy="2343622"/>
            </a:xfrm>
          </p:grpSpPr>
          <p:grpSp>
            <p:nvGrpSpPr>
              <p:cNvPr id="21" name="Group 20"/>
              <p:cNvGrpSpPr/>
              <p:nvPr/>
            </p:nvGrpSpPr>
            <p:grpSpPr>
              <a:xfrm>
                <a:off x="3098625" y="2831149"/>
                <a:ext cx="3171648" cy="2284651"/>
                <a:chOff x="3098625" y="2561119"/>
                <a:chExt cx="3171648" cy="2284651"/>
              </a:xfrm>
            </p:grpSpPr>
            <p:sp>
              <p:nvSpPr>
                <p:cNvPr id="28" name="Oval 27"/>
                <p:cNvSpPr/>
                <p:nvPr/>
              </p:nvSpPr>
              <p:spPr>
                <a:xfrm>
                  <a:off x="4067943" y="3868373"/>
                  <a:ext cx="288032" cy="25202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29" name="Straight Connector 28"/>
                <p:cNvCxnSpPr/>
                <p:nvPr/>
              </p:nvCxnSpPr>
              <p:spPr>
                <a:xfrm>
                  <a:off x="3098625" y="2996952"/>
                  <a:ext cx="2304256" cy="0"/>
                </a:xfrm>
                <a:prstGeom prst="line">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5371310" y="3053954"/>
                  <a:ext cx="0" cy="1791816"/>
                </a:xfrm>
                <a:prstGeom prst="line">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817355" y="2561119"/>
                  <a:ext cx="688010" cy="369332"/>
                </a:xfrm>
                <a:prstGeom prst="rect">
                  <a:avLst/>
                </a:prstGeom>
                <a:noFill/>
              </p:spPr>
              <p:txBody>
                <a:bodyPr wrap="none" rtlCol="1">
                  <a:spAutoFit/>
                </a:bodyPr>
                <a:lstStyle/>
                <a:p>
                  <a:r>
                    <a:rPr lang="he-IL" dirty="0"/>
                    <a:t>10 מ'</a:t>
                  </a:r>
                </a:p>
              </p:txBody>
            </p:sp>
            <p:sp>
              <p:nvSpPr>
                <p:cNvPr id="32" name="TextBox 31"/>
                <p:cNvSpPr txBox="1"/>
                <p:nvPr/>
              </p:nvSpPr>
              <p:spPr>
                <a:xfrm>
                  <a:off x="5582264" y="3765196"/>
                  <a:ext cx="688009" cy="369332"/>
                </a:xfrm>
                <a:prstGeom prst="rect">
                  <a:avLst/>
                </a:prstGeom>
                <a:noFill/>
              </p:spPr>
              <p:txBody>
                <a:bodyPr wrap="none" rtlCol="1">
                  <a:spAutoFit/>
                </a:bodyPr>
                <a:lstStyle/>
                <a:p>
                  <a:r>
                    <a:rPr lang="he-IL" dirty="0"/>
                    <a:t>10 מ'</a:t>
                  </a:r>
                </a:p>
              </p:txBody>
            </p:sp>
          </p:grpSp>
          <p:cxnSp>
            <p:nvCxnSpPr>
              <p:cNvPr id="25" name="Straight Connector 24"/>
              <p:cNvCxnSpPr/>
              <p:nvPr/>
            </p:nvCxnSpPr>
            <p:spPr>
              <a:xfrm>
                <a:off x="3187315" y="4261284"/>
                <a:ext cx="1024644" cy="0"/>
              </a:xfrm>
              <a:prstGeom prst="line">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395750" y="3836155"/>
                <a:ext cx="559769" cy="369332"/>
              </a:xfrm>
              <a:prstGeom prst="rect">
                <a:avLst/>
              </a:prstGeom>
              <a:noFill/>
            </p:spPr>
            <p:txBody>
              <a:bodyPr wrap="none" rtlCol="1">
                <a:spAutoFit/>
              </a:bodyPr>
              <a:lstStyle/>
              <a:p>
                <a:r>
                  <a:rPr lang="he-IL" dirty="0"/>
                  <a:t>5 מ'</a:t>
                </a:r>
              </a:p>
            </p:txBody>
          </p:sp>
          <p:sp>
            <p:nvSpPr>
              <p:cNvPr id="27" name="Oval 26"/>
              <p:cNvSpPr/>
              <p:nvPr/>
            </p:nvSpPr>
            <p:spPr>
              <a:xfrm>
                <a:off x="3207921" y="3374571"/>
                <a:ext cx="2008076" cy="1800200"/>
              </a:xfrm>
              <a:prstGeom prst="ellipse">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
        <p:nvSpPr>
          <p:cNvPr id="4" name="Slide Number Placeholder 3"/>
          <p:cNvSpPr>
            <a:spLocks noGrp="1"/>
          </p:cNvSpPr>
          <p:nvPr>
            <p:ph type="sldNum" sz="quarter" idx="12"/>
          </p:nvPr>
        </p:nvSpPr>
        <p:spPr/>
        <p:txBody>
          <a:bodyPr/>
          <a:lstStyle/>
          <a:p>
            <a:fld id="{9AA1CA3B-1749-40E9-B74A-56A17DDB6354}" type="slidenum">
              <a:rPr lang="he-IL" smtClean="0">
                <a:solidFill>
                  <a:prstClr val="black">
                    <a:lumMod val="75000"/>
                    <a:lumOff val="25000"/>
                  </a:prstClr>
                </a:solidFill>
              </a:rPr>
              <a:pPr/>
              <a:t>14</a:t>
            </a:fld>
            <a:endParaRPr lang="he-IL" dirty="0">
              <a:solidFill>
                <a:prstClr val="black">
                  <a:lumMod val="75000"/>
                  <a:lumOff val="25000"/>
                </a:prstClr>
              </a:solidFill>
            </a:endParaRPr>
          </a:p>
        </p:txBody>
      </p:sp>
      <p:sp>
        <p:nvSpPr>
          <p:cNvPr id="33" name="Rectangle 32" title="תיבה ריקה"/>
          <p:cNvSpPr/>
          <p:nvPr/>
        </p:nvSpPr>
        <p:spPr>
          <a:xfrm>
            <a:off x="7524328" y="6165304"/>
            <a:ext cx="1512168"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861690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כותרת 12"/>
          <p:cNvSpPr>
            <a:spLocks noGrp="1"/>
          </p:cNvSpPr>
          <p:nvPr>
            <p:ph type="title"/>
          </p:nvPr>
        </p:nvSpPr>
        <p:spPr/>
        <p:txBody>
          <a:bodyPr/>
          <a:lstStyle/>
          <a:p>
            <a:pPr algn="ctr"/>
            <a:r>
              <a:rPr lang="he-IL" dirty="0"/>
              <a:t>שאלון </a:t>
            </a:r>
            <a:r>
              <a:rPr lang="he-IL" dirty="0" smtClean="0"/>
              <a:t>תיעדוף </a:t>
            </a:r>
            <a:r>
              <a:rPr lang="he-IL" dirty="0"/>
              <a:t>רגולטורי – ציון הזיהום </a:t>
            </a:r>
            <a:r>
              <a:rPr lang="he-IL" dirty="0"/>
              <a:t>– </a:t>
            </a:r>
            <a:r>
              <a:rPr lang="he-IL" dirty="0"/>
              <a:t>המשך</a:t>
            </a:r>
          </a:p>
        </p:txBody>
      </p:sp>
      <p:graphicFrame>
        <p:nvGraphicFramePr>
          <p:cNvPr id="6" name="Table 5" descr="שאלון תעדוף רגולטורי - ציון הזיהום - חישוב ערך דגימה מייצג." title="ציון הזיהום"/>
          <p:cNvGraphicFramePr>
            <a:graphicFrameLocks noGrp="1"/>
          </p:cNvGraphicFramePr>
          <p:nvPr>
            <p:extLst>
              <p:ext uri="{D42A27DB-BD31-4B8C-83A1-F6EECF244321}">
                <p14:modId xmlns:p14="http://schemas.microsoft.com/office/powerpoint/2010/main" val="2328176649"/>
              </p:ext>
            </p:extLst>
          </p:nvPr>
        </p:nvGraphicFramePr>
        <p:xfrm>
          <a:off x="4283968" y="1412776"/>
          <a:ext cx="4331387" cy="944880"/>
        </p:xfrm>
        <a:graphic>
          <a:graphicData uri="http://schemas.openxmlformats.org/drawingml/2006/table">
            <a:tbl>
              <a:tblPr rtl="1" firstRow="1" firstCol="1">
                <a:tableStyleId>{5C22544A-7EE6-4342-B048-85BDC9FD1C3A}</a:tableStyleId>
              </a:tblPr>
              <a:tblGrid>
                <a:gridCol w="711855">
                  <a:extLst>
                    <a:ext uri="{9D8B030D-6E8A-4147-A177-3AD203B41FA5}">
                      <a16:colId xmlns:a16="http://schemas.microsoft.com/office/drawing/2014/main" val="20000"/>
                    </a:ext>
                  </a:extLst>
                </a:gridCol>
                <a:gridCol w="583964">
                  <a:extLst>
                    <a:ext uri="{9D8B030D-6E8A-4147-A177-3AD203B41FA5}">
                      <a16:colId xmlns:a16="http://schemas.microsoft.com/office/drawing/2014/main" val="20001"/>
                    </a:ext>
                  </a:extLst>
                </a:gridCol>
                <a:gridCol w="3035568">
                  <a:extLst>
                    <a:ext uri="{9D8B030D-6E8A-4147-A177-3AD203B41FA5}">
                      <a16:colId xmlns:a16="http://schemas.microsoft.com/office/drawing/2014/main" val="20002"/>
                    </a:ext>
                  </a:extLst>
                </a:gridCol>
              </a:tblGrid>
              <a:tr h="370840">
                <a:tc>
                  <a:txBody>
                    <a:bodyPr/>
                    <a:lstStyle/>
                    <a:p>
                      <a:pPr algn="ctr" rtl="1"/>
                      <a:r>
                        <a:rPr lang="he-IL" sz="1400" dirty="0"/>
                        <a:t>מס' שאלה</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algn="ctr" rtl="1"/>
                      <a:r>
                        <a:rPr lang="he-IL" sz="1100" dirty="0"/>
                        <a:t>משקל</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600" b="1" dirty="0">
                          <a:solidFill>
                            <a:schemeClr val="bg1"/>
                          </a:solidFill>
                          <a:latin typeface="Calibri" panose="020F0502020204030204" pitchFamily="34" charset="0"/>
                          <a:ea typeface="Calibri"/>
                        </a:rPr>
                        <a:t>חישוב ערך דגימה מייצג:   </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400" kern="1200" dirty="0">
                          <a:solidFill>
                            <a:schemeClr val="lt1"/>
                          </a:solidFill>
                          <a:latin typeface="+mn-lt"/>
                          <a:ea typeface="+mn-ea"/>
                          <a:cs typeface="+mn-cs"/>
                        </a:rPr>
                        <a:t>4-5</a:t>
                      </a:r>
                      <a:endParaRPr lang="he-IL" sz="1400" kern="1200" dirty="0">
                        <a:solidFill>
                          <a:srgbClr val="002060"/>
                        </a:solidFill>
                        <a:latin typeface="+mn-lt"/>
                        <a:ea typeface="Calibri"/>
                        <a:cs typeface="+mn-cs"/>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100" kern="1200" dirty="0">
                          <a:solidFill>
                            <a:schemeClr val="tx2"/>
                          </a:solidFill>
                          <a:latin typeface="+mn-lt"/>
                          <a:ea typeface="+mn-ea"/>
                          <a:cs typeface="+mn-cs"/>
                        </a:rPr>
                        <a:t>מקס' 25</a:t>
                      </a:r>
                      <a:endParaRPr lang="he-IL" sz="1100" kern="1200" dirty="0">
                        <a:solidFill>
                          <a:schemeClr val="tx2"/>
                        </a:solidFill>
                        <a:latin typeface="+mn-lt"/>
                        <a:ea typeface="Calibri"/>
                        <a:cs typeface="+mn-cs"/>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marL="109728" indent="0">
                        <a:buClr>
                          <a:srgbClr val="94C600"/>
                        </a:buClr>
                        <a:buNone/>
                      </a:pPr>
                      <a:r>
                        <a:rPr lang="he-IL" sz="1600" dirty="0">
                          <a:solidFill>
                            <a:schemeClr val="tx2">
                              <a:lumMod val="75000"/>
                            </a:schemeClr>
                          </a:solidFill>
                          <a:latin typeface="Calibri" panose="020F0502020204030204" pitchFamily="34" charset="0"/>
                          <a:ea typeface="Calibri"/>
                        </a:rPr>
                        <a:t>עפ"י</a:t>
                      </a:r>
                      <a:r>
                        <a:rPr lang="he-IL" sz="1600" baseline="0" dirty="0">
                          <a:solidFill>
                            <a:schemeClr val="tx2">
                              <a:lumMod val="75000"/>
                            </a:schemeClr>
                          </a:solidFill>
                          <a:latin typeface="Calibri" panose="020F0502020204030204" pitchFamily="34" charset="0"/>
                          <a:ea typeface="Calibri"/>
                        </a:rPr>
                        <a:t> החישוב המוצג לעיל</a:t>
                      </a:r>
                      <a:endParaRPr lang="he-IL" sz="1600" dirty="0">
                        <a:solidFill>
                          <a:schemeClr val="tx2">
                            <a:lumMod val="75000"/>
                          </a:schemeClr>
                        </a:solidFill>
                        <a:latin typeface="Calibri" panose="020F0502020204030204" pitchFamily="34" charset="0"/>
                        <a:ea typeface="Calibri"/>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0" name="Content Placeholder 1"/>
          <p:cNvSpPr txBox="1">
            <a:spLocks/>
          </p:cNvSpPr>
          <p:nvPr/>
        </p:nvSpPr>
        <p:spPr>
          <a:xfrm>
            <a:off x="107504" y="836712"/>
            <a:ext cx="8712968" cy="4320480"/>
          </a:xfrm>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a:buClr>
                <a:srgbClr val="94C600"/>
              </a:buClr>
              <a:buFont typeface="Arial" pitchFamily="34" charset="0"/>
              <a:buChar char="•"/>
            </a:pPr>
            <a:endParaRPr lang="he-IL" sz="1400" dirty="0">
              <a:solidFill>
                <a:srgbClr val="FF0000"/>
              </a:solidFill>
              <a:latin typeface="Calibri" panose="020F0502020204030204" pitchFamily="34" charset="0"/>
              <a:ea typeface="Calibri"/>
            </a:endParaRPr>
          </a:p>
          <a:p>
            <a:pPr marL="109728" indent="0">
              <a:buClr>
                <a:srgbClr val="94C600"/>
              </a:buClr>
              <a:buFont typeface="Wingdings 3"/>
              <a:buNone/>
            </a:pPr>
            <a:endParaRPr lang="he-IL" sz="2600" dirty="0">
              <a:solidFill>
                <a:srgbClr val="00B0F0"/>
              </a:solidFill>
              <a:latin typeface="Calibri" panose="020F0502020204030204" pitchFamily="34" charset="0"/>
              <a:ea typeface="Calibri"/>
            </a:endParaRPr>
          </a:p>
          <a:p>
            <a:pPr marL="109728" indent="0">
              <a:buClr>
                <a:srgbClr val="94C600"/>
              </a:buClr>
              <a:buFont typeface="Wingdings 3"/>
              <a:buNone/>
            </a:pPr>
            <a:endParaRPr lang="he-IL" sz="2600" dirty="0">
              <a:solidFill>
                <a:srgbClr val="00B0F0"/>
              </a:solidFill>
              <a:latin typeface="Calibri" panose="020F0502020204030204" pitchFamily="34" charset="0"/>
              <a:ea typeface="Calibri"/>
            </a:endParaRPr>
          </a:p>
          <a:p>
            <a:pPr marL="109728" indent="0">
              <a:buClr>
                <a:srgbClr val="94C600"/>
              </a:buClr>
              <a:buFont typeface="Wingdings 3"/>
              <a:buNone/>
            </a:pPr>
            <a:endParaRPr lang="he-IL" sz="2600" dirty="0">
              <a:solidFill>
                <a:srgbClr val="00B0F0"/>
              </a:solidFill>
              <a:latin typeface="Calibri" panose="020F0502020204030204" pitchFamily="34" charset="0"/>
              <a:ea typeface="Calibri"/>
            </a:endParaRPr>
          </a:p>
          <a:p>
            <a:pPr marL="109728" indent="0">
              <a:buClr>
                <a:srgbClr val="94C600"/>
              </a:buClr>
              <a:buNone/>
            </a:pPr>
            <a:r>
              <a:rPr lang="he-IL" sz="2200" dirty="0">
                <a:solidFill>
                  <a:srgbClr val="1F497D">
                    <a:lumMod val="75000"/>
                  </a:srgbClr>
                </a:solidFill>
                <a:latin typeface="Calibri" panose="020F0502020204030204" pitchFamily="34" charset="0"/>
                <a:ea typeface="Calibri"/>
              </a:rPr>
              <a:t>ממוצע </a:t>
            </a:r>
            <a:r>
              <a:rPr lang="he-IL" sz="2200" b="1" dirty="0">
                <a:solidFill>
                  <a:srgbClr val="1F497D">
                    <a:lumMod val="75000"/>
                  </a:srgbClr>
                </a:solidFill>
                <a:latin typeface="Calibri" panose="020F0502020204030204" pitchFamily="34" charset="0"/>
                <a:ea typeface="Calibri"/>
              </a:rPr>
              <a:t>5</a:t>
            </a:r>
            <a:r>
              <a:rPr lang="he-IL" sz="2200" dirty="0">
                <a:solidFill>
                  <a:srgbClr val="1F497D">
                    <a:lumMod val="75000"/>
                  </a:srgbClr>
                </a:solidFill>
                <a:latin typeface="Calibri" panose="020F0502020204030204" pitchFamily="34" charset="0"/>
                <a:ea typeface="Calibri"/>
              </a:rPr>
              <a:t> </a:t>
            </a:r>
            <a:r>
              <a:rPr lang="he-IL" sz="2200" u="sng" dirty="0">
                <a:solidFill>
                  <a:srgbClr val="1F497D">
                    <a:lumMod val="75000"/>
                  </a:srgbClr>
                </a:solidFill>
                <a:latin typeface="Calibri" panose="020F0502020204030204" pitchFamily="34" charset="0"/>
                <a:ea typeface="Calibri"/>
              </a:rPr>
              <a:t>הדוגמאות המייצגות* הגבוהות למזהם</a:t>
            </a:r>
            <a:r>
              <a:rPr lang="he-IL" sz="2200" dirty="0">
                <a:solidFill>
                  <a:srgbClr val="1F497D">
                    <a:lumMod val="75000"/>
                  </a:srgbClr>
                </a:solidFill>
                <a:latin typeface="Calibri" panose="020F0502020204030204" pitchFamily="34" charset="0"/>
                <a:ea typeface="Calibri"/>
              </a:rPr>
              <a:t> באתר לחלק לערך הסף**</a:t>
            </a:r>
          </a:p>
          <a:p>
            <a:pPr marL="109728" indent="0">
              <a:buClr>
                <a:srgbClr val="94C600"/>
              </a:buClr>
              <a:buFont typeface="Wingdings 3"/>
              <a:buNone/>
            </a:pPr>
            <a:endParaRPr lang="he-IL" sz="2200" dirty="0">
              <a:solidFill>
                <a:srgbClr val="1F497D">
                  <a:lumMod val="75000"/>
                </a:srgbClr>
              </a:solidFill>
              <a:ea typeface="Batang"/>
            </a:endParaRPr>
          </a:p>
          <a:p>
            <a:pPr marL="109728" indent="0">
              <a:buClr>
                <a:srgbClr val="94C600"/>
              </a:buClr>
              <a:buFont typeface="Wingdings 3"/>
              <a:buNone/>
            </a:pPr>
            <a:r>
              <a:rPr lang="he-IL" sz="2200" dirty="0">
                <a:solidFill>
                  <a:srgbClr val="1F497D">
                    <a:lumMod val="75000"/>
                  </a:srgbClr>
                </a:solidFill>
                <a:ea typeface="Batang"/>
              </a:rPr>
              <a:t>*דוגמא מייצגת - הממוצע החשבוני של </a:t>
            </a:r>
            <a:r>
              <a:rPr lang="he-IL" sz="2200" b="1" dirty="0">
                <a:solidFill>
                  <a:srgbClr val="1F497D">
                    <a:lumMod val="75000"/>
                  </a:srgbClr>
                </a:solidFill>
                <a:ea typeface="Batang"/>
              </a:rPr>
              <a:t>2</a:t>
            </a:r>
            <a:r>
              <a:rPr lang="he-IL" sz="2200" dirty="0">
                <a:solidFill>
                  <a:srgbClr val="1F497D">
                    <a:lumMod val="75000"/>
                  </a:srgbClr>
                </a:solidFill>
                <a:ea typeface="Batang"/>
              </a:rPr>
              <a:t> הריכוזים </a:t>
            </a:r>
            <a:r>
              <a:rPr lang="he-IL" sz="2200" b="1" u="sng" dirty="0">
                <a:solidFill>
                  <a:srgbClr val="1F497D">
                    <a:lumMod val="75000"/>
                  </a:srgbClr>
                </a:solidFill>
                <a:ea typeface="Batang"/>
              </a:rPr>
              <a:t>הגבוהים ביותר החורגים מערך הסף</a:t>
            </a:r>
            <a:r>
              <a:rPr lang="he-IL" sz="2200" dirty="0">
                <a:solidFill>
                  <a:srgbClr val="1F497D">
                    <a:lumMod val="75000"/>
                  </a:srgbClr>
                </a:solidFill>
                <a:ea typeface="Batang"/>
              </a:rPr>
              <a:t> בכל באר לניטור מי תהום או קידוח קרקע (הגדרה מתוך ה</a:t>
            </a:r>
            <a:r>
              <a:rPr lang="en-US" sz="2200" dirty="0">
                <a:solidFill>
                  <a:srgbClr val="1F497D">
                    <a:lumMod val="75000"/>
                  </a:srgbClr>
                </a:solidFill>
                <a:ea typeface="Batang"/>
              </a:rPr>
              <a:t>IRBCA</a:t>
            </a:r>
            <a:r>
              <a:rPr lang="he-IL" sz="2200" dirty="0">
                <a:solidFill>
                  <a:srgbClr val="1F497D">
                    <a:lumMod val="75000"/>
                  </a:srgbClr>
                </a:solidFill>
                <a:ea typeface="Batang"/>
              </a:rPr>
              <a:t>)</a:t>
            </a:r>
            <a:r>
              <a:rPr lang="ar-SA" sz="2200" dirty="0">
                <a:solidFill>
                  <a:srgbClr val="1F497D">
                    <a:lumMod val="75000"/>
                  </a:srgbClr>
                </a:solidFill>
                <a:ea typeface="Batang"/>
              </a:rPr>
              <a:t>.</a:t>
            </a:r>
            <a:endParaRPr lang="he-IL" sz="2200" dirty="0">
              <a:solidFill>
                <a:srgbClr val="1F497D">
                  <a:lumMod val="75000"/>
                </a:srgbClr>
              </a:solidFill>
              <a:ea typeface="Batang"/>
            </a:endParaRPr>
          </a:p>
          <a:p>
            <a:pPr marL="109728" indent="0">
              <a:buClr>
                <a:srgbClr val="94C600"/>
              </a:buClr>
              <a:buFont typeface="Wingdings 3"/>
              <a:buNone/>
            </a:pPr>
            <a:endParaRPr lang="he-IL" sz="2000" b="1" dirty="0">
              <a:solidFill>
                <a:srgbClr val="1F497D">
                  <a:lumMod val="75000"/>
                </a:srgbClr>
              </a:solidFill>
              <a:latin typeface="Calibri" panose="020F0502020204030204" pitchFamily="34" charset="0"/>
              <a:ea typeface="Calibri"/>
            </a:endParaRPr>
          </a:p>
          <a:p>
            <a:pPr marL="109728" indent="0">
              <a:buClr>
                <a:srgbClr val="94C600"/>
              </a:buClr>
              <a:buNone/>
            </a:pPr>
            <a:r>
              <a:rPr lang="he-IL" sz="2000" dirty="0">
                <a:solidFill>
                  <a:srgbClr val="1F497D">
                    <a:lumMod val="75000"/>
                  </a:srgbClr>
                </a:solidFill>
                <a:latin typeface="Calibri" panose="020F0502020204030204" pitchFamily="34" charset="0"/>
                <a:ea typeface="Calibri"/>
              </a:rPr>
              <a:t>ערך מקסימלי אפשרי - פי 25</a:t>
            </a:r>
          </a:p>
          <a:p>
            <a:pPr marL="109728" indent="0">
              <a:buClr>
                <a:srgbClr val="94C600"/>
              </a:buClr>
              <a:buFont typeface="Wingdings 3"/>
              <a:buNone/>
            </a:pPr>
            <a:endParaRPr lang="he-IL" sz="2000" b="1" dirty="0">
              <a:solidFill>
                <a:srgbClr val="1F497D">
                  <a:lumMod val="75000"/>
                </a:srgbClr>
              </a:solidFill>
              <a:latin typeface="Calibri" panose="020F0502020204030204" pitchFamily="34" charset="0"/>
              <a:ea typeface="Calibri"/>
            </a:endParaRPr>
          </a:p>
          <a:p>
            <a:pPr marL="109728" indent="0">
              <a:spcBef>
                <a:spcPts val="0"/>
              </a:spcBef>
              <a:buClr>
                <a:srgbClr val="94C600"/>
              </a:buClr>
              <a:buSzTx/>
              <a:buFont typeface="Wingdings 3"/>
              <a:buNone/>
            </a:pPr>
            <a:endParaRPr lang="he-IL" sz="1500" dirty="0">
              <a:solidFill>
                <a:srgbClr val="FF0000"/>
              </a:solidFill>
              <a:latin typeface="Calibri" panose="020F0502020204030204" pitchFamily="34" charset="0"/>
              <a:ea typeface="Calibri"/>
            </a:endParaRPr>
          </a:p>
          <a:p>
            <a:pPr marL="109728" indent="0">
              <a:buClr>
                <a:srgbClr val="94C600"/>
              </a:buClr>
              <a:buFont typeface="Wingdings 3"/>
              <a:buNone/>
            </a:pPr>
            <a:endParaRPr lang="he-IL" sz="1500" dirty="0">
              <a:solidFill>
                <a:prstClr val="black"/>
              </a:solidFill>
            </a:endParaRPr>
          </a:p>
        </p:txBody>
      </p:sp>
      <p:sp>
        <p:nvSpPr>
          <p:cNvPr id="4" name="Rectangle 3"/>
          <p:cNvSpPr/>
          <p:nvPr/>
        </p:nvSpPr>
        <p:spPr>
          <a:xfrm>
            <a:off x="827584" y="5013176"/>
            <a:ext cx="8107317" cy="12669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109728" indent="0">
              <a:buClr>
                <a:srgbClr val="94C600"/>
              </a:buClr>
              <a:buFont typeface="Wingdings 3"/>
              <a:buNone/>
            </a:pPr>
            <a:r>
              <a:rPr lang="he-IL" sz="1400" b="1" dirty="0">
                <a:solidFill>
                  <a:schemeClr val="tx1"/>
                </a:solidFill>
                <a:latin typeface="Calibri" panose="020F0502020204030204" pitchFamily="34" charset="0"/>
                <a:ea typeface="Calibri"/>
              </a:rPr>
              <a:t>** ערך הסף ל-</a:t>
            </a:r>
            <a:r>
              <a:rPr lang="en-US" sz="1400" b="1" dirty="0">
                <a:solidFill>
                  <a:schemeClr val="tx1"/>
                </a:solidFill>
                <a:latin typeface="Calibri" panose="020F0502020204030204" pitchFamily="34" charset="0"/>
                <a:ea typeface="Calibri"/>
              </a:rPr>
              <a:t>  MTBE</a:t>
            </a:r>
            <a:r>
              <a:rPr lang="he-IL" sz="1400" b="1" dirty="0">
                <a:solidFill>
                  <a:schemeClr val="tx1"/>
                </a:solidFill>
                <a:latin typeface="Calibri" panose="020F0502020204030204" pitchFamily="34" charset="0"/>
                <a:ea typeface="Calibri"/>
              </a:rPr>
              <a:t>מחושב במנגנון אוטומטית ע"י הכפלת ערך הסף (</a:t>
            </a:r>
            <a:r>
              <a:rPr lang="en-US" sz="1400" b="1" dirty="0">
                <a:solidFill>
                  <a:schemeClr val="tx1"/>
                </a:solidFill>
                <a:latin typeface="Calibri" panose="020F0502020204030204" pitchFamily="34" charset="0"/>
                <a:ea typeface="Calibri"/>
              </a:rPr>
              <a:t>0.0085 </a:t>
            </a:r>
            <a:r>
              <a:rPr lang="he-IL" sz="1400" b="1" dirty="0">
                <a:solidFill>
                  <a:schemeClr val="tx1"/>
                </a:solidFill>
                <a:latin typeface="Calibri" panose="020F0502020204030204" pitchFamily="34" charset="0"/>
                <a:ea typeface="Calibri"/>
              </a:rPr>
              <a:t>) במקדם הדילול (</a:t>
            </a:r>
            <a:r>
              <a:rPr lang="en-US" sz="1400" b="1" dirty="0">
                <a:solidFill>
                  <a:schemeClr val="tx1"/>
                </a:solidFill>
                <a:latin typeface="Calibri" panose="020F0502020204030204" pitchFamily="34" charset="0"/>
                <a:ea typeface="Calibri"/>
              </a:rPr>
              <a:t>(DAF</a:t>
            </a:r>
            <a:r>
              <a:rPr lang="he-IL" sz="1400" b="1" dirty="0">
                <a:solidFill>
                  <a:schemeClr val="tx1"/>
                </a:solidFill>
                <a:latin typeface="Calibri" panose="020F0502020204030204" pitchFamily="34" charset="0"/>
                <a:ea typeface="Calibri"/>
              </a:rPr>
              <a:t> בתווך הבלתי רווי עפ"י עובי חתך הקרקע הנקי מעל למי התהום (1-6 מ' - 1, 6-16 מ' - 2, &gt;16 מ' – 4) והכפלתם במקדם הדילול בתווך הרווי – עפ"י המרחק לבאר הסמוכה (עד 200 מ' – 1, מעל 200 מ' – 71.8).</a:t>
            </a:r>
          </a:p>
        </p:txBody>
      </p:sp>
      <p:sp>
        <p:nvSpPr>
          <p:cNvPr id="8" name="Slide Number Placeholder 3"/>
          <p:cNvSpPr>
            <a:spLocks noGrp="1"/>
          </p:cNvSpPr>
          <p:nvPr>
            <p:ph type="sldNum" sz="quarter" idx="12"/>
          </p:nvPr>
        </p:nvSpPr>
        <p:spPr>
          <a:xfrm>
            <a:off x="0" y="6492875"/>
            <a:ext cx="400024" cy="365125"/>
          </a:xfrm>
        </p:spPr>
        <p:txBody>
          <a:bodyPr/>
          <a:lstStyle/>
          <a:p>
            <a:fld id="{9AA1CA3B-1749-40E9-B74A-56A17DDB6354}" type="slidenum">
              <a:rPr lang="he-IL" smtClean="0">
                <a:solidFill>
                  <a:prstClr val="black">
                    <a:lumMod val="75000"/>
                    <a:lumOff val="25000"/>
                  </a:prstClr>
                </a:solidFill>
              </a:rPr>
              <a:pPr/>
              <a:t>15</a:t>
            </a:fld>
            <a:endParaRPr lang="he-IL" dirty="0">
              <a:solidFill>
                <a:prstClr val="black">
                  <a:lumMod val="75000"/>
                  <a:lumOff val="25000"/>
                </a:prstClr>
              </a:solidFill>
            </a:endParaRPr>
          </a:p>
        </p:txBody>
      </p:sp>
      <p:sp>
        <p:nvSpPr>
          <p:cNvPr id="7" name="Rectangle 6" title="תיבה ריקה"/>
          <p:cNvSpPr/>
          <p:nvPr/>
        </p:nvSpPr>
        <p:spPr>
          <a:xfrm>
            <a:off x="7524328" y="6165304"/>
            <a:ext cx="1512168"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214587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2"/>
          <p:cNvSpPr>
            <a:spLocks noGrp="1"/>
          </p:cNvSpPr>
          <p:nvPr>
            <p:ph type="title"/>
          </p:nvPr>
        </p:nvSpPr>
        <p:spPr>
          <a:xfrm>
            <a:off x="1632180" y="0"/>
            <a:ext cx="5925344" cy="1143000"/>
          </a:xfrm>
        </p:spPr>
        <p:txBody>
          <a:bodyPr>
            <a:normAutofit/>
          </a:bodyPr>
          <a:lstStyle/>
          <a:p>
            <a:pPr algn="r"/>
            <a:r>
              <a:rPr lang="he-IL" dirty="0">
                <a:solidFill>
                  <a:srgbClr val="518828"/>
                </a:solidFill>
              </a:rPr>
              <a:t>שאלון </a:t>
            </a:r>
            <a:r>
              <a:rPr lang="he-IL" dirty="0" smtClean="0">
                <a:solidFill>
                  <a:srgbClr val="518828"/>
                </a:solidFill>
              </a:rPr>
              <a:t>תיעדוף </a:t>
            </a:r>
            <a:r>
              <a:rPr lang="he-IL" dirty="0">
                <a:solidFill>
                  <a:srgbClr val="518828"/>
                </a:solidFill>
              </a:rPr>
              <a:t>רגולטורי – ציון הזיהום</a:t>
            </a:r>
          </a:p>
        </p:txBody>
      </p:sp>
      <p:sp>
        <p:nvSpPr>
          <p:cNvPr id="10" name="Content Placeholder 1"/>
          <p:cNvSpPr txBox="1">
            <a:spLocks/>
          </p:cNvSpPr>
          <p:nvPr/>
        </p:nvSpPr>
        <p:spPr>
          <a:xfrm>
            <a:off x="-108520" y="517795"/>
            <a:ext cx="8820472" cy="1008112"/>
          </a:xfrm>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Clr>
                <a:srgbClr val="94C600"/>
              </a:buClr>
              <a:buNone/>
            </a:pPr>
            <a:endParaRPr lang="he-IL" sz="2000" b="1" u="sng" dirty="0">
              <a:solidFill>
                <a:prstClr val="black"/>
              </a:solidFill>
              <a:latin typeface="Calibri" panose="020F0502020204030204" pitchFamily="34" charset="0"/>
              <a:ea typeface="Calibri"/>
            </a:endParaRPr>
          </a:p>
          <a:p>
            <a:pPr marL="109728" indent="0">
              <a:buClr>
                <a:srgbClr val="94C600"/>
              </a:buClr>
              <a:buNone/>
            </a:pPr>
            <a:endParaRPr lang="he-IL" sz="1400" b="1" u="sng" dirty="0">
              <a:solidFill>
                <a:prstClr val="black"/>
              </a:solidFill>
              <a:latin typeface="Calibri" panose="020F0502020204030204" pitchFamily="34" charset="0"/>
              <a:ea typeface="Calibri"/>
            </a:endParaRPr>
          </a:p>
          <a:p>
            <a:pPr marL="109728" indent="0">
              <a:buClr>
                <a:srgbClr val="94C600"/>
              </a:buClr>
              <a:buNone/>
            </a:pPr>
            <a:r>
              <a:rPr lang="he-IL" sz="1800" b="1" u="sng" dirty="0">
                <a:ea typeface="Calibri"/>
              </a:rPr>
              <a:t>מסלול המזהם </a:t>
            </a:r>
            <a:r>
              <a:rPr lang="he-IL" sz="1800" b="1" u="sng" dirty="0">
                <a:ea typeface="Calibri"/>
              </a:rPr>
              <a:t>– </a:t>
            </a:r>
            <a:r>
              <a:rPr lang="he-IL" sz="1800" b="1" u="sng" dirty="0">
                <a:ea typeface="Calibri"/>
              </a:rPr>
              <a:t>חתך הקרקע מעל מי התהום</a:t>
            </a:r>
            <a:endParaRPr lang="he-IL" sz="1800" b="1" u="sng" dirty="0">
              <a:latin typeface="Calibri" panose="020F0502020204030204" pitchFamily="34" charset="0"/>
              <a:ea typeface="Calibri"/>
            </a:endParaRPr>
          </a:p>
          <a:p>
            <a:pPr marL="109728" indent="0">
              <a:buClr>
                <a:srgbClr val="94C600"/>
              </a:buClr>
              <a:buFont typeface="Wingdings 3"/>
              <a:buNone/>
            </a:pPr>
            <a:endParaRPr lang="he-IL" dirty="0">
              <a:solidFill>
                <a:prstClr val="black"/>
              </a:solidFill>
            </a:endParaRPr>
          </a:p>
        </p:txBody>
      </p:sp>
      <p:graphicFrame>
        <p:nvGraphicFramePr>
          <p:cNvPr id="3" name="Table 2" descr="איור שאלה 6 - האם קיימת אפשרות חשיפה של מי התהום לזיהום?" title="איור"/>
          <p:cNvGraphicFramePr>
            <a:graphicFrameLocks noGrp="1"/>
          </p:cNvGraphicFramePr>
          <p:nvPr>
            <p:extLst>
              <p:ext uri="{D42A27DB-BD31-4B8C-83A1-F6EECF244321}">
                <p14:modId xmlns:p14="http://schemas.microsoft.com/office/powerpoint/2010/main" val="1082607491"/>
              </p:ext>
            </p:extLst>
          </p:nvPr>
        </p:nvGraphicFramePr>
        <p:xfrm>
          <a:off x="517737" y="1916832"/>
          <a:ext cx="8302735" cy="1676400"/>
        </p:xfrm>
        <a:graphic>
          <a:graphicData uri="http://schemas.openxmlformats.org/drawingml/2006/table">
            <a:tbl>
              <a:tblPr rtl="1" firstRow="1" firstCol="1">
                <a:tableStyleId>{5C22544A-7EE6-4342-B048-85BDC9FD1C3A}</a:tableStyleId>
              </a:tblPr>
              <a:tblGrid>
                <a:gridCol w="703078">
                  <a:extLst>
                    <a:ext uri="{9D8B030D-6E8A-4147-A177-3AD203B41FA5}">
                      <a16:colId xmlns:a16="http://schemas.microsoft.com/office/drawing/2014/main" val="20000"/>
                    </a:ext>
                  </a:extLst>
                </a:gridCol>
                <a:gridCol w="571484">
                  <a:extLst>
                    <a:ext uri="{9D8B030D-6E8A-4147-A177-3AD203B41FA5}">
                      <a16:colId xmlns:a16="http://schemas.microsoft.com/office/drawing/2014/main" val="20001"/>
                    </a:ext>
                  </a:extLst>
                </a:gridCol>
                <a:gridCol w="7028173">
                  <a:extLst>
                    <a:ext uri="{9D8B030D-6E8A-4147-A177-3AD203B41FA5}">
                      <a16:colId xmlns:a16="http://schemas.microsoft.com/office/drawing/2014/main" val="20002"/>
                    </a:ext>
                  </a:extLst>
                </a:gridCol>
              </a:tblGrid>
              <a:tr h="370840">
                <a:tc>
                  <a:txBody>
                    <a:bodyPr/>
                    <a:lstStyle/>
                    <a:p>
                      <a:pPr algn="ctr" rtl="1"/>
                      <a:r>
                        <a:rPr lang="he-IL" sz="1400" dirty="0"/>
                        <a:t>מס' שאלה</a:t>
                      </a:r>
                    </a:p>
                  </a:txBody>
                  <a:tcPr anchor="ctr"/>
                </a:tc>
                <a:tc>
                  <a:txBody>
                    <a:bodyPr/>
                    <a:lstStyle/>
                    <a:p>
                      <a:pPr algn="ctr" rtl="1"/>
                      <a:r>
                        <a:rPr lang="he-IL" sz="1100" dirty="0"/>
                        <a:t>משקל</a:t>
                      </a:r>
                    </a:p>
                  </a:txBody>
                  <a:tcPr anchor="ct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600" dirty="0"/>
                        <a:t>האם קיימת אפשרות חשיפה של מי התהום לזיהום?</a:t>
                      </a:r>
                      <a:endParaRPr lang="he-IL" sz="1600" b="1" u="sng" dirty="0">
                        <a:solidFill>
                          <a:schemeClr val="tx2">
                            <a:lumMod val="75000"/>
                          </a:schemeClr>
                        </a:solidFill>
                        <a:ea typeface="Calibri"/>
                      </a:endParaRPr>
                    </a:p>
                  </a:txBody>
                  <a:tcPr anchor="ctr"/>
                </a:tc>
                <a:extLst>
                  <a:ext uri="{0D108BD9-81ED-4DB2-BD59-A6C34878D82A}">
                    <a16:rowId xmlns:a16="http://schemas.microsoft.com/office/drawing/2014/main" val="10000"/>
                  </a:ext>
                </a:extLst>
              </a:tr>
              <a:tr h="47498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400" kern="1200" baseline="0" dirty="0">
                          <a:solidFill>
                            <a:schemeClr val="bg1"/>
                          </a:solidFill>
                          <a:latin typeface="+mn-lt"/>
                          <a:ea typeface="Calibri"/>
                          <a:cs typeface="+mn-cs"/>
                        </a:rPr>
                        <a:t>6</a:t>
                      </a:r>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100" kern="1200" dirty="0">
                          <a:solidFill>
                            <a:schemeClr val="tx2"/>
                          </a:solidFill>
                          <a:latin typeface="+mn-lt"/>
                          <a:ea typeface="Calibri"/>
                          <a:cs typeface="+mn-cs"/>
                        </a:rPr>
                        <a:t>1</a:t>
                      </a:r>
                    </a:p>
                  </a:txBody>
                  <a:tcPr anchor="ct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600" kern="1200" noProof="0" dirty="0"/>
                        <a:t>נבדק ונמצא נקי או ניתן אישור רשות המים להיעדר חקירה, וקיים חתך נקי של לפחות</a:t>
                      </a:r>
                      <a:r>
                        <a:rPr lang="he-IL" sz="1600" kern="1200" baseline="0" noProof="0" dirty="0"/>
                        <a:t> </a:t>
                      </a:r>
                      <a:r>
                        <a:rPr lang="he-IL" sz="1600" kern="1200" noProof="0" dirty="0"/>
                        <a:t> 6 מ' מתחתית הזיהום בקרקע ועד לעומק מי התהום</a:t>
                      </a:r>
                      <a:endParaRPr lang="he-IL" sz="1600" kern="1200" noProof="0" dirty="0">
                        <a:solidFill>
                          <a:srgbClr val="002060"/>
                        </a:solidFill>
                        <a:latin typeface="+mn-lt"/>
                        <a:ea typeface="Calibri"/>
                        <a:cs typeface="+mn-cs"/>
                      </a:endParaRPr>
                    </a:p>
                  </a:txBody>
                  <a:tcPr anchor="ctr"/>
                </a:tc>
                <a:extLst>
                  <a:ext uri="{0D108BD9-81ED-4DB2-BD59-A6C34878D82A}">
                    <a16:rowId xmlns:a16="http://schemas.microsoft.com/office/drawing/2014/main" val="2794155681"/>
                  </a:ext>
                </a:extLst>
              </a:tr>
              <a:tr h="47498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100" kern="1200" dirty="0">
                          <a:solidFill>
                            <a:schemeClr val="tx2"/>
                          </a:solidFill>
                          <a:latin typeface="+mn-lt"/>
                          <a:ea typeface="Calibri"/>
                          <a:cs typeface="+mn-cs"/>
                        </a:rPr>
                        <a:t>3</a:t>
                      </a:r>
                    </a:p>
                  </a:txBody>
                  <a:tcPr anchor="ct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600" dirty="0"/>
                        <a:t>נבדק ואותר זיהום, או קיים חשד לזיהום במי התהום</a:t>
                      </a:r>
                      <a:endParaRPr lang="he-IL" sz="1600" dirty="0">
                        <a:solidFill>
                          <a:srgbClr val="002060"/>
                        </a:solidFill>
                        <a:ea typeface="Calibri"/>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lang="he-IL" sz="1600" kern="1200" noProof="0" dirty="0">
                        <a:solidFill>
                          <a:srgbClr val="002060"/>
                        </a:solidFill>
                        <a:latin typeface="+mn-lt"/>
                        <a:ea typeface="Calibri"/>
                        <a:cs typeface="+mn-cs"/>
                      </a:endParaRPr>
                    </a:p>
                  </a:txBody>
                  <a:tcPr anchor="ctr"/>
                </a:tc>
                <a:extLst>
                  <a:ext uri="{0D108BD9-81ED-4DB2-BD59-A6C34878D82A}">
                    <a16:rowId xmlns:a16="http://schemas.microsoft.com/office/drawing/2014/main" val="2905429561"/>
                  </a:ext>
                </a:extLst>
              </a:tr>
            </a:tbl>
          </a:graphicData>
        </a:graphic>
      </p:graphicFrame>
      <p:graphicFrame>
        <p:nvGraphicFramePr>
          <p:cNvPr id="4" name="Table 3" descr="תמונת שאלה מס' 7" title="תמונה שאלה מס' 7"/>
          <p:cNvGraphicFramePr>
            <a:graphicFrameLocks noGrp="1"/>
          </p:cNvGraphicFramePr>
          <p:nvPr>
            <p:extLst>
              <p:ext uri="{D42A27DB-BD31-4B8C-83A1-F6EECF244321}">
                <p14:modId xmlns:p14="http://schemas.microsoft.com/office/powerpoint/2010/main" val="2446256371"/>
              </p:ext>
            </p:extLst>
          </p:nvPr>
        </p:nvGraphicFramePr>
        <p:xfrm>
          <a:off x="539552" y="3789040"/>
          <a:ext cx="8302735" cy="1259840"/>
        </p:xfrm>
        <a:graphic>
          <a:graphicData uri="http://schemas.openxmlformats.org/drawingml/2006/table">
            <a:tbl>
              <a:tblPr rtl="1" firstRow="1" firstCol="1">
                <a:tableStyleId>{5C22544A-7EE6-4342-B048-85BDC9FD1C3A}</a:tableStyleId>
              </a:tblPr>
              <a:tblGrid>
                <a:gridCol w="703078">
                  <a:extLst>
                    <a:ext uri="{9D8B030D-6E8A-4147-A177-3AD203B41FA5}">
                      <a16:colId xmlns:a16="http://schemas.microsoft.com/office/drawing/2014/main" val="20000"/>
                    </a:ext>
                  </a:extLst>
                </a:gridCol>
                <a:gridCol w="662747">
                  <a:extLst>
                    <a:ext uri="{9D8B030D-6E8A-4147-A177-3AD203B41FA5}">
                      <a16:colId xmlns:a16="http://schemas.microsoft.com/office/drawing/2014/main" val="20001"/>
                    </a:ext>
                  </a:extLst>
                </a:gridCol>
                <a:gridCol w="6936910">
                  <a:extLst>
                    <a:ext uri="{9D8B030D-6E8A-4147-A177-3AD203B41FA5}">
                      <a16:colId xmlns:a16="http://schemas.microsoft.com/office/drawing/2014/main" val="20002"/>
                    </a:ext>
                  </a:extLst>
                </a:gridCol>
              </a:tblGrid>
              <a:tr h="370840">
                <a:tc>
                  <a:txBody>
                    <a:bodyPr/>
                    <a:lstStyle/>
                    <a:p>
                      <a:pPr algn="ctr" rtl="1"/>
                      <a:r>
                        <a:rPr lang="he-IL" sz="1400" dirty="0"/>
                        <a:t>מס' שאלה</a:t>
                      </a:r>
                    </a:p>
                  </a:txBody>
                  <a:tcPr anchor="ctr"/>
                </a:tc>
                <a:tc>
                  <a:txBody>
                    <a:bodyPr/>
                    <a:lstStyle/>
                    <a:p>
                      <a:pPr algn="ctr" rtl="1"/>
                      <a:r>
                        <a:rPr lang="he-IL" sz="1400" dirty="0"/>
                        <a:t>משקל</a:t>
                      </a:r>
                    </a:p>
                  </a:txBody>
                  <a:tcPr anchor="ctr"/>
                </a:tc>
                <a:tc>
                  <a:txBody>
                    <a:bodyPr/>
                    <a:lstStyle/>
                    <a:p>
                      <a:pPr marL="109728" indent="0">
                        <a:buClr>
                          <a:srgbClr val="94C600"/>
                        </a:buClr>
                        <a:buNone/>
                      </a:pPr>
                      <a:r>
                        <a:rPr lang="he-IL" sz="1600" dirty="0"/>
                        <a:t>ציון הרגישות ההידרולוגית: </a:t>
                      </a:r>
                      <a:endParaRPr lang="he-IL" sz="1600" b="1" dirty="0">
                        <a:solidFill>
                          <a:schemeClr val="tx2">
                            <a:lumMod val="75000"/>
                          </a:schemeClr>
                        </a:solidFill>
                        <a:latin typeface="Calibri" panose="020F0502020204030204" pitchFamily="34" charset="0"/>
                        <a:ea typeface="Calibri"/>
                      </a:endParaRPr>
                    </a:p>
                  </a:txBody>
                  <a:tcPr anchor="ctr"/>
                </a:tc>
                <a:extLst>
                  <a:ext uri="{0D108BD9-81ED-4DB2-BD59-A6C34878D82A}">
                    <a16:rowId xmlns:a16="http://schemas.microsoft.com/office/drawing/2014/main" val="10000"/>
                  </a:ext>
                </a:extLst>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400" kern="1200" dirty="0"/>
                        <a:t>7</a:t>
                      </a:r>
                      <a:endParaRPr lang="he-IL" sz="1400" kern="1200" dirty="0">
                        <a:solidFill>
                          <a:srgbClr val="002060"/>
                        </a:solidFill>
                        <a:latin typeface="+mn-lt"/>
                        <a:ea typeface="Calibri"/>
                        <a:cs typeface="+mn-cs"/>
                      </a:endParaRPr>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100" kern="1200" dirty="0"/>
                        <a:t>1</a:t>
                      </a:r>
                      <a:endParaRPr lang="he-IL" sz="1100" kern="1200" dirty="0">
                        <a:solidFill>
                          <a:schemeClr val="tx2"/>
                        </a:solidFill>
                        <a:latin typeface="+mn-lt"/>
                        <a:ea typeface="Calibri"/>
                        <a:cs typeface="+mn-cs"/>
                      </a:endParaRPr>
                    </a:p>
                  </a:txBody>
                  <a:tcPr anchor="ctr"/>
                </a:tc>
                <a:tc>
                  <a:txBody>
                    <a:bodyPr/>
                    <a:lstStyle/>
                    <a:p>
                      <a:pPr marL="109728" indent="0">
                        <a:buClr>
                          <a:srgbClr val="94C600"/>
                        </a:buClr>
                        <a:buNone/>
                      </a:pPr>
                      <a:r>
                        <a:rPr lang="he-IL" sz="1600" kern="1200" dirty="0"/>
                        <a:t>אזור רגישות ג, ב-1</a:t>
                      </a:r>
                      <a:endParaRPr lang="he-IL" sz="1600" kern="1200" dirty="0">
                        <a:solidFill>
                          <a:schemeClr val="tx2">
                            <a:lumMod val="75000"/>
                          </a:schemeClr>
                        </a:solidFill>
                        <a:latin typeface="+mn-lt"/>
                        <a:ea typeface="Calibri"/>
                        <a:cs typeface="+mn-cs"/>
                      </a:endParaRPr>
                    </a:p>
                  </a:txBody>
                  <a:tcPr/>
                </a:tc>
                <a:extLst>
                  <a:ext uri="{0D108BD9-81ED-4DB2-BD59-A6C34878D82A}">
                    <a16:rowId xmlns:a16="http://schemas.microsoft.com/office/drawing/2014/main" val="10001"/>
                  </a:ext>
                </a:extLst>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t>3</a:t>
                      </a:r>
                      <a:endParaRPr lang="he-IL" sz="1100" dirty="0">
                        <a:solidFill>
                          <a:schemeClr val="tx2"/>
                        </a:solidFill>
                      </a:endParaRPr>
                    </a:p>
                  </a:txBody>
                  <a:tcPr anchor="ctr"/>
                </a:tc>
                <a:tc>
                  <a:txBody>
                    <a:bodyPr/>
                    <a:lstStyle/>
                    <a:p>
                      <a:pPr marL="109728" indent="0">
                        <a:buClr>
                          <a:srgbClr val="94C600"/>
                        </a:buClr>
                        <a:buNone/>
                      </a:pPr>
                      <a:r>
                        <a:rPr lang="he-IL" sz="1600" kern="1200" dirty="0"/>
                        <a:t>אזור רגישות א, א-1, ב</a:t>
                      </a:r>
                      <a:endParaRPr lang="he-IL" sz="1600" kern="1200" dirty="0">
                        <a:solidFill>
                          <a:schemeClr val="tx2">
                            <a:lumMod val="75000"/>
                          </a:schemeClr>
                        </a:solidFill>
                        <a:latin typeface="+mn-lt"/>
                        <a:ea typeface="Calibri"/>
                        <a:cs typeface="+mn-cs"/>
                      </a:endParaRPr>
                    </a:p>
                  </a:txBody>
                  <a:tcPr/>
                </a:tc>
                <a:extLst>
                  <a:ext uri="{0D108BD9-81ED-4DB2-BD59-A6C34878D82A}">
                    <a16:rowId xmlns:a16="http://schemas.microsoft.com/office/drawing/2014/main" val="10002"/>
                  </a:ext>
                </a:extLst>
              </a:tr>
            </a:tbl>
          </a:graphicData>
        </a:graphic>
      </p:graphicFrame>
      <p:pic>
        <p:nvPicPr>
          <p:cNvPr id="1027" name="Picture 3" descr="תמונת ציון מסלול החשיפה&#10;" title="תמונה"/>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570891"/>
            <a:ext cx="4701884" cy="2049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val 1" descr="סימון אובלי" title="סימון אובלי"/>
          <p:cNvSpPr/>
          <p:nvPr/>
        </p:nvSpPr>
        <p:spPr>
          <a:xfrm>
            <a:off x="1115616" y="5612275"/>
            <a:ext cx="936104" cy="216024"/>
          </a:xfrm>
          <a:prstGeom prst="ellipse">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Slide Number Placeholder 3"/>
          <p:cNvSpPr>
            <a:spLocks noGrp="1"/>
          </p:cNvSpPr>
          <p:nvPr>
            <p:ph type="sldNum" sz="quarter" idx="12"/>
          </p:nvPr>
        </p:nvSpPr>
        <p:spPr>
          <a:xfrm>
            <a:off x="0" y="6492875"/>
            <a:ext cx="400024" cy="365125"/>
          </a:xfrm>
        </p:spPr>
        <p:txBody>
          <a:bodyPr/>
          <a:lstStyle/>
          <a:p>
            <a:fld id="{9AA1CA3B-1749-40E9-B74A-56A17DDB6354}" type="slidenum">
              <a:rPr lang="he-IL" smtClean="0">
                <a:solidFill>
                  <a:prstClr val="black">
                    <a:lumMod val="75000"/>
                    <a:lumOff val="25000"/>
                  </a:prstClr>
                </a:solidFill>
              </a:rPr>
              <a:pPr/>
              <a:t>16</a:t>
            </a:fld>
            <a:endParaRPr lang="he-IL" dirty="0">
              <a:solidFill>
                <a:prstClr val="black">
                  <a:lumMod val="75000"/>
                  <a:lumOff val="25000"/>
                </a:prstClr>
              </a:solidFill>
            </a:endParaRPr>
          </a:p>
        </p:txBody>
      </p:sp>
      <p:sp>
        <p:nvSpPr>
          <p:cNvPr id="6" name="Rectangle 5" title="תיבה ריקה"/>
          <p:cNvSpPr/>
          <p:nvPr/>
        </p:nvSpPr>
        <p:spPr>
          <a:xfrm>
            <a:off x="7524328" y="6165304"/>
            <a:ext cx="1512168"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416735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a:spLocks noGrp="1"/>
          </p:cNvSpPr>
          <p:nvPr>
            <p:ph type="title"/>
          </p:nvPr>
        </p:nvSpPr>
        <p:spPr>
          <a:xfrm>
            <a:off x="1632180" y="0"/>
            <a:ext cx="5925344" cy="1143000"/>
          </a:xfrm>
        </p:spPr>
        <p:txBody>
          <a:bodyPr>
            <a:normAutofit/>
          </a:bodyPr>
          <a:lstStyle/>
          <a:p>
            <a:pPr algn="r"/>
            <a:r>
              <a:rPr lang="he-IL" dirty="0">
                <a:solidFill>
                  <a:srgbClr val="518828"/>
                </a:solidFill>
              </a:rPr>
              <a:t>מנגנון </a:t>
            </a:r>
            <a:r>
              <a:rPr lang="he-IL" dirty="0" smtClean="0">
                <a:solidFill>
                  <a:srgbClr val="518828"/>
                </a:solidFill>
              </a:rPr>
              <a:t>תיעדוף </a:t>
            </a:r>
            <a:r>
              <a:rPr lang="he-IL" dirty="0">
                <a:solidFill>
                  <a:srgbClr val="518828"/>
                </a:solidFill>
              </a:rPr>
              <a:t>שיקום – המודל המוצע</a:t>
            </a:r>
          </a:p>
        </p:txBody>
      </p:sp>
      <p:sp>
        <p:nvSpPr>
          <p:cNvPr id="10" name="Content Placeholder 1"/>
          <p:cNvSpPr txBox="1">
            <a:spLocks/>
          </p:cNvSpPr>
          <p:nvPr/>
        </p:nvSpPr>
        <p:spPr>
          <a:xfrm>
            <a:off x="216024" y="1013994"/>
            <a:ext cx="8820472" cy="1478902"/>
          </a:xfrm>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Clr>
                <a:srgbClr val="94C600"/>
              </a:buClr>
              <a:buNone/>
            </a:pPr>
            <a:r>
              <a:rPr lang="he-IL" sz="2000" b="1" u="sng" dirty="0">
                <a:solidFill>
                  <a:prstClr val="black"/>
                </a:solidFill>
                <a:latin typeface="Calibri" panose="020F0502020204030204" pitchFamily="34" charset="0"/>
                <a:ea typeface="Calibri"/>
              </a:rPr>
              <a:t>ציון מסלולי החשיפה לזיהום</a:t>
            </a:r>
          </a:p>
          <a:p>
            <a:pPr marL="109728" indent="0">
              <a:buClr>
                <a:srgbClr val="94C600"/>
              </a:buClr>
              <a:buNone/>
            </a:pPr>
            <a:endParaRPr lang="he-IL" sz="1400" b="1" u="sng" dirty="0">
              <a:solidFill>
                <a:prstClr val="black"/>
              </a:solidFill>
              <a:latin typeface="Calibri" panose="020F0502020204030204" pitchFamily="34" charset="0"/>
              <a:ea typeface="Calibri"/>
            </a:endParaRPr>
          </a:p>
          <a:p>
            <a:pPr marL="109728" lvl="0" indent="0">
              <a:spcBef>
                <a:spcPts val="0"/>
              </a:spcBef>
              <a:buClr>
                <a:srgbClr val="94C600"/>
              </a:buClr>
              <a:buSzTx/>
              <a:buNone/>
            </a:pPr>
            <a:endParaRPr lang="he-IL" sz="1800" dirty="0">
              <a:solidFill>
                <a:srgbClr val="C00000"/>
              </a:solidFill>
              <a:latin typeface="Calibri" panose="020F0502020204030204" pitchFamily="34" charset="0"/>
              <a:ea typeface="Calibri"/>
            </a:endParaRPr>
          </a:p>
          <a:p>
            <a:pPr marL="109728" indent="0">
              <a:buClr>
                <a:srgbClr val="94C600"/>
              </a:buClr>
              <a:buNone/>
            </a:pPr>
            <a:r>
              <a:rPr lang="he-IL" sz="1800" b="1" u="sng" dirty="0">
                <a:ea typeface="Calibri"/>
              </a:rPr>
              <a:t>מסלול המזהם – קרקע מזוהמת חשופה על פני השטח (ללא כיסוי אספלט/ בטון/ גינון וכד')</a:t>
            </a:r>
          </a:p>
          <a:p>
            <a:pPr marL="109728" indent="0">
              <a:buClr>
                <a:srgbClr val="94C600"/>
              </a:buClr>
              <a:buFont typeface="Wingdings 3"/>
              <a:buNone/>
            </a:pPr>
            <a:endParaRPr lang="he-IL" sz="2000" dirty="0">
              <a:solidFill>
                <a:srgbClr val="00B0F0"/>
              </a:solidFill>
              <a:latin typeface="Calibri" panose="020F0502020204030204" pitchFamily="34" charset="0"/>
              <a:ea typeface="Calibri"/>
            </a:endParaRPr>
          </a:p>
          <a:p>
            <a:pPr marL="109728" indent="0">
              <a:buClr>
                <a:srgbClr val="94C600"/>
              </a:buClr>
              <a:buFont typeface="Wingdings 3"/>
              <a:buNone/>
            </a:pPr>
            <a:endParaRPr lang="he-IL" sz="2000" dirty="0">
              <a:solidFill>
                <a:prstClr val="black"/>
              </a:solidFill>
              <a:latin typeface="Calibri" panose="020F0502020204030204" pitchFamily="34" charset="0"/>
              <a:ea typeface="Calibri"/>
            </a:endParaRPr>
          </a:p>
          <a:p>
            <a:pPr marL="109728" indent="0">
              <a:buClr>
                <a:srgbClr val="94C600"/>
              </a:buClr>
              <a:buFont typeface="Wingdings 3"/>
              <a:buNone/>
            </a:pPr>
            <a:endParaRPr lang="he-IL" dirty="0">
              <a:solidFill>
                <a:prstClr val="black"/>
              </a:solidFill>
            </a:endParaRPr>
          </a:p>
        </p:txBody>
      </p:sp>
      <p:graphicFrame>
        <p:nvGraphicFramePr>
          <p:cNvPr id="9" name="Table 8" descr="תמונה שאלה מס' 8 - האם קיימת אפשרות לחשיפה ישירה של בני אדם לקרקע מזוהמת" title="תמונה"/>
          <p:cNvGraphicFramePr>
            <a:graphicFrameLocks noGrp="1"/>
          </p:cNvGraphicFramePr>
          <p:nvPr>
            <p:extLst>
              <p:ext uri="{D42A27DB-BD31-4B8C-83A1-F6EECF244321}">
                <p14:modId xmlns:p14="http://schemas.microsoft.com/office/powerpoint/2010/main" val="4224262197"/>
              </p:ext>
            </p:extLst>
          </p:nvPr>
        </p:nvGraphicFramePr>
        <p:xfrm>
          <a:off x="611560" y="2708920"/>
          <a:ext cx="8302735" cy="1259840"/>
        </p:xfrm>
        <a:graphic>
          <a:graphicData uri="http://schemas.openxmlformats.org/drawingml/2006/table">
            <a:tbl>
              <a:tblPr rtl="1" firstRow="1" firstCol="1">
                <a:tableStyleId>{5C22544A-7EE6-4342-B048-85BDC9FD1C3A}</a:tableStyleId>
              </a:tblPr>
              <a:tblGrid>
                <a:gridCol w="703078">
                  <a:extLst>
                    <a:ext uri="{9D8B030D-6E8A-4147-A177-3AD203B41FA5}">
                      <a16:colId xmlns:a16="http://schemas.microsoft.com/office/drawing/2014/main" val="20000"/>
                    </a:ext>
                  </a:extLst>
                </a:gridCol>
                <a:gridCol w="703078">
                  <a:extLst>
                    <a:ext uri="{9D8B030D-6E8A-4147-A177-3AD203B41FA5}">
                      <a16:colId xmlns:a16="http://schemas.microsoft.com/office/drawing/2014/main" val="20001"/>
                    </a:ext>
                  </a:extLst>
                </a:gridCol>
                <a:gridCol w="6896579">
                  <a:extLst>
                    <a:ext uri="{9D8B030D-6E8A-4147-A177-3AD203B41FA5}">
                      <a16:colId xmlns:a16="http://schemas.microsoft.com/office/drawing/2014/main" val="20002"/>
                    </a:ext>
                  </a:extLst>
                </a:gridCol>
              </a:tblGrid>
              <a:tr h="370840">
                <a:tc>
                  <a:txBody>
                    <a:bodyPr/>
                    <a:lstStyle/>
                    <a:p>
                      <a:pPr algn="ctr" rtl="1"/>
                      <a:r>
                        <a:rPr lang="he-IL" sz="1400" dirty="0"/>
                        <a:t>מס' שאלה</a:t>
                      </a:r>
                    </a:p>
                  </a:txBody>
                  <a:tcPr anchor="ctr"/>
                </a:tc>
                <a:tc>
                  <a:txBody>
                    <a:bodyPr/>
                    <a:lstStyle/>
                    <a:p>
                      <a:pPr algn="ctr" rtl="1"/>
                      <a:r>
                        <a:rPr lang="he-IL" sz="1400" dirty="0"/>
                        <a:t>משקל</a:t>
                      </a:r>
                    </a:p>
                  </a:txBody>
                  <a:tcPr anchor="ctr"/>
                </a:tc>
                <a:tc>
                  <a:txBody>
                    <a:bodyPr/>
                    <a:lstStyle/>
                    <a:p>
                      <a:pPr marL="109728" indent="0">
                        <a:buClr>
                          <a:srgbClr val="94C600"/>
                        </a:buClr>
                        <a:buNone/>
                      </a:pPr>
                      <a:r>
                        <a:rPr lang="he-IL" sz="1600" b="1" dirty="0">
                          <a:solidFill>
                            <a:schemeClr val="bg1"/>
                          </a:solidFill>
                          <a:latin typeface="Calibri" panose="020F0502020204030204" pitchFamily="34" charset="0"/>
                          <a:ea typeface="Calibri"/>
                        </a:rPr>
                        <a:t>האם קיימת אפשרות לחשיפה ישירה של בני אדם לקרקע מזוהמת?</a:t>
                      </a:r>
                      <a:endParaRPr lang="he-IL" sz="1600" b="1" dirty="0">
                        <a:solidFill>
                          <a:schemeClr val="bg1"/>
                        </a:solidFill>
                        <a:ea typeface="Calibri"/>
                      </a:endParaRPr>
                    </a:p>
                  </a:txBody>
                  <a:tcPr anchor="ctr"/>
                </a:tc>
                <a:extLst>
                  <a:ext uri="{0D108BD9-81ED-4DB2-BD59-A6C34878D82A}">
                    <a16:rowId xmlns:a16="http://schemas.microsoft.com/office/drawing/2014/main" val="10000"/>
                  </a:ext>
                </a:extLst>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400" kern="1200" dirty="0"/>
                        <a:t>8</a:t>
                      </a:r>
                      <a:endParaRPr lang="he-IL" sz="1400" kern="1200" dirty="0">
                        <a:solidFill>
                          <a:srgbClr val="002060"/>
                        </a:solidFill>
                        <a:latin typeface="+mn-lt"/>
                        <a:ea typeface="Calibri"/>
                        <a:cs typeface="+mn-cs"/>
                      </a:endParaRPr>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100" kern="1200" dirty="0">
                          <a:solidFill>
                            <a:schemeClr val="tx2"/>
                          </a:solidFill>
                        </a:rPr>
                        <a:t>0</a:t>
                      </a:r>
                      <a:endParaRPr lang="he-IL" sz="1100" kern="1200" dirty="0">
                        <a:solidFill>
                          <a:schemeClr val="tx2"/>
                        </a:solidFill>
                        <a:latin typeface="+mn-lt"/>
                        <a:ea typeface="Calibri"/>
                        <a:cs typeface="+mn-cs"/>
                      </a:endParaRPr>
                    </a:p>
                  </a:txBody>
                  <a:tcPr anchor="ctr"/>
                </a:tc>
                <a:tc>
                  <a:txBody>
                    <a:bodyPr/>
                    <a:lstStyle/>
                    <a:p>
                      <a:pPr marL="0" indent="0">
                        <a:buNone/>
                      </a:pPr>
                      <a:r>
                        <a:rPr lang="he-IL" sz="1600" dirty="0">
                          <a:solidFill>
                            <a:schemeClr val="tx2">
                              <a:lumMod val="75000"/>
                            </a:schemeClr>
                          </a:solidFill>
                          <a:ea typeface="Calibri"/>
                        </a:rPr>
                        <a:t>לא קיימת סכנה, אין מגע ישיר עם קרקע מזוהמת</a:t>
                      </a:r>
                    </a:p>
                  </a:txBody>
                  <a:tcPr/>
                </a:tc>
                <a:extLst>
                  <a:ext uri="{0D108BD9-81ED-4DB2-BD59-A6C34878D82A}">
                    <a16:rowId xmlns:a16="http://schemas.microsoft.com/office/drawing/2014/main" val="10001"/>
                  </a:ext>
                </a:extLst>
              </a:tr>
              <a:tr h="37084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solidFill>
                            <a:schemeClr val="tx2"/>
                          </a:solidFill>
                        </a:rPr>
                        <a:t>9</a:t>
                      </a:r>
                    </a:p>
                  </a:txBody>
                  <a:tcPr anchor="ctr"/>
                </a:tc>
                <a:tc>
                  <a:txBody>
                    <a:bodyPr/>
                    <a:lstStyle/>
                    <a:p>
                      <a:pPr marL="0" indent="0">
                        <a:buNone/>
                      </a:pPr>
                      <a:r>
                        <a:rPr lang="he-IL" sz="1600" dirty="0">
                          <a:solidFill>
                            <a:schemeClr val="tx2">
                              <a:lumMod val="75000"/>
                            </a:schemeClr>
                          </a:solidFill>
                          <a:ea typeface="Calibri"/>
                        </a:rPr>
                        <a:t>יש אפשרות לגישה למגע ישיר עם קרקע מזוהמת</a:t>
                      </a:r>
                    </a:p>
                  </a:txBody>
                  <a:tcPr/>
                </a:tc>
                <a:extLst>
                  <a:ext uri="{0D108BD9-81ED-4DB2-BD59-A6C34878D82A}">
                    <a16:rowId xmlns:a16="http://schemas.microsoft.com/office/drawing/2014/main" val="10002"/>
                  </a:ext>
                </a:extLst>
              </a:tr>
            </a:tbl>
          </a:graphicData>
        </a:graphic>
      </p:graphicFrame>
      <p:pic>
        <p:nvPicPr>
          <p:cNvPr id="5" name="Picture 3" descr="תמונת מנגנון תעדוף שיקום" title="תמונת מנגנון תעדוף שיקום"/>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115814"/>
            <a:ext cx="4701884" cy="2049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5" descr="סימון אובלי" title="סימון אובלי"/>
          <p:cNvSpPr/>
          <p:nvPr/>
        </p:nvSpPr>
        <p:spPr>
          <a:xfrm>
            <a:off x="611560" y="5112686"/>
            <a:ext cx="1584176" cy="108012"/>
          </a:xfrm>
          <a:prstGeom prst="ellipse">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Slide Number Placeholder 3"/>
          <p:cNvSpPr>
            <a:spLocks noGrp="1"/>
          </p:cNvSpPr>
          <p:nvPr>
            <p:ph type="sldNum" sz="quarter" idx="12"/>
          </p:nvPr>
        </p:nvSpPr>
        <p:spPr>
          <a:xfrm>
            <a:off x="0" y="6492875"/>
            <a:ext cx="400024" cy="365125"/>
          </a:xfrm>
        </p:spPr>
        <p:txBody>
          <a:bodyPr/>
          <a:lstStyle/>
          <a:p>
            <a:fld id="{9AA1CA3B-1749-40E9-B74A-56A17DDB6354}" type="slidenum">
              <a:rPr lang="he-IL" smtClean="0">
                <a:solidFill>
                  <a:prstClr val="black">
                    <a:lumMod val="75000"/>
                    <a:lumOff val="25000"/>
                  </a:prstClr>
                </a:solidFill>
              </a:rPr>
              <a:pPr/>
              <a:t>17</a:t>
            </a:fld>
            <a:endParaRPr lang="he-IL" dirty="0">
              <a:solidFill>
                <a:prstClr val="black">
                  <a:lumMod val="75000"/>
                  <a:lumOff val="25000"/>
                </a:prstClr>
              </a:solidFill>
            </a:endParaRPr>
          </a:p>
        </p:txBody>
      </p:sp>
      <p:sp>
        <p:nvSpPr>
          <p:cNvPr id="7" name="Rectangle 6" descr="תיבה ריקה" title="תיבה ריקה"/>
          <p:cNvSpPr/>
          <p:nvPr/>
        </p:nvSpPr>
        <p:spPr>
          <a:xfrm>
            <a:off x="7524328" y="6165304"/>
            <a:ext cx="1512168"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624168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p:cNvSpPr>
            <a:spLocks noGrp="1"/>
          </p:cNvSpPr>
          <p:nvPr>
            <p:ph type="title"/>
          </p:nvPr>
        </p:nvSpPr>
        <p:spPr>
          <a:xfrm>
            <a:off x="1115616" y="0"/>
            <a:ext cx="7344816" cy="1143000"/>
          </a:xfrm>
        </p:spPr>
        <p:txBody>
          <a:bodyPr>
            <a:normAutofit/>
          </a:bodyPr>
          <a:lstStyle/>
          <a:p>
            <a:pPr algn="r"/>
            <a:r>
              <a:rPr lang="he-IL" dirty="0">
                <a:solidFill>
                  <a:srgbClr val="518828"/>
                </a:solidFill>
              </a:rPr>
              <a:t>שאלון </a:t>
            </a:r>
            <a:r>
              <a:rPr lang="he-IL" dirty="0" smtClean="0">
                <a:solidFill>
                  <a:srgbClr val="518828"/>
                </a:solidFill>
              </a:rPr>
              <a:t>תיעדוף </a:t>
            </a:r>
            <a:r>
              <a:rPr lang="he-IL" dirty="0">
                <a:solidFill>
                  <a:srgbClr val="518828"/>
                </a:solidFill>
              </a:rPr>
              <a:t>רגולטורי – ציון מסלול החשיפה</a:t>
            </a:r>
          </a:p>
        </p:txBody>
      </p:sp>
      <p:sp>
        <p:nvSpPr>
          <p:cNvPr id="10" name="Content Placeholder 1"/>
          <p:cNvSpPr txBox="1">
            <a:spLocks/>
          </p:cNvSpPr>
          <p:nvPr/>
        </p:nvSpPr>
        <p:spPr>
          <a:xfrm>
            <a:off x="216024" y="447772"/>
            <a:ext cx="8820472" cy="1008112"/>
          </a:xfrm>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Clr>
                <a:srgbClr val="94C600"/>
              </a:buClr>
              <a:buNone/>
            </a:pPr>
            <a:endParaRPr lang="he-IL" sz="1600" b="1" u="sng" dirty="0">
              <a:ea typeface="Calibri"/>
            </a:endParaRPr>
          </a:p>
          <a:p>
            <a:pPr marL="109728" indent="0">
              <a:buClr>
                <a:srgbClr val="94C600"/>
              </a:buClr>
              <a:buNone/>
            </a:pPr>
            <a:r>
              <a:rPr lang="he-IL" sz="1600" b="1" u="sng" dirty="0">
                <a:ea typeface="Calibri"/>
              </a:rPr>
              <a:t>מסלול המזהם - גז קרקע ממקור הזיהום ועד לרצפטור  </a:t>
            </a:r>
          </a:p>
          <a:p>
            <a:pPr marL="109728" indent="0">
              <a:spcBef>
                <a:spcPts val="0"/>
              </a:spcBef>
              <a:buClr>
                <a:srgbClr val="94C600"/>
              </a:buClr>
              <a:buSzTx/>
              <a:buNone/>
            </a:pPr>
            <a:endParaRPr lang="he-IL" sz="1600" b="1" u="sng" dirty="0">
              <a:ea typeface="Calibri"/>
            </a:endParaRPr>
          </a:p>
          <a:p>
            <a:pPr marL="0" indent="0">
              <a:buNone/>
            </a:pPr>
            <a:endParaRPr lang="he-IL" sz="1500" dirty="0">
              <a:solidFill>
                <a:srgbClr val="FF0000"/>
              </a:solidFill>
              <a:ea typeface="Calibri"/>
            </a:endParaRPr>
          </a:p>
          <a:p>
            <a:pPr marL="0" indent="0">
              <a:buNone/>
            </a:pPr>
            <a:endParaRPr lang="he-IL" sz="1500" dirty="0">
              <a:solidFill>
                <a:srgbClr val="FF0000"/>
              </a:solidFill>
              <a:ea typeface="Calibri"/>
            </a:endParaRPr>
          </a:p>
          <a:p>
            <a:pPr marL="0" indent="0">
              <a:buNone/>
            </a:pPr>
            <a:endParaRPr lang="he-IL" sz="1500" dirty="0">
              <a:solidFill>
                <a:srgbClr val="FF0000"/>
              </a:solidFill>
              <a:ea typeface="Calibri"/>
            </a:endParaRPr>
          </a:p>
          <a:p>
            <a:pPr marL="0" indent="0">
              <a:buNone/>
            </a:pPr>
            <a:endParaRPr lang="he-IL" sz="1500" dirty="0">
              <a:solidFill>
                <a:srgbClr val="FF0000"/>
              </a:solidFill>
              <a:ea typeface="Calibri"/>
            </a:endParaRPr>
          </a:p>
          <a:p>
            <a:pPr marL="0" indent="0">
              <a:buNone/>
            </a:pPr>
            <a:endParaRPr lang="he-IL" sz="1500" dirty="0">
              <a:solidFill>
                <a:srgbClr val="FF0000"/>
              </a:solidFill>
              <a:ea typeface="Calibri"/>
            </a:endParaRPr>
          </a:p>
          <a:p>
            <a:pPr marL="0" indent="0">
              <a:buNone/>
            </a:pPr>
            <a:endParaRPr lang="he-IL" sz="1500" dirty="0">
              <a:solidFill>
                <a:srgbClr val="FF0000"/>
              </a:solidFill>
              <a:ea typeface="Calibri"/>
            </a:endParaRPr>
          </a:p>
          <a:p>
            <a:pPr marL="0" indent="0">
              <a:buNone/>
            </a:pPr>
            <a:endParaRPr lang="he-IL" sz="1500" dirty="0">
              <a:solidFill>
                <a:srgbClr val="FF0000"/>
              </a:solidFill>
              <a:ea typeface="Calibri"/>
            </a:endParaRPr>
          </a:p>
          <a:p>
            <a:pPr marL="109728" lvl="0" indent="0">
              <a:spcBef>
                <a:spcPts val="0"/>
              </a:spcBef>
              <a:buClr>
                <a:srgbClr val="94C600"/>
              </a:buClr>
              <a:buSzTx/>
              <a:buNone/>
            </a:pPr>
            <a:endParaRPr lang="he-IL" sz="1500" b="1" u="sng" dirty="0">
              <a:solidFill>
                <a:srgbClr val="FF0000"/>
              </a:solidFill>
              <a:latin typeface="Calibri" panose="020F0502020204030204" pitchFamily="34" charset="0"/>
              <a:ea typeface="Calibri"/>
            </a:endParaRPr>
          </a:p>
          <a:p>
            <a:pPr marL="109728" lvl="0" indent="0">
              <a:spcBef>
                <a:spcPts val="0"/>
              </a:spcBef>
              <a:buClr>
                <a:srgbClr val="94C600"/>
              </a:buClr>
              <a:buSzTx/>
              <a:buNone/>
            </a:pPr>
            <a:endParaRPr lang="he-IL" sz="1500" dirty="0">
              <a:solidFill>
                <a:schemeClr val="tx2">
                  <a:lumMod val="75000"/>
                </a:schemeClr>
              </a:solidFill>
              <a:latin typeface="Calibri" panose="020F0502020204030204" pitchFamily="34" charset="0"/>
              <a:ea typeface="Calibri"/>
            </a:endParaRPr>
          </a:p>
          <a:p>
            <a:pPr marL="109728" lvl="0" indent="0">
              <a:spcBef>
                <a:spcPts val="0"/>
              </a:spcBef>
              <a:buClr>
                <a:srgbClr val="94C600"/>
              </a:buClr>
              <a:buSzTx/>
              <a:buNone/>
            </a:pPr>
            <a:endParaRPr lang="he-IL" sz="2400" dirty="0">
              <a:solidFill>
                <a:srgbClr val="C00000"/>
              </a:solidFill>
              <a:latin typeface="Calibri" panose="020F0502020204030204" pitchFamily="34" charset="0"/>
              <a:ea typeface="Calibri"/>
            </a:endParaRPr>
          </a:p>
          <a:p>
            <a:pPr marL="109728" indent="0">
              <a:buClr>
                <a:srgbClr val="94C600"/>
              </a:buClr>
              <a:buFont typeface="Wingdings 3"/>
              <a:buNone/>
            </a:pPr>
            <a:endParaRPr lang="he-IL" sz="2000" dirty="0">
              <a:latin typeface="Calibri" panose="020F0502020204030204" pitchFamily="34" charset="0"/>
              <a:ea typeface="Calibri"/>
            </a:endParaRPr>
          </a:p>
          <a:p>
            <a:pPr marL="109728" indent="0">
              <a:buClr>
                <a:srgbClr val="94C600"/>
              </a:buClr>
              <a:buFont typeface="Wingdings 3"/>
              <a:buNone/>
            </a:pPr>
            <a:endParaRPr lang="he-IL" sz="2000" dirty="0">
              <a:solidFill>
                <a:prstClr val="black"/>
              </a:solidFill>
              <a:latin typeface="Calibri" panose="020F0502020204030204" pitchFamily="34" charset="0"/>
              <a:ea typeface="Calibri"/>
            </a:endParaRPr>
          </a:p>
          <a:p>
            <a:pPr marL="109728" indent="0">
              <a:buClr>
                <a:srgbClr val="94C600"/>
              </a:buClr>
              <a:buFont typeface="Wingdings 3"/>
              <a:buNone/>
            </a:pPr>
            <a:endParaRPr lang="he-IL" dirty="0">
              <a:solidFill>
                <a:prstClr val="black"/>
              </a:solidFill>
            </a:endParaRPr>
          </a:p>
        </p:txBody>
      </p:sp>
      <p:graphicFrame>
        <p:nvGraphicFramePr>
          <p:cNvPr id="8" name="Table 7" descr="האם קיימת אפשרות חשיפה של רצפטור רגיל לגזי קרקע לזיהום בגז קרקע?" title="תמונה שאלה 9"/>
          <p:cNvGraphicFramePr>
            <a:graphicFrameLocks noGrp="1"/>
          </p:cNvGraphicFramePr>
          <p:nvPr>
            <p:extLst>
              <p:ext uri="{D42A27DB-BD31-4B8C-83A1-F6EECF244321}">
                <p14:modId xmlns:p14="http://schemas.microsoft.com/office/powerpoint/2010/main" val="2311250796"/>
              </p:ext>
            </p:extLst>
          </p:nvPr>
        </p:nvGraphicFramePr>
        <p:xfrm>
          <a:off x="395397" y="1054903"/>
          <a:ext cx="8302362" cy="1294983"/>
        </p:xfrm>
        <a:graphic>
          <a:graphicData uri="http://schemas.openxmlformats.org/drawingml/2006/table">
            <a:tbl>
              <a:tblPr rtl="1" firstRow="1" firstCol="1">
                <a:tableStyleId>{5C22544A-7EE6-4342-B048-85BDC9FD1C3A}</a:tableStyleId>
              </a:tblPr>
              <a:tblGrid>
                <a:gridCol w="835674">
                  <a:extLst>
                    <a:ext uri="{9D8B030D-6E8A-4147-A177-3AD203B41FA5}">
                      <a16:colId xmlns:a16="http://schemas.microsoft.com/office/drawing/2014/main" val="20000"/>
                    </a:ext>
                  </a:extLst>
                </a:gridCol>
                <a:gridCol w="572904">
                  <a:extLst>
                    <a:ext uri="{9D8B030D-6E8A-4147-A177-3AD203B41FA5}">
                      <a16:colId xmlns:a16="http://schemas.microsoft.com/office/drawing/2014/main" val="20001"/>
                    </a:ext>
                  </a:extLst>
                </a:gridCol>
                <a:gridCol w="6893784">
                  <a:extLst>
                    <a:ext uri="{9D8B030D-6E8A-4147-A177-3AD203B41FA5}">
                      <a16:colId xmlns:a16="http://schemas.microsoft.com/office/drawing/2014/main" val="20002"/>
                    </a:ext>
                  </a:extLst>
                </a:gridCol>
              </a:tblGrid>
              <a:tr h="380583">
                <a:tc>
                  <a:txBody>
                    <a:bodyPr/>
                    <a:lstStyle/>
                    <a:p>
                      <a:pPr algn="ctr" rtl="1"/>
                      <a:r>
                        <a:rPr lang="he-IL" sz="1200" dirty="0"/>
                        <a:t>מס' שאלה</a:t>
                      </a:r>
                    </a:p>
                  </a:txBody>
                  <a:tcPr anchor="ctr"/>
                </a:tc>
                <a:tc>
                  <a:txBody>
                    <a:bodyPr/>
                    <a:lstStyle/>
                    <a:p>
                      <a:pPr algn="ctr" rtl="1"/>
                      <a:r>
                        <a:rPr lang="he-IL" sz="1200" dirty="0"/>
                        <a:t>משקל</a:t>
                      </a:r>
                    </a:p>
                  </a:txBody>
                  <a:tcPr anchor="ctr"/>
                </a:tc>
                <a:tc>
                  <a:txBody>
                    <a:bodyPr/>
                    <a:lstStyle/>
                    <a:p>
                      <a:pPr marL="109728" lvl="0" indent="0">
                        <a:spcBef>
                          <a:spcPts val="0"/>
                        </a:spcBef>
                        <a:buClr>
                          <a:srgbClr val="94C600"/>
                        </a:buClr>
                        <a:buSzTx/>
                        <a:buNone/>
                      </a:pPr>
                      <a:r>
                        <a:rPr lang="he-IL" sz="1200" b="1" dirty="0">
                          <a:solidFill>
                            <a:schemeClr val="bg1"/>
                          </a:solidFill>
                          <a:latin typeface="Calibri" panose="020F0502020204030204" pitchFamily="34" charset="0"/>
                          <a:ea typeface="Calibri"/>
                        </a:rPr>
                        <a:t>האם קיימת אפשרות חשיפה של רצפטור רגיש</a:t>
                      </a:r>
                      <a:r>
                        <a:rPr lang="he-IL" sz="1200" b="1" dirty="0">
                          <a:solidFill>
                            <a:srgbClr val="FF0000"/>
                          </a:solidFill>
                          <a:latin typeface="Calibri" panose="020F0502020204030204" pitchFamily="34" charset="0"/>
                          <a:ea typeface="Calibri"/>
                        </a:rPr>
                        <a:t>* </a:t>
                      </a:r>
                      <a:r>
                        <a:rPr lang="he-IL" sz="1200" b="1" dirty="0">
                          <a:solidFill>
                            <a:schemeClr val="bg1"/>
                          </a:solidFill>
                          <a:latin typeface="Calibri" panose="020F0502020204030204" pitchFamily="34" charset="0"/>
                          <a:ea typeface="Calibri"/>
                        </a:rPr>
                        <a:t>לגזי קרקע</a:t>
                      </a:r>
                      <a:r>
                        <a:rPr lang="he-IL" sz="1200" b="1" baseline="0" dirty="0">
                          <a:solidFill>
                            <a:srgbClr val="FF0000"/>
                          </a:solidFill>
                          <a:latin typeface="Calibri" panose="020F0502020204030204" pitchFamily="34" charset="0"/>
                          <a:ea typeface="Calibri"/>
                        </a:rPr>
                        <a:t> </a:t>
                      </a:r>
                      <a:r>
                        <a:rPr lang="he-IL" sz="1200" b="1" dirty="0">
                          <a:solidFill>
                            <a:schemeClr val="bg1"/>
                          </a:solidFill>
                          <a:latin typeface="Calibri" panose="020F0502020204030204" pitchFamily="34" charset="0"/>
                          <a:ea typeface="Calibri"/>
                        </a:rPr>
                        <a:t>לזיהום בגז קרקע?</a:t>
                      </a:r>
                      <a:endParaRPr lang="en-US" sz="1200" b="1" dirty="0">
                        <a:solidFill>
                          <a:schemeClr val="bg1"/>
                        </a:solidFill>
                        <a:ea typeface="Calibri"/>
                        <a:cs typeface="Times New Roman"/>
                      </a:endParaRPr>
                    </a:p>
                  </a:txBody>
                  <a:tcPr anchor="ctr"/>
                </a:tc>
                <a:extLst>
                  <a:ext uri="{0D108BD9-81ED-4DB2-BD59-A6C34878D82A}">
                    <a16:rowId xmlns:a16="http://schemas.microsoft.com/office/drawing/2014/main" val="10000"/>
                  </a:ext>
                </a:extLst>
              </a:tr>
              <a:tr h="23082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400" kern="1200" dirty="0"/>
                        <a:t>9</a:t>
                      </a:r>
                      <a:endParaRPr lang="he-IL" sz="1400" kern="1200" dirty="0">
                        <a:solidFill>
                          <a:srgbClr val="002060"/>
                        </a:solidFill>
                        <a:latin typeface="+mn-lt"/>
                        <a:ea typeface="Calibri"/>
                        <a:cs typeface="+mn-cs"/>
                      </a:endParaRPr>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100" kern="1200" dirty="0">
                          <a:solidFill>
                            <a:schemeClr val="tx2"/>
                          </a:solidFill>
                        </a:rPr>
                        <a:t>0</a:t>
                      </a:r>
                      <a:endParaRPr lang="he-IL" sz="1100" kern="1200" dirty="0">
                        <a:solidFill>
                          <a:schemeClr val="tx2"/>
                        </a:solidFill>
                        <a:latin typeface="+mn-lt"/>
                        <a:ea typeface="Calibri"/>
                        <a:cs typeface="+mn-cs"/>
                      </a:endParaRPr>
                    </a:p>
                  </a:txBody>
                  <a:tcPr anchor="ctr"/>
                </a:tc>
                <a:tc>
                  <a:txBody>
                    <a:bodyPr/>
                    <a:lstStyle/>
                    <a:p>
                      <a:pPr marL="0" indent="0">
                        <a:buNone/>
                      </a:pPr>
                      <a:r>
                        <a:rPr lang="he-IL" sz="1100" dirty="0">
                          <a:solidFill>
                            <a:srgbClr val="002060"/>
                          </a:solidFill>
                          <a:latin typeface="Calibri" panose="020F0502020204030204" pitchFamily="34" charset="0"/>
                          <a:ea typeface="Calibri"/>
                        </a:rPr>
                        <a:t>לא - </a:t>
                      </a:r>
                      <a:r>
                        <a:rPr lang="en-US" sz="1100" dirty="0">
                          <a:solidFill>
                            <a:srgbClr val="002060"/>
                          </a:solidFill>
                          <a:latin typeface="Calibri" panose="020F0502020204030204" pitchFamily="34" charset="0"/>
                          <a:ea typeface="Calibri"/>
                        </a:rPr>
                        <a:t>PID </a:t>
                      </a:r>
                      <a:r>
                        <a:rPr lang="he-IL" sz="1100" dirty="0">
                          <a:solidFill>
                            <a:srgbClr val="002060"/>
                          </a:solidFill>
                          <a:latin typeface="Calibri" panose="020F0502020204030204" pitchFamily="34" charset="0"/>
                          <a:ea typeface="Calibri"/>
                        </a:rPr>
                        <a:t>קטן מ- 20</a:t>
                      </a:r>
                      <a:r>
                        <a:rPr lang="en-US" sz="1100" dirty="0">
                          <a:solidFill>
                            <a:srgbClr val="002060"/>
                          </a:solidFill>
                          <a:latin typeface="Calibri" panose="020F0502020204030204" pitchFamily="34" charset="0"/>
                          <a:ea typeface="Calibri"/>
                        </a:rPr>
                        <a:t>PPM </a:t>
                      </a:r>
                      <a:r>
                        <a:rPr lang="he-IL" sz="1100" dirty="0">
                          <a:solidFill>
                            <a:srgbClr val="002060"/>
                          </a:solidFill>
                          <a:latin typeface="Calibri" panose="020F0502020204030204" pitchFamily="34" charset="0"/>
                          <a:ea typeface="Calibri"/>
                        </a:rPr>
                        <a:t> וגם לא נמצאו ריכוזי חומרים אורגנים נדיפים (בסקר הקרקע או בסקר גז קרקע אקטיבי) בכלל השטח </a:t>
                      </a:r>
                      <a:endParaRPr lang="he-IL" sz="1100" dirty="0">
                        <a:solidFill>
                          <a:schemeClr val="tx2">
                            <a:lumMod val="75000"/>
                          </a:schemeClr>
                        </a:solidFill>
                        <a:ea typeface="Calibri"/>
                      </a:endParaRPr>
                    </a:p>
                  </a:txBody>
                  <a:tcPr anchor="ctr"/>
                </a:tc>
                <a:extLst>
                  <a:ext uri="{0D108BD9-81ED-4DB2-BD59-A6C34878D82A}">
                    <a16:rowId xmlns:a16="http://schemas.microsoft.com/office/drawing/2014/main" val="10001"/>
                  </a:ext>
                </a:extLst>
              </a:tr>
              <a:tr h="23082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solidFill>
                            <a:schemeClr val="tx2"/>
                          </a:solidFill>
                        </a:rPr>
                        <a:t>0</a:t>
                      </a:r>
                    </a:p>
                  </a:txBody>
                  <a:tcPr anchor="ctr"/>
                </a:tc>
                <a:tc>
                  <a:txBody>
                    <a:bodyPr/>
                    <a:lstStyle/>
                    <a:p>
                      <a:pPr marL="0" indent="0">
                        <a:buNone/>
                      </a:pPr>
                      <a:r>
                        <a:rPr lang="he-IL" sz="1100" dirty="0">
                          <a:solidFill>
                            <a:schemeClr val="tx2">
                              <a:lumMod val="75000"/>
                            </a:schemeClr>
                          </a:solidFill>
                          <a:ea typeface="Calibri"/>
                        </a:rPr>
                        <a:t>לא - בדיקת גז"ק אקטיבי בין מקור הזיהום והרצפטור נמצאה נקייה (במרחק גדול מ-3 מ' מהרצפטור)</a:t>
                      </a:r>
                    </a:p>
                  </a:txBody>
                  <a:tcPr anchor="ctr"/>
                </a:tc>
                <a:extLst>
                  <a:ext uri="{0D108BD9-81ED-4DB2-BD59-A6C34878D82A}">
                    <a16:rowId xmlns:a16="http://schemas.microsoft.com/office/drawing/2014/main" val="10002"/>
                  </a:ext>
                </a:extLst>
              </a:tr>
              <a:tr h="23082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solidFill>
                            <a:schemeClr val="tx2"/>
                          </a:solidFill>
                        </a:rPr>
                        <a:t>1</a:t>
                      </a:r>
                    </a:p>
                  </a:txBody>
                  <a:tcPr anchor="ct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100" dirty="0">
                          <a:solidFill>
                            <a:srgbClr val="002060"/>
                          </a:solidFill>
                          <a:latin typeface="Calibri" panose="020F0502020204030204" pitchFamily="34" charset="0"/>
                          <a:ea typeface="Calibri"/>
                        </a:rPr>
                        <a:t>יש סכנה לנדידת גזי קרקע </a:t>
                      </a:r>
                    </a:p>
                  </a:txBody>
                  <a:tcPr anchor="ctr"/>
                </a:tc>
                <a:extLst>
                  <a:ext uri="{0D108BD9-81ED-4DB2-BD59-A6C34878D82A}">
                    <a16:rowId xmlns:a16="http://schemas.microsoft.com/office/drawing/2014/main" val="10003"/>
                  </a:ext>
                </a:extLst>
              </a:tr>
            </a:tbl>
          </a:graphicData>
        </a:graphic>
      </p:graphicFrame>
      <p:graphicFrame>
        <p:nvGraphicFramePr>
          <p:cNvPr id="9" name="Table 8" descr="המרחק האופקי ממוקד הזיהום ועד לרצפוטור רגיש לגזי קרקע." title="שאלה 10"/>
          <p:cNvGraphicFramePr>
            <a:graphicFrameLocks noGrp="1"/>
          </p:cNvGraphicFramePr>
          <p:nvPr>
            <p:extLst>
              <p:ext uri="{D42A27DB-BD31-4B8C-83A1-F6EECF244321}">
                <p14:modId xmlns:p14="http://schemas.microsoft.com/office/powerpoint/2010/main" val="2034930039"/>
              </p:ext>
            </p:extLst>
          </p:nvPr>
        </p:nvGraphicFramePr>
        <p:xfrm>
          <a:off x="3643155" y="2373206"/>
          <a:ext cx="5054604" cy="1676400"/>
        </p:xfrm>
        <a:graphic>
          <a:graphicData uri="http://schemas.openxmlformats.org/drawingml/2006/table">
            <a:tbl>
              <a:tblPr rtl="1" firstRow="1" firstCol="1">
                <a:tableStyleId>{5C22544A-7EE6-4342-B048-85BDC9FD1C3A}</a:tableStyleId>
              </a:tblPr>
              <a:tblGrid>
                <a:gridCol w="860379">
                  <a:extLst>
                    <a:ext uri="{9D8B030D-6E8A-4147-A177-3AD203B41FA5}">
                      <a16:colId xmlns:a16="http://schemas.microsoft.com/office/drawing/2014/main" val="20000"/>
                    </a:ext>
                  </a:extLst>
                </a:gridCol>
                <a:gridCol w="608333">
                  <a:extLst>
                    <a:ext uri="{9D8B030D-6E8A-4147-A177-3AD203B41FA5}">
                      <a16:colId xmlns:a16="http://schemas.microsoft.com/office/drawing/2014/main" val="20001"/>
                    </a:ext>
                  </a:extLst>
                </a:gridCol>
                <a:gridCol w="3585892">
                  <a:extLst>
                    <a:ext uri="{9D8B030D-6E8A-4147-A177-3AD203B41FA5}">
                      <a16:colId xmlns:a16="http://schemas.microsoft.com/office/drawing/2014/main" val="20002"/>
                    </a:ext>
                  </a:extLst>
                </a:gridCol>
              </a:tblGrid>
              <a:tr h="396246">
                <a:tc>
                  <a:txBody>
                    <a:bodyPr/>
                    <a:lstStyle/>
                    <a:p>
                      <a:pPr algn="ctr" rtl="1"/>
                      <a:r>
                        <a:rPr lang="he-IL" sz="1200" dirty="0"/>
                        <a:t>מס' שאלה</a:t>
                      </a:r>
                    </a:p>
                  </a:txBody>
                  <a:tcPr anchor="ctr"/>
                </a:tc>
                <a:tc>
                  <a:txBody>
                    <a:bodyPr/>
                    <a:lstStyle/>
                    <a:p>
                      <a:pPr algn="ctr" rtl="1"/>
                      <a:r>
                        <a:rPr lang="he-IL" sz="1200" dirty="0"/>
                        <a:t>משקל</a:t>
                      </a:r>
                    </a:p>
                  </a:txBody>
                  <a:tcPr anchor="ctr"/>
                </a:tc>
                <a:tc>
                  <a:txBody>
                    <a:bodyPr/>
                    <a:lstStyle/>
                    <a:p>
                      <a:pPr marL="109728" lvl="0" indent="0">
                        <a:spcBef>
                          <a:spcPts val="0"/>
                        </a:spcBef>
                        <a:buClr>
                          <a:srgbClr val="94C600"/>
                        </a:buClr>
                        <a:buSzTx/>
                        <a:buNone/>
                      </a:pPr>
                      <a:r>
                        <a:rPr lang="he-IL" sz="1200" b="1" dirty="0">
                          <a:solidFill>
                            <a:schemeClr val="bg1"/>
                          </a:solidFill>
                          <a:latin typeface="Calibri" panose="020F0502020204030204" pitchFamily="34" charset="0"/>
                          <a:ea typeface="Calibri"/>
                        </a:rPr>
                        <a:t>המרחק האופקי </a:t>
                      </a:r>
                      <a:r>
                        <a:rPr lang="he-IL" sz="1200" b="1" u="sng" dirty="0">
                          <a:solidFill>
                            <a:schemeClr val="bg1"/>
                          </a:solidFill>
                          <a:latin typeface="Calibri" panose="020F0502020204030204" pitchFamily="34" charset="0"/>
                          <a:ea typeface="Calibri"/>
                        </a:rPr>
                        <a:t>ממוקד הזיהום</a:t>
                      </a:r>
                      <a:r>
                        <a:rPr lang="he-IL" sz="1200" b="1" dirty="0">
                          <a:solidFill>
                            <a:srgbClr val="FF0000"/>
                          </a:solidFill>
                          <a:latin typeface="Calibri" panose="020F0502020204030204" pitchFamily="34" charset="0"/>
                          <a:ea typeface="Calibri"/>
                        </a:rPr>
                        <a:t>**</a:t>
                      </a:r>
                      <a:r>
                        <a:rPr lang="he-IL" sz="1200" b="1" dirty="0">
                          <a:solidFill>
                            <a:srgbClr val="002060"/>
                          </a:solidFill>
                          <a:latin typeface="Calibri" panose="020F0502020204030204" pitchFamily="34" charset="0"/>
                          <a:ea typeface="Calibri"/>
                        </a:rPr>
                        <a:t> </a:t>
                      </a:r>
                      <a:r>
                        <a:rPr lang="he-IL" sz="1200" b="1" dirty="0">
                          <a:solidFill>
                            <a:schemeClr val="bg1"/>
                          </a:solidFill>
                          <a:latin typeface="Calibri" panose="020F0502020204030204" pitchFamily="34" charset="0"/>
                          <a:ea typeface="Calibri"/>
                        </a:rPr>
                        <a:t>ועד לרצפטור</a:t>
                      </a:r>
                      <a:r>
                        <a:rPr lang="he-IL" sz="1200" b="1" baseline="0" dirty="0">
                          <a:solidFill>
                            <a:schemeClr val="bg1"/>
                          </a:solidFill>
                          <a:latin typeface="Calibri" panose="020F0502020204030204" pitchFamily="34" charset="0"/>
                          <a:ea typeface="Calibri"/>
                        </a:rPr>
                        <a:t> רגיש</a:t>
                      </a:r>
                      <a:r>
                        <a:rPr lang="he-IL" sz="1200" b="1" dirty="0">
                          <a:solidFill>
                            <a:srgbClr val="FF0000"/>
                          </a:solidFill>
                          <a:latin typeface="Calibri" panose="020F0502020204030204" pitchFamily="34" charset="0"/>
                          <a:ea typeface="Calibri"/>
                        </a:rPr>
                        <a:t>* </a:t>
                      </a:r>
                      <a:r>
                        <a:rPr lang="he-IL" sz="1200" b="1" dirty="0">
                          <a:solidFill>
                            <a:schemeClr val="bg1"/>
                          </a:solidFill>
                          <a:latin typeface="Calibri" panose="020F0502020204030204" pitchFamily="34" charset="0"/>
                          <a:ea typeface="Calibri"/>
                        </a:rPr>
                        <a:t>לגזי</a:t>
                      </a:r>
                      <a:r>
                        <a:rPr lang="he-IL" sz="1200" b="1" baseline="0" dirty="0">
                          <a:solidFill>
                            <a:schemeClr val="bg1"/>
                          </a:solidFill>
                          <a:latin typeface="Calibri" panose="020F0502020204030204" pitchFamily="34" charset="0"/>
                          <a:ea typeface="Calibri"/>
                        </a:rPr>
                        <a:t> קרקע</a:t>
                      </a:r>
                      <a:r>
                        <a:rPr lang="he-IL" sz="1200" b="1" dirty="0">
                          <a:solidFill>
                            <a:schemeClr val="bg1"/>
                          </a:solidFill>
                          <a:latin typeface="Calibri" panose="020F0502020204030204" pitchFamily="34" charset="0"/>
                          <a:ea typeface="Calibri"/>
                        </a:rPr>
                        <a:t>:</a:t>
                      </a:r>
                      <a:endParaRPr lang="en-US" sz="1200" b="1" dirty="0">
                        <a:solidFill>
                          <a:schemeClr val="bg1"/>
                        </a:solidFill>
                        <a:ea typeface="Calibri"/>
                        <a:cs typeface="Times New Roman"/>
                      </a:endParaRPr>
                    </a:p>
                  </a:txBody>
                  <a:tcPr anchor="ctr"/>
                </a:tc>
                <a:extLst>
                  <a:ext uri="{0D108BD9-81ED-4DB2-BD59-A6C34878D82A}">
                    <a16:rowId xmlns:a16="http://schemas.microsoft.com/office/drawing/2014/main" val="10000"/>
                  </a:ext>
                </a:extLst>
              </a:tr>
              <a:tr h="22453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400" kern="1200" dirty="0"/>
                        <a:t>10</a:t>
                      </a:r>
                      <a:endParaRPr lang="he-IL" sz="1400" kern="1200" dirty="0">
                        <a:solidFill>
                          <a:srgbClr val="002060"/>
                        </a:solidFill>
                        <a:latin typeface="+mn-lt"/>
                        <a:ea typeface="Calibri"/>
                        <a:cs typeface="+mn-cs"/>
                      </a:endParaRPr>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100" kern="1200" dirty="0">
                          <a:solidFill>
                            <a:schemeClr val="tx2"/>
                          </a:solidFill>
                        </a:rPr>
                        <a:t>0</a:t>
                      </a:r>
                      <a:endParaRPr lang="he-IL" sz="1100" kern="1200" dirty="0">
                        <a:solidFill>
                          <a:schemeClr val="tx2"/>
                        </a:solidFill>
                        <a:latin typeface="+mn-lt"/>
                        <a:ea typeface="Calibri"/>
                        <a:cs typeface="+mn-cs"/>
                      </a:endParaRPr>
                    </a:p>
                  </a:txBody>
                  <a:tcPr anchor="ctr"/>
                </a:tc>
                <a:tc>
                  <a:txBody>
                    <a:bodyPr/>
                    <a:lstStyle/>
                    <a:p>
                      <a:pPr marL="109728" lvl="0" indent="0">
                        <a:spcBef>
                          <a:spcPts val="0"/>
                        </a:spcBef>
                        <a:buClr>
                          <a:srgbClr val="94C600"/>
                        </a:buClr>
                        <a:buSzTx/>
                        <a:buNone/>
                      </a:pPr>
                      <a:r>
                        <a:rPr lang="he-IL" sz="1100" dirty="0">
                          <a:solidFill>
                            <a:srgbClr val="002060"/>
                          </a:solidFill>
                          <a:latin typeface="Calibri" panose="020F0502020204030204" pitchFamily="34" charset="0"/>
                          <a:ea typeface="Calibri"/>
                        </a:rPr>
                        <a:t> מעל 400 מ'</a:t>
                      </a:r>
                    </a:p>
                  </a:txBody>
                  <a:tcPr anchor="ctr"/>
                </a:tc>
                <a:extLst>
                  <a:ext uri="{0D108BD9-81ED-4DB2-BD59-A6C34878D82A}">
                    <a16:rowId xmlns:a16="http://schemas.microsoft.com/office/drawing/2014/main" val="10001"/>
                  </a:ext>
                </a:extLst>
              </a:tr>
              <a:tr h="22453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solidFill>
                            <a:schemeClr val="tx2"/>
                          </a:solidFill>
                        </a:rPr>
                        <a:t>1</a:t>
                      </a:r>
                    </a:p>
                  </a:txBody>
                  <a:tcPr anchor="ctr"/>
                </a:tc>
                <a:tc>
                  <a:txBody>
                    <a:bodyPr/>
                    <a:lstStyle/>
                    <a:p>
                      <a:pPr marL="109728" lvl="0" indent="0">
                        <a:spcBef>
                          <a:spcPts val="0"/>
                        </a:spcBef>
                        <a:buClr>
                          <a:srgbClr val="94C600"/>
                        </a:buClr>
                        <a:buSzTx/>
                        <a:buNone/>
                      </a:pPr>
                      <a:r>
                        <a:rPr lang="he-IL" sz="1100" dirty="0">
                          <a:solidFill>
                            <a:srgbClr val="002060"/>
                          </a:solidFill>
                          <a:latin typeface="Calibri" panose="020F0502020204030204" pitchFamily="34" charset="0"/>
                          <a:ea typeface="Calibri"/>
                        </a:rPr>
                        <a:t> 100-400 מ' </a:t>
                      </a:r>
                    </a:p>
                  </a:txBody>
                  <a:tcPr anchor="ctr"/>
                </a:tc>
                <a:extLst>
                  <a:ext uri="{0D108BD9-81ED-4DB2-BD59-A6C34878D82A}">
                    <a16:rowId xmlns:a16="http://schemas.microsoft.com/office/drawing/2014/main" val="10002"/>
                  </a:ext>
                </a:extLst>
              </a:tr>
              <a:tr h="22453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solidFill>
                            <a:schemeClr val="tx2"/>
                          </a:solidFill>
                        </a:rPr>
                        <a:t>2</a:t>
                      </a:r>
                    </a:p>
                  </a:txBody>
                  <a:tcPr anchor="ctr"/>
                </a:tc>
                <a:tc>
                  <a:txBody>
                    <a:bodyPr/>
                    <a:lstStyle/>
                    <a:p>
                      <a:pPr marL="109728" lvl="0" indent="0">
                        <a:spcBef>
                          <a:spcPts val="0"/>
                        </a:spcBef>
                        <a:buClr>
                          <a:srgbClr val="94C600"/>
                        </a:buClr>
                        <a:buSzTx/>
                        <a:buNone/>
                      </a:pPr>
                      <a:r>
                        <a:rPr lang="he-IL" sz="1100" dirty="0">
                          <a:solidFill>
                            <a:srgbClr val="002060"/>
                          </a:solidFill>
                          <a:latin typeface="Calibri" panose="020F0502020204030204" pitchFamily="34" charset="0"/>
                          <a:ea typeface="Calibri"/>
                        </a:rPr>
                        <a:t> 10-100 מ'</a:t>
                      </a:r>
                    </a:p>
                  </a:txBody>
                  <a:tcPr anchor="ctr"/>
                </a:tc>
                <a:extLst>
                  <a:ext uri="{0D108BD9-81ED-4DB2-BD59-A6C34878D82A}">
                    <a16:rowId xmlns:a16="http://schemas.microsoft.com/office/drawing/2014/main" val="10003"/>
                  </a:ext>
                </a:extLst>
              </a:tr>
              <a:tr h="22453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solidFill>
                            <a:schemeClr val="tx2"/>
                          </a:solidFill>
                        </a:rPr>
                        <a:t>3</a:t>
                      </a:r>
                    </a:p>
                  </a:txBody>
                  <a:tcPr anchor="ctr"/>
                </a:tc>
                <a:tc>
                  <a:txBody>
                    <a:bodyPr/>
                    <a:lstStyle/>
                    <a:p>
                      <a:pPr marL="109728" lvl="0" indent="0">
                        <a:spcBef>
                          <a:spcPts val="0"/>
                        </a:spcBef>
                        <a:buClr>
                          <a:srgbClr val="94C600"/>
                        </a:buClr>
                        <a:buSzTx/>
                        <a:buNone/>
                      </a:pPr>
                      <a:r>
                        <a:rPr lang="he-IL" sz="1100" dirty="0">
                          <a:solidFill>
                            <a:srgbClr val="002060"/>
                          </a:solidFill>
                          <a:latin typeface="Calibri" panose="020F0502020204030204" pitchFamily="34" charset="0"/>
                          <a:ea typeface="Calibri"/>
                        </a:rPr>
                        <a:t> 0-10 מ'</a:t>
                      </a:r>
                    </a:p>
                  </a:txBody>
                  <a:tcPr anchor="ctr"/>
                </a:tc>
                <a:extLst>
                  <a:ext uri="{0D108BD9-81ED-4DB2-BD59-A6C34878D82A}">
                    <a16:rowId xmlns:a16="http://schemas.microsoft.com/office/drawing/2014/main" val="10004"/>
                  </a:ext>
                </a:extLst>
              </a:tr>
            </a:tbl>
          </a:graphicData>
        </a:graphic>
      </p:graphicFrame>
      <p:sp>
        <p:nvSpPr>
          <p:cNvPr id="2" name="TextBox 1"/>
          <p:cNvSpPr txBox="1"/>
          <p:nvPr/>
        </p:nvSpPr>
        <p:spPr>
          <a:xfrm>
            <a:off x="50131" y="2435290"/>
            <a:ext cx="3643154" cy="861774"/>
          </a:xfrm>
          <a:prstGeom prst="rect">
            <a:avLst/>
          </a:prstGeom>
          <a:noFill/>
        </p:spPr>
        <p:txBody>
          <a:bodyPr wrap="square" rtlCol="1">
            <a:spAutoFit/>
          </a:bodyPr>
          <a:lstStyle/>
          <a:p>
            <a:pPr marL="109728" lvl="0">
              <a:spcBef>
                <a:spcPts val="0"/>
              </a:spcBef>
              <a:buClr>
                <a:srgbClr val="94C600"/>
              </a:buClr>
              <a:buSzTx/>
            </a:pPr>
            <a:r>
              <a:rPr lang="he-IL" sz="1000" dirty="0">
                <a:latin typeface="Calibri" panose="020F0502020204030204" pitchFamily="34" charset="0"/>
                <a:ea typeface="Calibri"/>
              </a:rPr>
              <a:t>* רצפטור רגיש לגזי קרקע - מבני מגורים, מבני ציבור (גני ילדים, בתי ספר, בתי חולים וכדומה), בשהות העולה על  8 שעות</a:t>
            </a:r>
          </a:p>
          <a:p>
            <a:pPr marL="109728" lvl="0">
              <a:spcBef>
                <a:spcPts val="0"/>
              </a:spcBef>
              <a:buClr>
                <a:srgbClr val="94C600"/>
              </a:buClr>
              <a:buSzTx/>
            </a:pPr>
            <a:endParaRPr lang="he-IL" sz="1000" dirty="0">
              <a:latin typeface="Calibri" panose="020F0502020204030204" pitchFamily="34" charset="0"/>
              <a:ea typeface="Calibri"/>
            </a:endParaRPr>
          </a:p>
          <a:p>
            <a:pPr marL="109728" lvl="0" indent="0">
              <a:spcBef>
                <a:spcPts val="0"/>
              </a:spcBef>
              <a:buClr>
                <a:srgbClr val="94C600"/>
              </a:buClr>
              <a:buSzTx/>
              <a:buNone/>
            </a:pPr>
            <a:r>
              <a:rPr lang="he-IL" sz="1000" dirty="0">
                <a:latin typeface="Calibri" panose="020F0502020204030204" pitchFamily="34" charset="0"/>
                <a:ea typeface="Calibri"/>
              </a:rPr>
              <a:t>** מוקד הזיהום מתייחס למקור הזיהום ממנו נודדים הגזים (קרקע 	ו/או מי תהום – הקרוב </a:t>
            </a:r>
            <a:r>
              <a:rPr lang="he-IL" sz="1000" dirty="0" err="1">
                <a:latin typeface="Calibri" panose="020F0502020204030204" pitchFamily="34" charset="0"/>
                <a:ea typeface="Calibri"/>
              </a:rPr>
              <a:t>מביניהם</a:t>
            </a:r>
            <a:r>
              <a:rPr lang="he-IL" sz="1000" dirty="0">
                <a:latin typeface="Calibri" panose="020F0502020204030204" pitchFamily="34" charset="0"/>
                <a:ea typeface="Calibri"/>
              </a:rPr>
              <a:t> לרצפטור) </a:t>
            </a:r>
          </a:p>
        </p:txBody>
      </p:sp>
      <p:graphicFrame>
        <p:nvGraphicFramePr>
          <p:cNvPr id="11" name="Table 10" descr="עומק למי התהום (מבוצע מילוי ידני במנגנון ניתן ערך אוטומטי על פי העומק." title="שאלה 11"/>
          <p:cNvGraphicFramePr>
            <a:graphicFrameLocks noGrp="1"/>
          </p:cNvGraphicFramePr>
          <p:nvPr>
            <p:extLst>
              <p:ext uri="{D42A27DB-BD31-4B8C-83A1-F6EECF244321}">
                <p14:modId xmlns:p14="http://schemas.microsoft.com/office/powerpoint/2010/main" val="2418366233"/>
              </p:ext>
            </p:extLst>
          </p:nvPr>
        </p:nvGraphicFramePr>
        <p:xfrm>
          <a:off x="2282462" y="4096246"/>
          <a:ext cx="6416662" cy="1311593"/>
        </p:xfrm>
        <a:graphic>
          <a:graphicData uri="http://schemas.openxmlformats.org/drawingml/2006/table">
            <a:tbl>
              <a:tblPr rtl="1" firstRow="1" firstCol="1">
                <a:tableStyleId>{5C22544A-7EE6-4342-B048-85BDC9FD1C3A}</a:tableStyleId>
              </a:tblPr>
              <a:tblGrid>
                <a:gridCol w="886414">
                  <a:extLst>
                    <a:ext uri="{9D8B030D-6E8A-4147-A177-3AD203B41FA5}">
                      <a16:colId xmlns:a16="http://schemas.microsoft.com/office/drawing/2014/main" val="20000"/>
                    </a:ext>
                  </a:extLst>
                </a:gridCol>
                <a:gridCol w="563726">
                  <a:extLst>
                    <a:ext uri="{9D8B030D-6E8A-4147-A177-3AD203B41FA5}">
                      <a16:colId xmlns:a16="http://schemas.microsoft.com/office/drawing/2014/main" val="20001"/>
                    </a:ext>
                  </a:extLst>
                </a:gridCol>
                <a:gridCol w="4966522">
                  <a:extLst>
                    <a:ext uri="{9D8B030D-6E8A-4147-A177-3AD203B41FA5}">
                      <a16:colId xmlns:a16="http://schemas.microsoft.com/office/drawing/2014/main" val="20002"/>
                    </a:ext>
                  </a:extLst>
                </a:gridCol>
              </a:tblGrid>
              <a:tr h="397193">
                <a:tc>
                  <a:txBody>
                    <a:bodyPr/>
                    <a:lstStyle/>
                    <a:p>
                      <a:pPr algn="ctr" rtl="1"/>
                      <a:r>
                        <a:rPr lang="he-IL" sz="1200" dirty="0"/>
                        <a:t>מס' שאלה</a:t>
                      </a:r>
                    </a:p>
                  </a:txBody>
                  <a:tcPr anchor="ctr"/>
                </a:tc>
                <a:tc>
                  <a:txBody>
                    <a:bodyPr/>
                    <a:lstStyle/>
                    <a:p>
                      <a:pPr algn="ctr" rtl="1"/>
                      <a:r>
                        <a:rPr lang="he-IL" sz="1200" dirty="0"/>
                        <a:t>משקל</a:t>
                      </a:r>
                    </a:p>
                  </a:txBody>
                  <a:tcPr anchor="ctr"/>
                </a:tc>
                <a:tc>
                  <a:txBody>
                    <a:bodyPr/>
                    <a:lstStyle/>
                    <a:p>
                      <a:pPr marL="109728" lvl="0" indent="0">
                        <a:spcBef>
                          <a:spcPts val="0"/>
                        </a:spcBef>
                        <a:buClr>
                          <a:srgbClr val="94C600"/>
                        </a:buClr>
                        <a:buSzTx/>
                        <a:buNone/>
                      </a:pPr>
                      <a:r>
                        <a:rPr lang="he-IL" sz="1200" b="1" dirty="0">
                          <a:solidFill>
                            <a:schemeClr val="bg1"/>
                          </a:solidFill>
                          <a:latin typeface="Calibri" panose="020F0502020204030204" pitchFamily="34" charset="0"/>
                          <a:ea typeface="Calibri"/>
                        </a:rPr>
                        <a:t>עומק למי התהום:  </a:t>
                      </a:r>
                      <a:r>
                        <a:rPr lang="he-IL" sz="1200" dirty="0">
                          <a:solidFill>
                            <a:schemeClr val="bg1"/>
                          </a:solidFill>
                          <a:latin typeface="Calibri" panose="020F0502020204030204" pitchFamily="34" charset="0"/>
                          <a:ea typeface="Calibri"/>
                        </a:rPr>
                        <a:t> (</a:t>
                      </a:r>
                      <a:r>
                        <a:rPr lang="he-IL" sz="1000" dirty="0">
                          <a:solidFill>
                            <a:schemeClr val="bg1"/>
                          </a:solidFill>
                          <a:latin typeface="Calibri" panose="020F0502020204030204" pitchFamily="34" charset="0"/>
                          <a:ea typeface="Calibri"/>
                        </a:rPr>
                        <a:t>מבוצע מילוי ידני. במנגנון ניתן ערך אוטומטי עפ"י העומק)</a:t>
                      </a:r>
                    </a:p>
                  </a:txBody>
                  <a:tcPr anchor="ctr"/>
                </a:tc>
                <a:extLst>
                  <a:ext uri="{0D108BD9-81ED-4DB2-BD59-A6C34878D82A}">
                    <a16:rowId xmlns:a16="http://schemas.microsoft.com/office/drawing/2014/main" val="10000"/>
                  </a:ext>
                </a:extLst>
              </a:tr>
              <a:tr h="24487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400" kern="1200" dirty="0"/>
                        <a:t>11</a:t>
                      </a:r>
                      <a:endParaRPr lang="he-IL" sz="1400" kern="1200" dirty="0">
                        <a:solidFill>
                          <a:srgbClr val="002060"/>
                        </a:solidFill>
                        <a:latin typeface="+mn-lt"/>
                        <a:ea typeface="Calibri"/>
                        <a:cs typeface="+mn-cs"/>
                      </a:endParaRPr>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100" kern="1200" dirty="0">
                          <a:solidFill>
                            <a:schemeClr val="tx2"/>
                          </a:solidFill>
                          <a:latin typeface="+mn-lt"/>
                          <a:ea typeface="+mn-ea"/>
                          <a:cs typeface="+mn-cs"/>
                        </a:rPr>
                        <a:t>0.5</a:t>
                      </a:r>
                      <a:endParaRPr lang="he-IL" sz="1100" kern="1200" dirty="0">
                        <a:solidFill>
                          <a:schemeClr val="tx2"/>
                        </a:solidFill>
                        <a:latin typeface="+mn-lt"/>
                        <a:ea typeface="Calibri"/>
                        <a:cs typeface="+mn-cs"/>
                      </a:endParaRPr>
                    </a:p>
                  </a:txBody>
                  <a:tcPr anchor="ctr"/>
                </a:tc>
                <a:tc>
                  <a:txBody>
                    <a:bodyPr/>
                    <a:lstStyle/>
                    <a:p>
                      <a:pPr marL="109728" lvl="0" indent="0">
                        <a:spcBef>
                          <a:spcPts val="0"/>
                        </a:spcBef>
                        <a:buClr>
                          <a:srgbClr val="94C600"/>
                        </a:buClr>
                        <a:buSzTx/>
                        <a:buNone/>
                      </a:pPr>
                      <a:r>
                        <a:rPr lang="he-IL" sz="1100" dirty="0">
                          <a:solidFill>
                            <a:srgbClr val="002060"/>
                          </a:solidFill>
                          <a:latin typeface="Calibri" panose="020F0502020204030204" pitchFamily="34" charset="0"/>
                          <a:ea typeface="Calibri"/>
                        </a:rPr>
                        <a:t> מעל 46 מ'</a:t>
                      </a:r>
                    </a:p>
                  </a:txBody>
                  <a:tcPr anchor="ctr"/>
                </a:tc>
                <a:extLst>
                  <a:ext uri="{0D108BD9-81ED-4DB2-BD59-A6C34878D82A}">
                    <a16:rowId xmlns:a16="http://schemas.microsoft.com/office/drawing/2014/main" val="10001"/>
                  </a:ext>
                </a:extLst>
              </a:tr>
              <a:tr h="24487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solidFill>
                            <a:schemeClr val="tx2"/>
                          </a:solidFill>
                        </a:rPr>
                        <a:t>1</a:t>
                      </a:r>
                    </a:p>
                  </a:txBody>
                  <a:tcPr anchor="ctr"/>
                </a:tc>
                <a:tc>
                  <a:txBody>
                    <a:bodyPr/>
                    <a:lstStyle/>
                    <a:p>
                      <a:pPr marL="109728" lvl="0" indent="0">
                        <a:spcBef>
                          <a:spcPts val="0"/>
                        </a:spcBef>
                        <a:buClr>
                          <a:srgbClr val="94C600"/>
                        </a:buClr>
                        <a:buSzTx/>
                        <a:buNone/>
                      </a:pPr>
                      <a:r>
                        <a:rPr lang="he-IL" sz="1100" dirty="0">
                          <a:solidFill>
                            <a:srgbClr val="002060"/>
                          </a:solidFill>
                          <a:latin typeface="Calibri" panose="020F0502020204030204" pitchFamily="34" charset="0"/>
                          <a:ea typeface="Calibri"/>
                        </a:rPr>
                        <a:t> 12-46 מ' </a:t>
                      </a:r>
                    </a:p>
                  </a:txBody>
                  <a:tcPr anchor="ctr"/>
                </a:tc>
                <a:extLst>
                  <a:ext uri="{0D108BD9-81ED-4DB2-BD59-A6C34878D82A}">
                    <a16:rowId xmlns:a16="http://schemas.microsoft.com/office/drawing/2014/main" val="10002"/>
                  </a:ext>
                </a:extLst>
              </a:tr>
              <a:tr h="24487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solidFill>
                            <a:schemeClr val="tx2"/>
                          </a:solidFill>
                        </a:rPr>
                        <a:t>2</a:t>
                      </a:r>
                    </a:p>
                  </a:txBody>
                  <a:tcPr anchor="ctr"/>
                </a:tc>
                <a:tc>
                  <a:txBody>
                    <a:bodyPr/>
                    <a:lstStyle/>
                    <a:p>
                      <a:pPr marL="109728" lvl="0" indent="0">
                        <a:spcBef>
                          <a:spcPts val="0"/>
                        </a:spcBef>
                        <a:buClr>
                          <a:srgbClr val="94C600"/>
                        </a:buClr>
                        <a:buSzTx/>
                        <a:buNone/>
                      </a:pPr>
                      <a:r>
                        <a:rPr lang="he-IL" sz="1100" dirty="0">
                          <a:solidFill>
                            <a:srgbClr val="002060"/>
                          </a:solidFill>
                          <a:latin typeface="Calibri" panose="020F0502020204030204" pitchFamily="34" charset="0"/>
                          <a:ea typeface="Calibri"/>
                        </a:rPr>
                        <a:t> 0-12 מ'</a:t>
                      </a:r>
                    </a:p>
                  </a:txBody>
                  <a:tcPr anchor="ctr"/>
                </a:tc>
                <a:extLst>
                  <a:ext uri="{0D108BD9-81ED-4DB2-BD59-A6C34878D82A}">
                    <a16:rowId xmlns:a16="http://schemas.microsoft.com/office/drawing/2014/main" val="10003"/>
                  </a:ext>
                </a:extLst>
              </a:tr>
            </a:tbl>
          </a:graphicData>
        </a:graphic>
      </p:graphicFrame>
      <p:graphicFrame>
        <p:nvGraphicFramePr>
          <p:cNvPr id="12" name="Table 11" descr="חתך הקרקע העליון המחביר ביותר עד עומק 10 מ'" title="שאלה 12"/>
          <p:cNvGraphicFramePr>
            <a:graphicFrameLocks noGrp="1"/>
          </p:cNvGraphicFramePr>
          <p:nvPr>
            <p:extLst>
              <p:ext uri="{D42A27DB-BD31-4B8C-83A1-F6EECF244321}">
                <p14:modId xmlns:p14="http://schemas.microsoft.com/office/powerpoint/2010/main" val="2676382206"/>
              </p:ext>
            </p:extLst>
          </p:nvPr>
        </p:nvGraphicFramePr>
        <p:xfrm>
          <a:off x="3677853" y="5454479"/>
          <a:ext cx="5040070" cy="1311593"/>
        </p:xfrm>
        <a:graphic>
          <a:graphicData uri="http://schemas.openxmlformats.org/drawingml/2006/table">
            <a:tbl>
              <a:tblPr rtl="1" firstRow="1" firstCol="1">
                <a:tableStyleId>{5C22544A-7EE6-4342-B048-85BDC9FD1C3A}</a:tableStyleId>
              </a:tblPr>
              <a:tblGrid>
                <a:gridCol w="913856">
                  <a:extLst>
                    <a:ext uri="{9D8B030D-6E8A-4147-A177-3AD203B41FA5}">
                      <a16:colId xmlns:a16="http://schemas.microsoft.com/office/drawing/2014/main" val="20000"/>
                    </a:ext>
                  </a:extLst>
                </a:gridCol>
                <a:gridCol w="590792">
                  <a:extLst>
                    <a:ext uri="{9D8B030D-6E8A-4147-A177-3AD203B41FA5}">
                      <a16:colId xmlns:a16="http://schemas.microsoft.com/office/drawing/2014/main" val="20001"/>
                    </a:ext>
                  </a:extLst>
                </a:gridCol>
                <a:gridCol w="3535422">
                  <a:extLst>
                    <a:ext uri="{9D8B030D-6E8A-4147-A177-3AD203B41FA5}">
                      <a16:colId xmlns:a16="http://schemas.microsoft.com/office/drawing/2014/main" val="20002"/>
                    </a:ext>
                  </a:extLst>
                </a:gridCol>
              </a:tblGrid>
              <a:tr h="397193">
                <a:tc>
                  <a:txBody>
                    <a:bodyPr/>
                    <a:lstStyle/>
                    <a:p>
                      <a:pPr algn="ctr" rtl="1"/>
                      <a:r>
                        <a:rPr lang="he-IL" sz="1200" dirty="0"/>
                        <a:t>מס' שאלה</a:t>
                      </a:r>
                    </a:p>
                  </a:txBody>
                  <a:tcPr anchor="ctr"/>
                </a:tc>
                <a:tc>
                  <a:txBody>
                    <a:bodyPr/>
                    <a:lstStyle/>
                    <a:p>
                      <a:pPr algn="ctr" rtl="1"/>
                      <a:r>
                        <a:rPr lang="he-IL" sz="1200" dirty="0"/>
                        <a:t>משקל</a:t>
                      </a:r>
                    </a:p>
                  </a:txBody>
                  <a:tcPr anchor="ctr"/>
                </a:tc>
                <a:tc>
                  <a:txBody>
                    <a:bodyPr/>
                    <a:lstStyle/>
                    <a:p>
                      <a:pPr marL="109728" lvl="0" indent="0">
                        <a:spcBef>
                          <a:spcPts val="0"/>
                        </a:spcBef>
                        <a:buClr>
                          <a:srgbClr val="94C600"/>
                        </a:buClr>
                        <a:buSzTx/>
                        <a:buNone/>
                      </a:pPr>
                      <a:r>
                        <a:rPr lang="he-IL" sz="1200" b="1" dirty="0">
                          <a:solidFill>
                            <a:schemeClr val="bg1"/>
                          </a:solidFill>
                          <a:latin typeface="Calibri" panose="020F0502020204030204" pitchFamily="34" charset="0"/>
                          <a:ea typeface="Calibri"/>
                        </a:rPr>
                        <a:t>חתך הקרקע העליון (המחמיר ביותר עד עומק 10 מ'): </a:t>
                      </a:r>
                      <a:endParaRPr lang="he-IL" sz="1200" dirty="0">
                        <a:solidFill>
                          <a:schemeClr val="bg1"/>
                        </a:solidFill>
                        <a:latin typeface="Calibri" panose="020F0502020204030204" pitchFamily="34" charset="0"/>
                        <a:ea typeface="Calibri"/>
                      </a:endParaRPr>
                    </a:p>
                  </a:txBody>
                  <a:tcPr anchor="ctr"/>
                </a:tc>
                <a:extLst>
                  <a:ext uri="{0D108BD9-81ED-4DB2-BD59-A6C34878D82A}">
                    <a16:rowId xmlns:a16="http://schemas.microsoft.com/office/drawing/2014/main" val="10000"/>
                  </a:ext>
                </a:extLst>
              </a:tr>
              <a:tr h="24487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400" kern="1200" dirty="0"/>
                        <a:t>12</a:t>
                      </a:r>
                      <a:endParaRPr lang="he-IL" sz="1400" kern="1200" dirty="0">
                        <a:solidFill>
                          <a:srgbClr val="002060"/>
                        </a:solidFill>
                        <a:latin typeface="+mn-lt"/>
                        <a:ea typeface="Calibri"/>
                        <a:cs typeface="+mn-cs"/>
                      </a:endParaRPr>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100" kern="1200" dirty="0">
                          <a:solidFill>
                            <a:schemeClr val="tx2"/>
                          </a:solidFill>
                          <a:latin typeface="+mn-lt"/>
                          <a:ea typeface="+mn-ea"/>
                          <a:cs typeface="+mn-cs"/>
                        </a:rPr>
                        <a:t>0.5</a:t>
                      </a:r>
                      <a:endParaRPr lang="he-IL" sz="1100" kern="1200" dirty="0">
                        <a:solidFill>
                          <a:schemeClr val="tx2"/>
                        </a:solidFill>
                        <a:latin typeface="+mn-lt"/>
                        <a:ea typeface="Calibri"/>
                        <a:cs typeface="+mn-cs"/>
                      </a:endParaRPr>
                    </a:p>
                  </a:txBody>
                  <a:tcPr anchor="ctr"/>
                </a:tc>
                <a:tc>
                  <a:txBody>
                    <a:bodyPr/>
                    <a:lstStyle/>
                    <a:p>
                      <a:pPr marL="109728" lvl="0" indent="0">
                        <a:spcBef>
                          <a:spcPts val="0"/>
                        </a:spcBef>
                        <a:buClr>
                          <a:srgbClr val="94C600"/>
                        </a:buClr>
                        <a:buSzTx/>
                        <a:buNone/>
                      </a:pPr>
                      <a:r>
                        <a:rPr lang="he-IL" sz="1100" dirty="0">
                          <a:solidFill>
                            <a:schemeClr val="tx2">
                              <a:lumMod val="75000"/>
                            </a:schemeClr>
                          </a:solidFill>
                          <a:latin typeface="Calibri" panose="020F0502020204030204" pitchFamily="34" charset="0"/>
                          <a:ea typeface="Calibri"/>
                        </a:rPr>
                        <a:t>חוואר, </a:t>
                      </a:r>
                      <a:r>
                        <a:rPr lang="he-IL" sz="1100" dirty="0" err="1">
                          <a:solidFill>
                            <a:schemeClr val="tx2">
                              <a:lumMod val="75000"/>
                            </a:schemeClr>
                          </a:solidFill>
                          <a:latin typeface="Calibri" panose="020F0502020204030204" pitchFamily="34" charset="0"/>
                          <a:ea typeface="Calibri"/>
                        </a:rPr>
                        <a:t>קירטון</a:t>
                      </a:r>
                      <a:r>
                        <a:rPr lang="he-IL" sz="1100" dirty="0">
                          <a:solidFill>
                            <a:schemeClr val="tx2">
                              <a:lumMod val="75000"/>
                            </a:schemeClr>
                          </a:solidFill>
                          <a:latin typeface="Calibri" panose="020F0502020204030204" pitchFamily="34" charset="0"/>
                          <a:ea typeface="Calibri"/>
                        </a:rPr>
                        <a:t> (חדירות נמוכה)</a:t>
                      </a:r>
                    </a:p>
                  </a:txBody>
                  <a:tcPr anchor="ctr"/>
                </a:tc>
                <a:extLst>
                  <a:ext uri="{0D108BD9-81ED-4DB2-BD59-A6C34878D82A}">
                    <a16:rowId xmlns:a16="http://schemas.microsoft.com/office/drawing/2014/main" val="10001"/>
                  </a:ext>
                </a:extLst>
              </a:tr>
              <a:tr h="24487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solidFill>
                            <a:schemeClr val="tx2"/>
                          </a:solidFill>
                        </a:rPr>
                        <a:t>1</a:t>
                      </a:r>
                    </a:p>
                  </a:txBody>
                  <a:tcPr anchor="ctr"/>
                </a:tc>
                <a:tc>
                  <a:txBody>
                    <a:bodyPr/>
                    <a:lstStyle/>
                    <a:p>
                      <a:pPr marL="109728" lvl="0" indent="0">
                        <a:spcBef>
                          <a:spcPts val="0"/>
                        </a:spcBef>
                        <a:buClr>
                          <a:srgbClr val="94C600"/>
                        </a:buClr>
                        <a:buSzTx/>
                        <a:buNone/>
                      </a:pPr>
                      <a:r>
                        <a:rPr lang="he-IL" sz="1100" dirty="0">
                          <a:solidFill>
                            <a:schemeClr val="tx2">
                              <a:lumMod val="75000"/>
                            </a:schemeClr>
                          </a:solidFill>
                          <a:latin typeface="Calibri" panose="020F0502020204030204" pitchFamily="34" charset="0"/>
                          <a:ea typeface="Calibri"/>
                        </a:rPr>
                        <a:t>חרסית לסוגיה, לס (חדירות בינונית)</a:t>
                      </a:r>
                    </a:p>
                  </a:txBody>
                  <a:tcPr anchor="ctr"/>
                </a:tc>
                <a:extLst>
                  <a:ext uri="{0D108BD9-81ED-4DB2-BD59-A6C34878D82A}">
                    <a16:rowId xmlns:a16="http://schemas.microsoft.com/office/drawing/2014/main" val="10002"/>
                  </a:ext>
                </a:extLst>
              </a:tr>
              <a:tr h="24487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solidFill>
                            <a:schemeClr val="tx2"/>
                          </a:solidFill>
                        </a:rPr>
                        <a:t>2</a:t>
                      </a:r>
                    </a:p>
                  </a:txBody>
                  <a:tcPr anchor="ctr"/>
                </a:tc>
                <a:tc>
                  <a:txBody>
                    <a:bodyPr/>
                    <a:lstStyle/>
                    <a:p>
                      <a:pPr marL="109728" lvl="0" indent="0">
                        <a:spcBef>
                          <a:spcPts val="0"/>
                        </a:spcBef>
                        <a:buClr>
                          <a:srgbClr val="94C600"/>
                        </a:buClr>
                        <a:buSzTx/>
                        <a:buNone/>
                      </a:pPr>
                      <a:r>
                        <a:rPr lang="he-IL" sz="1100" dirty="0">
                          <a:solidFill>
                            <a:schemeClr val="tx2">
                              <a:lumMod val="75000"/>
                            </a:schemeClr>
                          </a:solidFill>
                          <a:latin typeface="Calibri" panose="020F0502020204030204" pitchFamily="34" charset="0"/>
                          <a:ea typeface="Calibri"/>
                        </a:rPr>
                        <a:t>חול,, מסלע קשה (חדירות גבוהה)</a:t>
                      </a:r>
                    </a:p>
                  </a:txBody>
                  <a:tcPr anchor="ctr"/>
                </a:tc>
                <a:extLst>
                  <a:ext uri="{0D108BD9-81ED-4DB2-BD59-A6C34878D82A}">
                    <a16:rowId xmlns:a16="http://schemas.microsoft.com/office/drawing/2014/main" val="10003"/>
                  </a:ext>
                </a:extLst>
              </a:tr>
            </a:tbl>
          </a:graphicData>
        </a:graphic>
      </p:graphicFrame>
      <p:grpSp>
        <p:nvGrpSpPr>
          <p:cNvPr id="3" name="קבוצה 2" descr="תמונת ציון מסלול החשיפה" title="תמונה"/>
          <p:cNvGrpSpPr/>
          <p:nvPr/>
        </p:nvGrpSpPr>
        <p:grpSpPr>
          <a:xfrm>
            <a:off x="201335" y="4869160"/>
            <a:ext cx="3156274" cy="1375779"/>
            <a:chOff x="201335" y="4869160"/>
            <a:chExt cx="3156274" cy="1375779"/>
          </a:xfrm>
        </p:grpSpPr>
        <p:pic>
          <p:nvPicPr>
            <p:cNvPr id="4" name="Picture 3" descr="תמונת מסלול החשיפה" title="תמונה"/>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335" y="4869160"/>
              <a:ext cx="3156274" cy="1375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a:xfrm>
              <a:off x="904885" y="5529233"/>
              <a:ext cx="1933646" cy="257948"/>
            </a:xfrm>
            <a:prstGeom prst="ellipse">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3" name="Slide Number Placeholder 3"/>
          <p:cNvSpPr>
            <a:spLocks noGrp="1"/>
          </p:cNvSpPr>
          <p:nvPr>
            <p:ph type="sldNum" sz="quarter" idx="12"/>
          </p:nvPr>
        </p:nvSpPr>
        <p:spPr>
          <a:xfrm>
            <a:off x="0" y="6492875"/>
            <a:ext cx="400024" cy="365125"/>
          </a:xfrm>
        </p:spPr>
        <p:txBody>
          <a:bodyPr/>
          <a:lstStyle/>
          <a:p>
            <a:fld id="{9AA1CA3B-1749-40E9-B74A-56A17DDB6354}" type="slidenum">
              <a:rPr lang="he-IL" smtClean="0">
                <a:solidFill>
                  <a:prstClr val="black">
                    <a:lumMod val="75000"/>
                    <a:lumOff val="25000"/>
                  </a:prstClr>
                </a:solidFill>
              </a:rPr>
              <a:pPr/>
              <a:t>18</a:t>
            </a:fld>
            <a:endParaRPr lang="he-IL" dirty="0">
              <a:solidFill>
                <a:prstClr val="black">
                  <a:lumMod val="75000"/>
                  <a:lumOff val="25000"/>
                </a:prstClr>
              </a:solidFill>
            </a:endParaRPr>
          </a:p>
        </p:txBody>
      </p:sp>
    </p:spTree>
    <p:extLst>
      <p:ext uri="{BB962C8B-B14F-4D97-AF65-F5344CB8AC3E}">
        <p14:creationId xmlns:p14="http://schemas.microsoft.com/office/powerpoint/2010/main" val="2107441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1632180" y="0"/>
            <a:ext cx="6972268" cy="980728"/>
          </a:xfrm>
        </p:spPr>
        <p:txBody>
          <a:bodyPr>
            <a:normAutofit/>
          </a:bodyPr>
          <a:lstStyle/>
          <a:p>
            <a:pPr algn="r"/>
            <a:r>
              <a:rPr lang="he-IL" dirty="0">
                <a:solidFill>
                  <a:srgbClr val="518828"/>
                </a:solidFill>
              </a:rPr>
              <a:t>שאלון </a:t>
            </a:r>
            <a:r>
              <a:rPr lang="he-IL" dirty="0" smtClean="0">
                <a:solidFill>
                  <a:srgbClr val="518828"/>
                </a:solidFill>
              </a:rPr>
              <a:t>תיעדוף </a:t>
            </a:r>
            <a:r>
              <a:rPr lang="he-IL" dirty="0">
                <a:solidFill>
                  <a:srgbClr val="518828"/>
                </a:solidFill>
              </a:rPr>
              <a:t>רגולטורי – ציון הרצפטור</a:t>
            </a:r>
          </a:p>
        </p:txBody>
      </p:sp>
      <p:sp>
        <p:nvSpPr>
          <p:cNvPr id="10" name="Content Placeholder 1"/>
          <p:cNvSpPr txBox="1">
            <a:spLocks/>
          </p:cNvSpPr>
          <p:nvPr/>
        </p:nvSpPr>
        <p:spPr>
          <a:xfrm>
            <a:off x="356384" y="719394"/>
            <a:ext cx="8712968" cy="6138606"/>
          </a:xfrm>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Clr>
                <a:srgbClr val="94C600"/>
              </a:buClr>
              <a:buFont typeface="Wingdings 3"/>
              <a:buNone/>
            </a:pPr>
            <a:r>
              <a:rPr lang="he-IL" sz="2000" b="1" u="sng" dirty="0">
                <a:latin typeface="Calibri" panose="020F0502020204030204" pitchFamily="34" charset="0"/>
                <a:ea typeface="Calibri"/>
              </a:rPr>
              <a:t>ג. ציון הרצפטור</a:t>
            </a:r>
            <a:r>
              <a:rPr lang="he-IL" sz="2000" b="1" dirty="0">
                <a:solidFill>
                  <a:prstClr val="black"/>
                </a:solidFill>
                <a:latin typeface="Calibri" panose="020F0502020204030204" pitchFamily="34" charset="0"/>
                <a:ea typeface="Calibri"/>
              </a:rPr>
              <a:t>	</a:t>
            </a:r>
          </a:p>
        </p:txBody>
      </p:sp>
      <p:graphicFrame>
        <p:nvGraphicFramePr>
          <p:cNvPr id="6" name="Table 5" descr="ייעוד הקרקע באתר עצמו" title="שאלה 13"/>
          <p:cNvGraphicFramePr>
            <a:graphicFrameLocks noGrp="1"/>
          </p:cNvGraphicFramePr>
          <p:nvPr>
            <p:extLst>
              <p:ext uri="{D42A27DB-BD31-4B8C-83A1-F6EECF244321}">
                <p14:modId xmlns:p14="http://schemas.microsoft.com/office/powerpoint/2010/main" val="1031190064"/>
              </p:ext>
            </p:extLst>
          </p:nvPr>
        </p:nvGraphicFramePr>
        <p:xfrm>
          <a:off x="3040974" y="1055063"/>
          <a:ext cx="5563474" cy="1599783"/>
        </p:xfrm>
        <a:graphic>
          <a:graphicData uri="http://schemas.openxmlformats.org/drawingml/2006/table">
            <a:tbl>
              <a:tblPr rtl="1" firstRow="1" firstCol="1">
                <a:tableStyleId>{5C22544A-7EE6-4342-B048-85BDC9FD1C3A}</a:tableStyleId>
              </a:tblPr>
              <a:tblGrid>
                <a:gridCol w="835674">
                  <a:extLst>
                    <a:ext uri="{9D8B030D-6E8A-4147-A177-3AD203B41FA5}">
                      <a16:colId xmlns:a16="http://schemas.microsoft.com/office/drawing/2014/main" val="20000"/>
                    </a:ext>
                  </a:extLst>
                </a:gridCol>
                <a:gridCol w="572904">
                  <a:extLst>
                    <a:ext uri="{9D8B030D-6E8A-4147-A177-3AD203B41FA5}">
                      <a16:colId xmlns:a16="http://schemas.microsoft.com/office/drawing/2014/main" val="20001"/>
                    </a:ext>
                  </a:extLst>
                </a:gridCol>
                <a:gridCol w="4154896">
                  <a:extLst>
                    <a:ext uri="{9D8B030D-6E8A-4147-A177-3AD203B41FA5}">
                      <a16:colId xmlns:a16="http://schemas.microsoft.com/office/drawing/2014/main" val="20002"/>
                    </a:ext>
                  </a:extLst>
                </a:gridCol>
              </a:tblGrid>
              <a:tr h="380583">
                <a:tc>
                  <a:txBody>
                    <a:bodyPr/>
                    <a:lstStyle/>
                    <a:p>
                      <a:pPr algn="ctr" rtl="1"/>
                      <a:r>
                        <a:rPr lang="he-IL" sz="1200" dirty="0"/>
                        <a:t>מס' שאלה</a:t>
                      </a:r>
                    </a:p>
                  </a:txBody>
                  <a:tcPr anchor="ctr"/>
                </a:tc>
                <a:tc>
                  <a:txBody>
                    <a:bodyPr/>
                    <a:lstStyle/>
                    <a:p>
                      <a:pPr algn="ctr" rtl="1"/>
                      <a:r>
                        <a:rPr lang="he-IL" sz="1200" dirty="0"/>
                        <a:t>משקל</a:t>
                      </a:r>
                    </a:p>
                  </a:txBody>
                  <a:tcPr anchor="ctr"/>
                </a:tc>
                <a:tc>
                  <a:txBody>
                    <a:bodyPr/>
                    <a:lstStyle/>
                    <a:p>
                      <a:pPr marL="109728" lvl="0" indent="0">
                        <a:spcBef>
                          <a:spcPts val="0"/>
                        </a:spcBef>
                        <a:buClr>
                          <a:srgbClr val="94C600"/>
                        </a:buClr>
                        <a:buSzTx/>
                        <a:buNone/>
                      </a:pPr>
                      <a:r>
                        <a:rPr lang="he-IL" sz="1200" b="1" dirty="0">
                          <a:solidFill>
                            <a:schemeClr val="bg1"/>
                          </a:solidFill>
                          <a:latin typeface="Calibri" panose="020F0502020204030204" pitchFamily="34" charset="0"/>
                          <a:ea typeface="Calibri"/>
                          <a:cs typeface="+mn-cs"/>
                        </a:rPr>
                        <a:t>ייעוד</a:t>
                      </a:r>
                      <a:r>
                        <a:rPr lang="he-IL" sz="1200" b="1" baseline="0" dirty="0">
                          <a:solidFill>
                            <a:schemeClr val="bg1"/>
                          </a:solidFill>
                          <a:latin typeface="Calibri" panose="020F0502020204030204" pitchFamily="34" charset="0"/>
                          <a:ea typeface="Calibri"/>
                          <a:cs typeface="+mn-cs"/>
                        </a:rPr>
                        <a:t> הקרקע </a:t>
                      </a:r>
                      <a:r>
                        <a:rPr lang="he-IL" sz="1200" b="1" baseline="0" dirty="0">
                          <a:solidFill>
                            <a:srgbClr val="FF0000"/>
                          </a:solidFill>
                          <a:latin typeface="Calibri" panose="020F0502020204030204" pitchFamily="34" charset="0"/>
                          <a:ea typeface="Calibri"/>
                          <a:cs typeface="+mn-cs"/>
                        </a:rPr>
                        <a:t>*</a:t>
                      </a:r>
                      <a:r>
                        <a:rPr lang="he-IL" sz="1200" b="1" baseline="0" dirty="0">
                          <a:solidFill>
                            <a:schemeClr val="bg1"/>
                          </a:solidFill>
                          <a:latin typeface="Calibri" panose="020F0502020204030204" pitchFamily="34" charset="0"/>
                          <a:ea typeface="Calibri"/>
                          <a:cs typeface="+mn-cs"/>
                        </a:rPr>
                        <a:t> באתר עצמו:</a:t>
                      </a:r>
                      <a:endParaRPr lang="en-US" sz="1200" b="1" dirty="0">
                        <a:solidFill>
                          <a:schemeClr val="bg1"/>
                        </a:solidFill>
                        <a:ea typeface="Calibri"/>
                        <a:cs typeface="Times New Roman"/>
                      </a:endParaRPr>
                    </a:p>
                  </a:txBody>
                  <a:tcPr anchor="ctr"/>
                </a:tc>
                <a:extLst>
                  <a:ext uri="{0D108BD9-81ED-4DB2-BD59-A6C34878D82A}">
                    <a16:rowId xmlns:a16="http://schemas.microsoft.com/office/drawing/2014/main" val="10000"/>
                  </a:ext>
                </a:extLst>
              </a:tr>
              <a:tr h="23082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400" kern="1200" dirty="0"/>
                        <a:t>13</a:t>
                      </a:r>
                      <a:endParaRPr lang="he-IL" sz="1400" kern="1200" dirty="0">
                        <a:solidFill>
                          <a:srgbClr val="002060"/>
                        </a:solidFill>
                        <a:latin typeface="+mn-lt"/>
                        <a:ea typeface="Calibri"/>
                        <a:cs typeface="+mn-cs"/>
                      </a:endParaRPr>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100" kern="1200" dirty="0">
                          <a:solidFill>
                            <a:schemeClr val="tx2"/>
                          </a:solidFill>
                        </a:rPr>
                        <a:t>1</a:t>
                      </a:r>
                      <a:endParaRPr lang="he-IL" sz="1100" kern="1200" dirty="0">
                        <a:solidFill>
                          <a:schemeClr val="tx2"/>
                        </a:solidFill>
                        <a:latin typeface="+mn-lt"/>
                        <a:ea typeface="Calibri"/>
                        <a:cs typeface="+mn-cs"/>
                      </a:endParaRPr>
                    </a:p>
                  </a:txBody>
                  <a:tcPr anchor="ctr"/>
                </a:tc>
                <a:tc>
                  <a:txBody>
                    <a:bodyPr/>
                    <a:lstStyle/>
                    <a:p>
                      <a:pPr marL="109728" indent="0">
                        <a:buClr>
                          <a:srgbClr val="94C600"/>
                        </a:buClr>
                        <a:buNone/>
                      </a:pPr>
                      <a:r>
                        <a:rPr lang="he-IL" sz="1100" dirty="0">
                          <a:solidFill>
                            <a:schemeClr val="tx2">
                              <a:lumMod val="75000"/>
                            </a:schemeClr>
                          </a:solidFill>
                          <a:ea typeface="Calibri"/>
                        </a:rPr>
                        <a:t>כבישים, שטחי אימון של צהל</a:t>
                      </a:r>
                    </a:p>
                  </a:txBody>
                  <a:tcPr anchor="ctr"/>
                </a:tc>
                <a:extLst>
                  <a:ext uri="{0D108BD9-81ED-4DB2-BD59-A6C34878D82A}">
                    <a16:rowId xmlns:a16="http://schemas.microsoft.com/office/drawing/2014/main" val="10001"/>
                  </a:ext>
                </a:extLst>
              </a:tr>
              <a:tr h="23082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solidFill>
                            <a:schemeClr val="tx2"/>
                          </a:solidFill>
                        </a:rPr>
                        <a:t>2</a:t>
                      </a:r>
                    </a:p>
                  </a:txBody>
                  <a:tcPr anchor="ctr"/>
                </a:tc>
                <a:tc>
                  <a:txBody>
                    <a:bodyPr/>
                    <a:lstStyle/>
                    <a:p>
                      <a:pPr marL="109728" indent="0">
                        <a:buClr>
                          <a:srgbClr val="94C600"/>
                        </a:buClr>
                        <a:buNone/>
                      </a:pPr>
                      <a:r>
                        <a:rPr lang="he-IL" sz="1100" dirty="0">
                          <a:solidFill>
                            <a:schemeClr val="tx2">
                              <a:lumMod val="75000"/>
                            </a:schemeClr>
                          </a:solidFill>
                          <a:ea typeface="Calibri"/>
                        </a:rPr>
                        <a:t>מסחר, משרדים, תעשיה, חקלאות</a:t>
                      </a:r>
                    </a:p>
                  </a:txBody>
                  <a:tcPr anchor="ctr"/>
                </a:tc>
                <a:extLst>
                  <a:ext uri="{0D108BD9-81ED-4DB2-BD59-A6C34878D82A}">
                    <a16:rowId xmlns:a16="http://schemas.microsoft.com/office/drawing/2014/main" val="10002"/>
                  </a:ext>
                </a:extLst>
              </a:tr>
              <a:tr h="23082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solidFill>
                            <a:schemeClr val="tx2"/>
                          </a:solidFill>
                        </a:rPr>
                        <a:t>2.5</a:t>
                      </a:r>
                    </a:p>
                  </a:txBody>
                  <a:tcPr anchor="ctr"/>
                </a:tc>
                <a:tc>
                  <a:txBody>
                    <a:bodyPr/>
                    <a:lstStyle/>
                    <a:p>
                      <a:pPr marL="109728" indent="0">
                        <a:buClr>
                          <a:srgbClr val="94C600"/>
                        </a:buClr>
                        <a:buNone/>
                      </a:pPr>
                      <a:r>
                        <a:rPr lang="he-IL" sz="1100" dirty="0">
                          <a:solidFill>
                            <a:schemeClr val="tx2">
                              <a:lumMod val="75000"/>
                            </a:schemeClr>
                          </a:solidFill>
                          <a:ea typeface="Calibri"/>
                        </a:rPr>
                        <a:t>שמורות טבע, פארקים ציבוריים, נחלים ראשיים, מאגרי מים, חוף רחצה</a:t>
                      </a:r>
                    </a:p>
                  </a:txBody>
                  <a:tcPr anchor="ctr"/>
                </a:tc>
                <a:extLst>
                  <a:ext uri="{0D108BD9-81ED-4DB2-BD59-A6C34878D82A}">
                    <a16:rowId xmlns:a16="http://schemas.microsoft.com/office/drawing/2014/main" val="10003"/>
                  </a:ext>
                </a:extLst>
              </a:tr>
              <a:tr h="23082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solidFill>
                            <a:schemeClr val="tx2"/>
                          </a:solidFill>
                        </a:rPr>
                        <a:t>3</a:t>
                      </a:r>
                    </a:p>
                  </a:txBody>
                  <a:tcPr anchor="ct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100" dirty="0">
                          <a:solidFill>
                            <a:schemeClr val="tx2">
                              <a:lumMod val="75000"/>
                            </a:schemeClr>
                          </a:solidFill>
                          <a:ea typeface="Calibri"/>
                        </a:rPr>
                        <a:t>   מגורים, מבני ציבור, מלונאות</a:t>
                      </a:r>
                    </a:p>
                  </a:txBody>
                  <a:tcPr anchor="ctr"/>
                </a:tc>
                <a:extLst>
                  <a:ext uri="{0D108BD9-81ED-4DB2-BD59-A6C34878D82A}">
                    <a16:rowId xmlns:a16="http://schemas.microsoft.com/office/drawing/2014/main" val="10004"/>
                  </a:ext>
                </a:extLst>
              </a:tr>
            </a:tbl>
          </a:graphicData>
        </a:graphic>
      </p:graphicFrame>
      <p:graphicFrame>
        <p:nvGraphicFramePr>
          <p:cNvPr id="7" name="Table 6" descr="אוכלוסיה במרחק עד 70 מ' מגבולות האתר" title="שאלה 14"/>
          <p:cNvGraphicFramePr>
            <a:graphicFrameLocks noGrp="1"/>
          </p:cNvGraphicFramePr>
          <p:nvPr>
            <p:extLst>
              <p:ext uri="{D42A27DB-BD31-4B8C-83A1-F6EECF244321}">
                <p14:modId xmlns:p14="http://schemas.microsoft.com/office/powerpoint/2010/main" val="1747704127"/>
              </p:ext>
            </p:extLst>
          </p:nvPr>
        </p:nvGraphicFramePr>
        <p:xfrm>
          <a:off x="2699792" y="2622477"/>
          <a:ext cx="6140690" cy="1228511"/>
        </p:xfrm>
        <a:graphic>
          <a:graphicData uri="http://schemas.openxmlformats.org/drawingml/2006/table">
            <a:tbl>
              <a:tblPr rtl="1" firstRow="1" firstCol="1">
                <a:tableStyleId>{5C22544A-7EE6-4342-B048-85BDC9FD1C3A}</a:tableStyleId>
              </a:tblPr>
              <a:tblGrid>
                <a:gridCol w="835674">
                  <a:extLst>
                    <a:ext uri="{9D8B030D-6E8A-4147-A177-3AD203B41FA5}">
                      <a16:colId xmlns:a16="http://schemas.microsoft.com/office/drawing/2014/main" val="20000"/>
                    </a:ext>
                  </a:extLst>
                </a:gridCol>
                <a:gridCol w="568104">
                  <a:extLst>
                    <a:ext uri="{9D8B030D-6E8A-4147-A177-3AD203B41FA5}">
                      <a16:colId xmlns:a16="http://schemas.microsoft.com/office/drawing/2014/main" val="20001"/>
                    </a:ext>
                  </a:extLst>
                </a:gridCol>
                <a:gridCol w="4736912">
                  <a:extLst>
                    <a:ext uri="{9D8B030D-6E8A-4147-A177-3AD203B41FA5}">
                      <a16:colId xmlns:a16="http://schemas.microsoft.com/office/drawing/2014/main" val="20002"/>
                    </a:ext>
                  </a:extLst>
                </a:gridCol>
              </a:tblGrid>
              <a:tr h="314111">
                <a:tc>
                  <a:txBody>
                    <a:bodyPr/>
                    <a:lstStyle/>
                    <a:p>
                      <a:pPr algn="ctr" rtl="1"/>
                      <a:r>
                        <a:rPr lang="he-IL" sz="1200" dirty="0"/>
                        <a:t>מס' שאלה</a:t>
                      </a:r>
                    </a:p>
                  </a:txBody>
                  <a:tcPr anchor="ctr"/>
                </a:tc>
                <a:tc>
                  <a:txBody>
                    <a:bodyPr/>
                    <a:lstStyle/>
                    <a:p>
                      <a:pPr algn="ctr" rtl="1"/>
                      <a:r>
                        <a:rPr lang="he-IL" sz="1200" dirty="0"/>
                        <a:t>משקל</a:t>
                      </a:r>
                    </a:p>
                  </a:txBody>
                  <a:tcPr anchor="ctr"/>
                </a:tc>
                <a:tc>
                  <a:txBody>
                    <a:bodyPr/>
                    <a:lstStyle/>
                    <a:p>
                      <a:pPr marL="109728" marR="0" lvl="0" indent="0" algn="r" defTabSz="914400" rtl="1" eaLnBrk="1" fontAlgn="auto" latinLnBrk="0" hangingPunct="1">
                        <a:lnSpc>
                          <a:spcPct val="100000"/>
                        </a:lnSpc>
                        <a:spcBef>
                          <a:spcPts val="0"/>
                        </a:spcBef>
                        <a:spcAft>
                          <a:spcPts val="0"/>
                        </a:spcAft>
                        <a:buClr>
                          <a:srgbClr val="94C600"/>
                        </a:buClr>
                        <a:buSzTx/>
                        <a:buFontTx/>
                        <a:buNone/>
                        <a:tabLst/>
                        <a:defRPr/>
                      </a:pPr>
                      <a:r>
                        <a:rPr lang="he-IL" sz="1200" b="1" dirty="0" err="1">
                          <a:solidFill>
                            <a:schemeClr val="bg1"/>
                          </a:solidFill>
                          <a:latin typeface="Calibri" panose="020F0502020204030204" pitchFamily="34" charset="0"/>
                          <a:ea typeface="Calibri"/>
                        </a:rPr>
                        <a:t>אוכלוסיה</a:t>
                      </a:r>
                      <a:r>
                        <a:rPr lang="he-IL" sz="1200" b="1" dirty="0">
                          <a:solidFill>
                            <a:schemeClr val="bg1"/>
                          </a:solidFill>
                          <a:latin typeface="Calibri" panose="020F0502020204030204" pitchFamily="34" charset="0"/>
                          <a:ea typeface="Calibri"/>
                        </a:rPr>
                        <a:t> במרחק עד 70 מ' מגבולות האתר**:</a:t>
                      </a:r>
                    </a:p>
                  </a:txBody>
                  <a:tcPr anchor="ctr"/>
                </a:tc>
                <a:extLst>
                  <a:ext uri="{0D108BD9-81ED-4DB2-BD59-A6C34878D82A}">
                    <a16:rowId xmlns:a16="http://schemas.microsoft.com/office/drawing/2014/main" val="10000"/>
                  </a:ext>
                </a:extLst>
              </a:tr>
              <a:tr h="23082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400" kern="1200" dirty="0"/>
                        <a:t>14</a:t>
                      </a:r>
                      <a:endParaRPr lang="he-IL" sz="1400" kern="1200" dirty="0">
                        <a:solidFill>
                          <a:srgbClr val="002060"/>
                        </a:solidFill>
                        <a:latin typeface="+mn-lt"/>
                        <a:ea typeface="Calibri"/>
                        <a:cs typeface="+mn-cs"/>
                      </a:endParaRPr>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100" kern="1200" dirty="0">
                          <a:solidFill>
                            <a:schemeClr val="tx2"/>
                          </a:solidFill>
                        </a:rPr>
                        <a:t>0</a:t>
                      </a:r>
                      <a:endParaRPr lang="he-IL" sz="1100" kern="1200" dirty="0">
                        <a:solidFill>
                          <a:schemeClr val="tx2"/>
                        </a:solidFill>
                        <a:latin typeface="+mn-lt"/>
                        <a:ea typeface="Calibri"/>
                        <a:cs typeface="+mn-cs"/>
                      </a:endParaRPr>
                    </a:p>
                  </a:txBody>
                  <a:tcPr anchor="ctr"/>
                </a:tc>
                <a:tc>
                  <a:txBody>
                    <a:bodyPr/>
                    <a:lstStyle/>
                    <a:p>
                      <a:pPr marL="109728" indent="0">
                        <a:buClr>
                          <a:srgbClr val="94C600"/>
                        </a:buClr>
                        <a:buNone/>
                      </a:pPr>
                      <a:r>
                        <a:rPr lang="he-IL" sz="1100" dirty="0">
                          <a:solidFill>
                            <a:schemeClr val="tx2">
                              <a:lumMod val="75000"/>
                            </a:schemeClr>
                          </a:solidFill>
                          <a:ea typeface="Calibri"/>
                        </a:rPr>
                        <a:t>אין </a:t>
                      </a:r>
                      <a:r>
                        <a:rPr lang="he-IL" sz="1100" dirty="0" err="1">
                          <a:solidFill>
                            <a:schemeClr val="tx2">
                              <a:lumMod val="75000"/>
                            </a:schemeClr>
                          </a:solidFill>
                          <a:ea typeface="Calibri"/>
                        </a:rPr>
                        <a:t>אוכלוסיה</a:t>
                      </a:r>
                      <a:r>
                        <a:rPr lang="he-IL" sz="1100" dirty="0">
                          <a:solidFill>
                            <a:schemeClr val="tx2">
                              <a:lumMod val="75000"/>
                            </a:schemeClr>
                          </a:solidFill>
                          <a:ea typeface="Calibri"/>
                        </a:rPr>
                        <a:t> בסביבה</a:t>
                      </a:r>
                    </a:p>
                  </a:txBody>
                  <a:tcPr anchor="ctr"/>
                </a:tc>
                <a:extLst>
                  <a:ext uri="{0D108BD9-81ED-4DB2-BD59-A6C34878D82A}">
                    <a16:rowId xmlns:a16="http://schemas.microsoft.com/office/drawing/2014/main" val="10001"/>
                  </a:ext>
                </a:extLst>
              </a:tr>
              <a:tr h="23082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solidFill>
                            <a:schemeClr val="tx2"/>
                          </a:solidFill>
                        </a:rPr>
                        <a:t>1</a:t>
                      </a:r>
                    </a:p>
                  </a:txBody>
                  <a:tcPr anchor="ctr"/>
                </a:tc>
                <a:tc>
                  <a:txBody>
                    <a:bodyPr/>
                    <a:lstStyle/>
                    <a:p>
                      <a:pPr marL="109728" indent="0">
                        <a:buClr>
                          <a:srgbClr val="94C600"/>
                        </a:buClr>
                        <a:buNone/>
                      </a:pPr>
                      <a:r>
                        <a:rPr lang="he-IL" sz="1100" dirty="0">
                          <a:solidFill>
                            <a:schemeClr val="tx2">
                              <a:lumMod val="75000"/>
                            </a:schemeClr>
                          </a:solidFill>
                          <a:ea typeface="Calibri"/>
                        </a:rPr>
                        <a:t>מבני תעשייה ומסחר, משרדים (זמן חשיפה קצר)</a:t>
                      </a:r>
                    </a:p>
                  </a:txBody>
                  <a:tcPr anchor="ctr"/>
                </a:tc>
                <a:extLst>
                  <a:ext uri="{0D108BD9-81ED-4DB2-BD59-A6C34878D82A}">
                    <a16:rowId xmlns:a16="http://schemas.microsoft.com/office/drawing/2014/main" val="10002"/>
                  </a:ext>
                </a:extLst>
              </a:tr>
              <a:tr h="23082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solidFill>
                            <a:schemeClr val="tx2"/>
                          </a:solidFill>
                        </a:rPr>
                        <a:t>3</a:t>
                      </a:r>
                    </a:p>
                  </a:txBody>
                  <a:tcPr anchor="ctr"/>
                </a:tc>
                <a:tc>
                  <a:txBody>
                    <a:bodyPr/>
                    <a:lstStyle/>
                    <a:p>
                      <a:pPr marL="109728" indent="0">
                        <a:buClr>
                          <a:srgbClr val="94C600"/>
                        </a:buClr>
                        <a:buNone/>
                      </a:pPr>
                      <a:r>
                        <a:rPr lang="he-IL" sz="1100" dirty="0">
                          <a:solidFill>
                            <a:schemeClr val="tx2">
                              <a:lumMod val="75000"/>
                            </a:schemeClr>
                          </a:solidFill>
                          <a:ea typeface="Calibri"/>
                        </a:rPr>
                        <a:t>מבני מגורים, מבני ציבור - גני ילדים, בתי ספר, בתי חולים וכדומה (רגישות גבוהה)</a:t>
                      </a:r>
                    </a:p>
                  </a:txBody>
                  <a:tcPr anchor="ctr"/>
                </a:tc>
                <a:extLst>
                  <a:ext uri="{0D108BD9-81ED-4DB2-BD59-A6C34878D82A}">
                    <a16:rowId xmlns:a16="http://schemas.microsoft.com/office/drawing/2014/main" val="10003"/>
                  </a:ext>
                </a:extLst>
              </a:tr>
            </a:tbl>
          </a:graphicData>
        </a:graphic>
      </p:graphicFrame>
      <p:graphicFrame>
        <p:nvGraphicFramePr>
          <p:cNvPr id="8" name="Table 7" descr="אוכלוסיה במרחק עד 400 מ' מגבולות האתר" title="שאלה 15"/>
          <p:cNvGraphicFramePr>
            <a:graphicFrameLocks noGrp="1"/>
          </p:cNvGraphicFramePr>
          <p:nvPr>
            <p:extLst>
              <p:ext uri="{D42A27DB-BD31-4B8C-83A1-F6EECF244321}">
                <p14:modId xmlns:p14="http://schemas.microsoft.com/office/powerpoint/2010/main" val="2114563549"/>
              </p:ext>
            </p:extLst>
          </p:nvPr>
        </p:nvGraphicFramePr>
        <p:xfrm>
          <a:off x="2699792" y="3847356"/>
          <a:ext cx="6140690" cy="1228511"/>
        </p:xfrm>
        <a:graphic>
          <a:graphicData uri="http://schemas.openxmlformats.org/drawingml/2006/table">
            <a:tbl>
              <a:tblPr rtl="1" firstRow="1" firstCol="1">
                <a:tableStyleId>{5C22544A-7EE6-4342-B048-85BDC9FD1C3A}</a:tableStyleId>
              </a:tblPr>
              <a:tblGrid>
                <a:gridCol w="835674">
                  <a:extLst>
                    <a:ext uri="{9D8B030D-6E8A-4147-A177-3AD203B41FA5}">
                      <a16:colId xmlns:a16="http://schemas.microsoft.com/office/drawing/2014/main" val="20000"/>
                    </a:ext>
                  </a:extLst>
                </a:gridCol>
                <a:gridCol w="568104">
                  <a:extLst>
                    <a:ext uri="{9D8B030D-6E8A-4147-A177-3AD203B41FA5}">
                      <a16:colId xmlns:a16="http://schemas.microsoft.com/office/drawing/2014/main" val="20001"/>
                    </a:ext>
                  </a:extLst>
                </a:gridCol>
                <a:gridCol w="4736912">
                  <a:extLst>
                    <a:ext uri="{9D8B030D-6E8A-4147-A177-3AD203B41FA5}">
                      <a16:colId xmlns:a16="http://schemas.microsoft.com/office/drawing/2014/main" val="20002"/>
                    </a:ext>
                  </a:extLst>
                </a:gridCol>
              </a:tblGrid>
              <a:tr h="314111">
                <a:tc>
                  <a:txBody>
                    <a:bodyPr/>
                    <a:lstStyle/>
                    <a:p>
                      <a:pPr algn="ctr" rtl="1"/>
                      <a:r>
                        <a:rPr lang="he-IL" sz="1200" dirty="0"/>
                        <a:t>מס' שאלה</a:t>
                      </a:r>
                    </a:p>
                  </a:txBody>
                  <a:tcPr anchor="ctr"/>
                </a:tc>
                <a:tc>
                  <a:txBody>
                    <a:bodyPr/>
                    <a:lstStyle/>
                    <a:p>
                      <a:pPr algn="ctr" rtl="1"/>
                      <a:r>
                        <a:rPr lang="he-IL" sz="1200" dirty="0"/>
                        <a:t>משקל</a:t>
                      </a:r>
                    </a:p>
                  </a:txBody>
                  <a:tcPr anchor="ctr"/>
                </a:tc>
                <a:tc>
                  <a:txBody>
                    <a:bodyPr/>
                    <a:lstStyle/>
                    <a:p>
                      <a:pPr marL="109728" marR="0" lvl="0" indent="0" algn="r" defTabSz="914400" rtl="1" eaLnBrk="1" fontAlgn="auto" latinLnBrk="0" hangingPunct="1">
                        <a:lnSpc>
                          <a:spcPct val="100000"/>
                        </a:lnSpc>
                        <a:spcBef>
                          <a:spcPts val="0"/>
                        </a:spcBef>
                        <a:spcAft>
                          <a:spcPts val="0"/>
                        </a:spcAft>
                        <a:buClr>
                          <a:srgbClr val="94C600"/>
                        </a:buClr>
                        <a:buSzTx/>
                        <a:buFontTx/>
                        <a:buNone/>
                        <a:tabLst/>
                        <a:defRPr/>
                      </a:pPr>
                      <a:r>
                        <a:rPr lang="he-IL" sz="1200" b="1" dirty="0" err="1">
                          <a:solidFill>
                            <a:schemeClr val="bg1"/>
                          </a:solidFill>
                          <a:latin typeface="Calibri" panose="020F0502020204030204" pitchFamily="34" charset="0"/>
                          <a:ea typeface="Calibri"/>
                        </a:rPr>
                        <a:t>אוכלוסיה</a:t>
                      </a:r>
                      <a:r>
                        <a:rPr lang="he-IL" sz="1200" b="1" dirty="0">
                          <a:solidFill>
                            <a:schemeClr val="bg1"/>
                          </a:solidFill>
                          <a:latin typeface="Calibri" panose="020F0502020204030204" pitchFamily="34" charset="0"/>
                          <a:ea typeface="Calibri"/>
                        </a:rPr>
                        <a:t> במרחק עד 400 מ' מגבולות האתר**:</a:t>
                      </a:r>
                    </a:p>
                  </a:txBody>
                  <a:tcPr anchor="ctr"/>
                </a:tc>
                <a:extLst>
                  <a:ext uri="{0D108BD9-81ED-4DB2-BD59-A6C34878D82A}">
                    <a16:rowId xmlns:a16="http://schemas.microsoft.com/office/drawing/2014/main" val="10000"/>
                  </a:ext>
                </a:extLst>
              </a:tr>
              <a:tr h="23082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400" kern="1200" dirty="0"/>
                        <a:t>15</a:t>
                      </a:r>
                      <a:endParaRPr lang="he-IL" sz="1400" kern="1200" dirty="0">
                        <a:solidFill>
                          <a:srgbClr val="002060"/>
                        </a:solidFill>
                        <a:latin typeface="+mn-lt"/>
                        <a:ea typeface="Calibri"/>
                        <a:cs typeface="+mn-cs"/>
                      </a:endParaRPr>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100" kern="1200" dirty="0">
                          <a:solidFill>
                            <a:schemeClr val="tx2"/>
                          </a:solidFill>
                        </a:rPr>
                        <a:t>0</a:t>
                      </a:r>
                      <a:endParaRPr lang="he-IL" sz="1100" kern="1200" dirty="0">
                        <a:solidFill>
                          <a:schemeClr val="tx2"/>
                        </a:solidFill>
                        <a:latin typeface="+mn-lt"/>
                        <a:ea typeface="Calibri"/>
                        <a:cs typeface="+mn-cs"/>
                      </a:endParaRPr>
                    </a:p>
                  </a:txBody>
                  <a:tcPr anchor="ctr"/>
                </a:tc>
                <a:tc>
                  <a:txBody>
                    <a:bodyPr/>
                    <a:lstStyle/>
                    <a:p>
                      <a:pPr marL="109728" indent="0">
                        <a:buClr>
                          <a:srgbClr val="94C600"/>
                        </a:buClr>
                        <a:buNone/>
                      </a:pPr>
                      <a:r>
                        <a:rPr lang="he-IL" sz="1100" dirty="0">
                          <a:solidFill>
                            <a:schemeClr val="tx2">
                              <a:lumMod val="75000"/>
                            </a:schemeClr>
                          </a:solidFill>
                          <a:ea typeface="Calibri"/>
                        </a:rPr>
                        <a:t>אין </a:t>
                      </a:r>
                      <a:r>
                        <a:rPr lang="he-IL" sz="1100" dirty="0" err="1">
                          <a:solidFill>
                            <a:schemeClr val="tx2">
                              <a:lumMod val="75000"/>
                            </a:schemeClr>
                          </a:solidFill>
                          <a:ea typeface="Calibri"/>
                        </a:rPr>
                        <a:t>אוכלוסיה</a:t>
                      </a:r>
                      <a:r>
                        <a:rPr lang="he-IL" sz="1100" dirty="0">
                          <a:solidFill>
                            <a:schemeClr val="tx2">
                              <a:lumMod val="75000"/>
                            </a:schemeClr>
                          </a:solidFill>
                          <a:ea typeface="Calibri"/>
                        </a:rPr>
                        <a:t> בסביבה, הזיהום באתר במתכות בלבד</a:t>
                      </a:r>
                    </a:p>
                  </a:txBody>
                  <a:tcPr anchor="ctr"/>
                </a:tc>
                <a:extLst>
                  <a:ext uri="{0D108BD9-81ED-4DB2-BD59-A6C34878D82A}">
                    <a16:rowId xmlns:a16="http://schemas.microsoft.com/office/drawing/2014/main" val="10001"/>
                  </a:ext>
                </a:extLst>
              </a:tr>
              <a:tr h="23082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solidFill>
                            <a:schemeClr val="tx2"/>
                          </a:solidFill>
                        </a:rPr>
                        <a:t>1</a:t>
                      </a:r>
                    </a:p>
                  </a:txBody>
                  <a:tcPr anchor="ctr"/>
                </a:tc>
                <a:tc>
                  <a:txBody>
                    <a:bodyPr/>
                    <a:lstStyle/>
                    <a:p>
                      <a:pPr marL="109728" indent="0">
                        <a:buClr>
                          <a:srgbClr val="94C600"/>
                        </a:buClr>
                        <a:buNone/>
                      </a:pPr>
                      <a:r>
                        <a:rPr lang="he-IL" sz="1100" dirty="0">
                          <a:solidFill>
                            <a:schemeClr val="tx2">
                              <a:lumMod val="75000"/>
                            </a:schemeClr>
                          </a:solidFill>
                          <a:ea typeface="Calibri"/>
                        </a:rPr>
                        <a:t>מבני תעשייה ומסחר, משרדים (זמן חשיפה קצר)</a:t>
                      </a:r>
                    </a:p>
                  </a:txBody>
                  <a:tcPr anchor="ctr"/>
                </a:tc>
                <a:extLst>
                  <a:ext uri="{0D108BD9-81ED-4DB2-BD59-A6C34878D82A}">
                    <a16:rowId xmlns:a16="http://schemas.microsoft.com/office/drawing/2014/main" val="10002"/>
                  </a:ext>
                </a:extLst>
              </a:tr>
              <a:tr h="23082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solidFill>
                            <a:schemeClr val="tx2"/>
                          </a:solidFill>
                        </a:rPr>
                        <a:t>2</a:t>
                      </a:r>
                    </a:p>
                  </a:txBody>
                  <a:tcPr anchor="ctr"/>
                </a:tc>
                <a:tc>
                  <a:txBody>
                    <a:bodyPr/>
                    <a:lstStyle/>
                    <a:p>
                      <a:pPr marL="109728" indent="0">
                        <a:buClr>
                          <a:srgbClr val="94C600"/>
                        </a:buClr>
                        <a:buNone/>
                      </a:pPr>
                      <a:r>
                        <a:rPr lang="he-IL" sz="1100" dirty="0">
                          <a:solidFill>
                            <a:schemeClr val="tx2">
                              <a:lumMod val="75000"/>
                            </a:schemeClr>
                          </a:solidFill>
                          <a:ea typeface="Calibri"/>
                        </a:rPr>
                        <a:t>מבני מגורים, מבני ציבור - גני ילדים, בתי ספר, בתי חולים וכדומה (רגישות גבוהה)</a:t>
                      </a:r>
                    </a:p>
                  </a:txBody>
                  <a:tcPr anchor="ctr"/>
                </a:tc>
                <a:extLst>
                  <a:ext uri="{0D108BD9-81ED-4DB2-BD59-A6C34878D82A}">
                    <a16:rowId xmlns:a16="http://schemas.microsoft.com/office/drawing/2014/main" val="10003"/>
                  </a:ext>
                </a:extLst>
              </a:tr>
            </a:tbl>
          </a:graphicData>
        </a:graphic>
      </p:graphicFrame>
      <p:graphicFrame>
        <p:nvGraphicFramePr>
          <p:cNvPr id="9" name="Table 8" descr="מרחק קידוח ההפקה למי תהום הקרוב ביותר למוקד הזיהום" title="שאלה מס' 16"/>
          <p:cNvGraphicFramePr>
            <a:graphicFrameLocks noGrp="1"/>
          </p:cNvGraphicFramePr>
          <p:nvPr>
            <p:extLst>
              <p:ext uri="{D42A27DB-BD31-4B8C-83A1-F6EECF244321}">
                <p14:modId xmlns:p14="http://schemas.microsoft.com/office/powerpoint/2010/main" val="3673946279"/>
              </p:ext>
            </p:extLst>
          </p:nvPr>
        </p:nvGraphicFramePr>
        <p:xfrm>
          <a:off x="2699792" y="5064963"/>
          <a:ext cx="6140690" cy="1228511"/>
        </p:xfrm>
        <a:graphic>
          <a:graphicData uri="http://schemas.openxmlformats.org/drawingml/2006/table">
            <a:tbl>
              <a:tblPr rtl="1" firstRow="1" firstCol="1">
                <a:tableStyleId>{5C22544A-7EE6-4342-B048-85BDC9FD1C3A}</a:tableStyleId>
              </a:tblPr>
              <a:tblGrid>
                <a:gridCol w="835674">
                  <a:extLst>
                    <a:ext uri="{9D8B030D-6E8A-4147-A177-3AD203B41FA5}">
                      <a16:colId xmlns:a16="http://schemas.microsoft.com/office/drawing/2014/main" val="20000"/>
                    </a:ext>
                  </a:extLst>
                </a:gridCol>
                <a:gridCol w="568104">
                  <a:extLst>
                    <a:ext uri="{9D8B030D-6E8A-4147-A177-3AD203B41FA5}">
                      <a16:colId xmlns:a16="http://schemas.microsoft.com/office/drawing/2014/main" val="20001"/>
                    </a:ext>
                  </a:extLst>
                </a:gridCol>
                <a:gridCol w="4736912">
                  <a:extLst>
                    <a:ext uri="{9D8B030D-6E8A-4147-A177-3AD203B41FA5}">
                      <a16:colId xmlns:a16="http://schemas.microsoft.com/office/drawing/2014/main" val="20002"/>
                    </a:ext>
                  </a:extLst>
                </a:gridCol>
              </a:tblGrid>
              <a:tr h="314111">
                <a:tc>
                  <a:txBody>
                    <a:bodyPr/>
                    <a:lstStyle/>
                    <a:p>
                      <a:pPr algn="ctr" rtl="1"/>
                      <a:r>
                        <a:rPr lang="he-IL" sz="1200" dirty="0"/>
                        <a:t>מס' שאלה</a:t>
                      </a:r>
                    </a:p>
                  </a:txBody>
                  <a:tcPr anchor="ctr"/>
                </a:tc>
                <a:tc>
                  <a:txBody>
                    <a:bodyPr/>
                    <a:lstStyle/>
                    <a:p>
                      <a:pPr algn="ctr" rtl="1"/>
                      <a:r>
                        <a:rPr lang="he-IL" sz="1200" dirty="0"/>
                        <a:t>משקל</a:t>
                      </a:r>
                    </a:p>
                  </a:txBody>
                  <a:tcPr anchor="ctr"/>
                </a:tc>
                <a:tc>
                  <a:txBody>
                    <a:bodyPr/>
                    <a:lstStyle/>
                    <a:p>
                      <a:pPr marL="109728" indent="0">
                        <a:spcBef>
                          <a:spcPts val="0"/>
                        </a:spcBef>
                        <a:buClr>
                          <a:srgbClr val="94C600"/>
                        </a:buClr>
                        <a:buSzTx/>
                        <a:buNone/>
                      </a:pPr>
                      <a:r>
                        <a:rPr lang="he-IL" sz="1200" b="1" dirty="0">
                          <a:solidFill>
                            <a:schemeClr val="bg1"/>
                          </a:solidFill>
                          <a:latin typeface="Calibri" panose="020F0502020204030204" pitchFamily="34" charset="0"/>
                          <a:ea typeface="Calibri"/>
                        </a:rPr>
                        <a:t>מרחק קידוח ההפקה למי תהום הקרוב ביותר למוקד הזיהום:</a:t>
                      </a:r>
                    </a:p>
                  </a:txBody>
                  <a:tcPr anchor="ctr"/>
                </a:tc>
                <a:extLst>
                  <a:ext uri="{0D108BD9-81ED-4DB2-BD59-A6C34878D82A}">
                    <a16:rowId xmlns:a16="http://schemas.microsoft.com/office/drawing/2014/main" val="10000"/>
                  </a:ext>
                </a:extLst>
              </a:tr>
              <a:tr h="23082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400" kern="1200" dirty="0"/>
                        <a:t>16</a:t>
                      </a:r>
                      <a:endParaRPr lang="he-IL" sz="1400" kern="1200" dirty="0">
                        <a:solidFill>
                          <a:srgbClr val="002060"/>
                        </a:solidFill>
                        <a:latin typeface="+mn-lt"/>
                        <a:ea typeface="Calibri"/>
                        <a:cs typeface="+mn-cs"/>
                      </a:endParaRPr>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1100" kern="1200" dirty="0">
                          <a:solidFill>
                            <a:schemeClr val="tx2"/>
                          </a:solidFill>
                        </a:rPr>
                        <a:t>0</a:t>
                      </a:r>
                      <a:endParaRPr lang="he-IL" sz="1100" kern="1200" dirty="0">
                        <a:solidFill>
                          <a:schemeClr val="tx2"/>
                        </a:solidFill>
                        <a:latin typeface="+mn-lt"/>
                        <a:ea typeface="Calibri"/>
                        <a:cs typeface="+mn-cs"/>
                      </a:endParaRPr>
                    </a:p>
                  </a:txBody>
                  <a:tcPr anchor="ctr"/>
                </a:tc>
                <a:tc>
                  <a:txBody>
                    <a:bodyPr/>
                    <a:lstStyle/>
                    <a:p>
                      <a:pPr marL="109728" indent="0">
                        <a:buClr>
                          <a:srgbClr val="94C600"/>
                        </a:buClr>
                        <a:buNone/>
                      </a:pPr>
                      <a:r>
                        <a:rPr lang="he-IL" sz="1100" dirty="0">
                          <a:solidFill>
                            <a:schemeClr val="tx2">
                              <a:lumMod val="75000"/>
                            </a:schemeClr>
                          </a:solidFill>
                          <a:ea typeface="Calibri"/>
                        </a:rPr>
                        <a:t>מעל 800 מ'</a:t>
                      </a:r>
                    </a:p>
                  </a:txBody>
                  <a:tcPr anchor="ctr"/>
                </a:tc>
                <a:extLst>
                  <a:ext uri="{0D108BD9-81ED-4DB2-BD59-A6C34878D82A}">
                    <a16:rowId xmlns:a16="http://schemas.microsoft.com/office/drawing/2014/main" val="10001"/>
                  </a:ext>
                </a:extLst>
              </a:tr>
              <a:tr h="23082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solidFill>
                            <a:schemeClr val="tx2"/>
                          </a:solidFill>
                        </a:rPr>
                        <a:t>6</a:t>
                      </a:r>
                    </a:p>
                  </a:txBody>
                  <a:tcPr anchor="ctr"/>
                </a:tc>
                <a:tc>
                  <a:txBody>
                    <a:bodyPr/>
                    <a:lstStyle/>
                    <a:p>
                      <a:pPr marL="109728" indent="0">
                        <a:buClr>
                          <a:srgbClr val="94C600"/>
                        </a:buClr>
                        <a:buNone/>
                      </a:pPr>
                      <a:r>
                        <a:rPr lang="he-IL" sz="1100" dirty="0">
                          <a:solidFill>
                            <a:schemeClr val="tx2">
                              <a:lumMod val="75000"/>
                            </a:schemeClr>
                          </a:solidFill>
                          <a:ea typeface="Calibri"/>
                        </a:rPr>
                        <a:t>יש, במרחק 200-800 מ' ממוקד הזיהום</a:t>
                      </a:r>
                    </a:p>
                  </a:txBody>
                  <a:tcPr anchor="ctr"/>
                </a:tc>
                <a:extLst>
                  <a:ext uri="{0D108BD9-81ED-4DB2-BD59-A6C34878D82A}">
                    <a16:rowId xmlns:a16="http://schemas.microsoft.com/office/drawing/2014/main" val="10002"/>
                  </a:ext>
                </a:extLst>
              </a:tr>
              <a:tr h="230829">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endParaRPr lang="he-IL" sz="1400" kern="1200" dirty="0">
                        <a:solidFill>
                          <a:srgbClr val="002060"/>
                        </a:solidFill>
                        <a:latin typeface="+mn-lt"/>
                        <a:ea typeface="Calibri"/>
                        <a:cs typeface="+mn-cs"/>
                      </a:endParaRPr>
                    </a:p>
                  </a:txBody>
                  <a:tcPr anchor="ctr"/>
                </a:tc>
                <a:tc>
                  <a:txBody>
                    <a:bodyPr/>
                    <a:lstStyle/>
                    <a:p>
                      <a:pPr algn="ctr" rtl="1"/>
                      <a:r>
                        <a:rPr lang="he-IL" sz="1100" dirty="0">
                          <a:solidFill>
                            <a:schemeClr val="tx2"/>
                          </a:solidFill>
                        </a:rPr>
                        <a:t>9</a:t>
                      </a:r>
                    </a:p>
                  </a:txBody>
                  <a:tcPr anchor="ctr"/>
                </a:tc>
                <a:tc>
                  <a:txBody>
                    <a:bodyPr/>
                    <a:lstStyle/>
                    <a:p>
                      <a:pPr marL="109728" indent="0">
                        <a:buClr>
                          <a:srgbClr val="94C600"/>
                        </a:buClr>
                        <a:buNone/>
                      </a:pPr>
                      <a:r>
                        <a:rPr lang="he-IL" sz="1100" dirty="0">
                          <a:solidFill>
                            <a:schemeClr val="tx2">
                              <a:lumMod val="75000"/>
                            </a:schemeClr>
                          </a:solidFill>
                          <a:ea typeface="Calibri"/>
                        </a:rPr>
                        <a:t>יש, במרחק קטן מ-200 מ' ממוקד הזיהום</a:t>
                      </a:r>
                    </a:p>
                  </a:txBody>
                  <a:tcPr anchor="ctr"/>
                </a:tc>
                <a:extLst>
                  <a:ext uri="{0D108BD9-81ED-4DB2-BD59-A6C34878D82A}">
                    <a16:rowId xmlns:a16="http://schemas.microsoft.com/office/drawing/2014/main" val="10003"/>
                  </a:ext>
                </a:extLst>
              </a:tr>
            </a:tbl>
          </a:graphicData>
        </a:graphic>
      </p:graphicFrame>
      <p:sp>
        <p:nvSpPr>
          <p:cNvPr id="2" name="TextBox 1"/>
          <p:cNvSpPr txBox="1"/>
          <p:nvPr/>
        </p:nvSpPr>
        <p:spPr>
          <a:xfrm>
            <a:off x="2022521" y="6239639"/>
            <a:ext cx="7038045" cy="600164"/>
          </a:xfrm>
          <a:prstGeom prst="rect">
            <a:avLst/>
          </a:prstGeom>
          <a:noFill/>
        </p:spPr>
        <p:txBody>
          <a:bodyPr wrap="square" rtlCol="1">
            <a:spAutoFit/>
          </a:bodyPr>
          <a:lstStyle/>
          <a:p>
            <a:pPr marL="109728">
              <a:buClr>
                <a:srgbClr val="94C600"/>
              </a:buClr>
            </a:pPr>
            <a:r>
              <a:rPr lang="he-IL" sz="1100" dirty="0">
                <a:latin typeface="Calibri" panose="020F0502020204030204" pitchFamily="34" charset="0"/>
                <a:ea typeface="Calibri"/>
              </a:rPr>
              <a:t>* הגדרות ייעודי קרקע נלקחו בדומה לנוהל </a:t>
            </a:r>
            <a:r>
              <a:rPr lang="he-IL" sz="1100" dirty="0" err="1">
                <a:latin typeface="Calibri" panose="020F0502020204030204" pitchFamily="34" charset="0"/>
                <a:ea typeface="Calibri"/>
              </a:rPr>
              <a:t>מבא"ת</a:t>
            </a:r>
            <a:r>
              <a:rPr lang="he-IL" sz="1100" dirty="0">
                <a:latin typeface="Calibri" panose="020F0502020204030204" pitchFamily="34" charset="0"/>
                <a:ea typeface="Calibri"/>
              </a:rPr>
              <a:t> (</a:t>
            </a:r>
            <a:r>
              <a:rPr lang="he-IL" sz="1100" dirty="0">
                <a:latin typeface="arial"/>
              </a:rPr>
              <a:t>נוהל מחייב להגשת </a:t>
            </a:r>
            <a:r>
              <a:rPr lang="he-IL" sz="1100" dirty="0" err="1">
                <a:latin typeface="arial"/>
              </a:rPr>
              <a:t>תב"ע</a:t>
            </a:r>
            <a:r>
              <a:rPr lang="he-IL" sz="1100" dirty="0">
                <a:latin typeface="arial"/>
              </a:rPr>
              <a:t>).</a:t>
            </a:r>
          </a:p>
          <a:p>
            <a:pPr marL="109728">
              <a:buClr>
                <a:srgbClr val="94C600"/>
              </a:buClr>
            </a:pPr>
            <a:r>
              <a:rPr lang="he-IL" sz="1100" dirty="0">
                <a:latin typeface="arial"/>
                <a:ea typeface="Calibri"/>
              </a:rPr>
              <a:t>    </a:t>
            </a:r>
            <a:r>
              <a:rPr lang="he-IL" sz="1100" dirty="0">
                <a:latin typeface="Calibri" panose="020F0502020204030204" pitchFamily="34" charset="0"/>
                <a:ea typeface="Calibri"/>
              </a:rPr>
              <a:t>רדיוס עפ"י הנחיות המשרד </a:t>
            </a:r>
            <a:r>
              <a:rPr lang="he-IL" sz="1100" dirty="0" err="1">
                <a:latin typeface="Calibri" panose="020F0502020204030204" pitchFamily="34" charset="0"/>
                <a:ea typeface="Calibri"/>
              </a:rPr>
              <a:t>להגנ"ס</a:t>
            </a:r>
            <a:r>
              <a:rPr lang="he-IL" sz="1100" dirty="0">
                <a:latin typeface="Calibri" panose="020F0502020204030204" pitchFamily="34" charset="0"/>
                <a:ea typeface="Calibri"/>
              </a:rPr>
              <a:t> לביצוע סקר קרקע.</a:t>
            </a:r>
          </a:p>
          <a:p>
            <a:pPr marL="109728" indent="0">
              <a:buClr>
                <a:srgbClr val="94C600"/>
              </a:buClr>
              <a:buNone/>
            </a:pPr>
            <a:r>
              <a:rPr lang="he-IL" sz="1100" dirty="0">
                <a:latin typeface="Calibri" panose="020F0502020204030204" pitchFamily="34" charset="0"/>
                <a:ea typeface="Calibri"/>
              </a:rPr>
              <a:t>** מרחקים נלקחו בדומה למקובל במודלים דומים בעולם (</a:t>
            </a:r>
            <a:r>
              <a:rPr lang="en-US" sz="1100" dirty="0">
                <a:latin typeface="Calibri" panose="020F0502020204030204" pitchFamily="34" charset="0"/>
                <a:ea typeface="Calibri"/>
              </a:rPr>
              <a:t>(HRS</a:t>
            </a:r>
            <a:r>
              <a:rPr lang="he-IL" sz="1100" dirty="0">
                <a:latin typeface="Calibri" panose="020F0502020204030204" pitchFamily="34" charset="0"/>
                <a:ea typeface="Calibri"/>
              </a:rPr>
              <a:t> ולהנחיות רשות המים</a:t>
            </a:r>
          </a:p>
        </p:txBody>
      </p:sp>
      <p:sp>
        <p:nvSpPr>
          <p:cNvPr id="11" name="Slide Number Placeholder 3"/>
          <p:cNvSpPr>
            <a:spLocks noGrp="1"/>
          </p:cNvSpPr>
          <p:nvPr>
            <p:ph type="sldNum" sz="quarter" idx="12"/>
          </p:nvPr>
        </p:nvSpPr>
        <p:spPr>
          <a:xfrm>
            <a:off x="0" y="6492875"/>
            <a:ext cx="400024" cy="365125"/>
          </a:xfrm>
        </p:spPr>
        <p:txBody>
          <a:bodyPr/>
          <a:lstStyle/>
          <a:p>
            <a:fld id="{9AA1CA3B-1749-40E9-B74A-56A17DDB6354}" type="slidenum">
              <a:rPr lang="he-IL" smtClean="0">
                <a:solidFill>
                  <a:prstClr val="black">
                    <a:lumMod val="75000"/>
                    <a:lumOff val="25000"/>
                  </a:prstClr>
                </a:solidFill>
              </a:rPr>
              <a:pPr/>
              <a:t>19</a:t>
            </a:fld>
            <a:endParaRPr lang="he-IL" dirty="0">
              <a:solidFill>
                <a:prstClr val="black">
                  <a:lumMod val="75000"/>
                  <a:lumOff val="25000"/>
                </a:prstClr>
              </a:solidFill>
            </a:endParaRPr>
          </a:p>
        </p:txBody>
      </p:sp>
      <p:sp>
        <p:nvSpPr>
          <p:cNvPr id="4" name="Rectangle 3" descr="תיבה ריקה" title="תיבה ריקה"/>
          <p:cNvSpPr/>
          <p:nvPr/>
        </p:nvSpPr>
        <p:spPr>
          <a:xfrm>
            <a:off x="7524328" y="6165304"/>
            <a:ext cx="1512168"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006484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
          <p:cNvSpPr>
            <a:spLocks noGrp="1"/>
          </p:cNvSpPr>
          <p:nvPr>
            <p:ph type="title"/>
          </p:nvPr>
        </p:nvSpPr>
        <p:spPr>
          <a:xfrm>
            <a:off x="1331640" y="0"/>
            <a:ext cx="6225884" cy="1143000"/>
          </a:xfrm>
        </p:spPr>
        <p:txBody>
          <a:bodyPr>
            <a:normAutofit/>
          </a:bodyPr>
          <a:lstStyle/>
          <a:p>
            <a:pPr algn="r"/>
            <a:r>
              <a:rPr lang="he-IL" dirty="0">
                <a:solidFill>
                  <a:srgbClr val="518828"/>
                </a:solidFill>
              </a:rPr>
              <a:t>שאלון </a:t>
            </a:r>
            <a:r>
              <a:rPr lang="he-IL" dirty="0" smtClean="0">
                <a:solidFill>
                  <a:srgbClr val="518828"/>
                </a:solidFill>
              </a:rPr>
              <a:t>תיעדוף </a:t>
            </a:r>
            <a:r>
              <a:rPr lang="he-IL" dirty="0">
                <a:solidFill>
                  <a:srgbClr val="518828"/>
                </a:solidFill>
              </a:rPr>
              <a:t>רגולטורי – ציון משוקלל</a:t>
            </a:r>
          </a:p>
        </p:txBody>
      </p:sp>
      <p:pic>
        <p:nvPicPr>
          <p:cNvPr id="8" name="תמונה 7" descr="נוסח חישוב ציון משוקלל" title="נוסח חישוב ציון משוקלל"/>
          <p:cNvPicPr>
            <a:picLocks noChangeAspect="1"/>
          </p:cNvPicPr>
          <p:nvPr/>
        </p:nvPicPr>
        <p:blipFill>
          <a:blip r:embed="rId2"/>
          <a:stretch>
            <a:fillRect/>
          </a:stretch>
        </p:blipFill>
        <p:spPr>
          <a:xfrm>
            <a:off x="930029" y="910635"/>
            <a:ext cx="7362825" cy="1314450"/>
          </a:xfrm>
          <a:prstGeom prst="rect">
            <a:avLst/>
          </a:prstGeom>
        </p:spPr>
      </p:pic>
      <p:pic>
        <p:nvPicPr>
          <p:cNvPr id="23" name="Picture 1" descr="תמונה אדם עם ראש תקוע באדמה כמו בת יענה" title="תמונה"/>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464" y="2636664"/>
            <a:ext cx="1585526" cy="1125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תמונה 12" descr="חישוב ציון הזיהום" title="נוסחה"/>
          <p:cNvPicPr>
            <a:picLocks noChangeAspect="1"/>
          </p:cNvPicPr>
          <p:nvPr/>
        </p:nvPicPr>
        <p:blipFill>
          <a:blip r:embed="rId4"/>
          <a:stretch>
            <a:fillRect/>
          </a:stretch>
        </p:blipFill>
        <p:spPr>
          <a:xfrm>
            <a:off x="2641539" y="2351995"/>
            <a:ext cx="3762375" cy="1409700"/>
          </a:xfrm>
          <a:prstGeom prst="rect">
            <a:avLst/>
          </a:prstGeom>
        </p:spPr>
      </p:pic>
      <p:pic>
        <p:nvPicPr>
          <p:cNvPr id="1025" name="Picture 1" descr="תמונה אדם עם ראש תקוע באדמה כמו בת יענה" title="תמונה"/>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3360" y="2636912"/>
            <a:ext cx="1585526" cy="1125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תמונה 13" descr="חיוב ציון מסלולי החשיפה לזיהום" title="נוסחה"/>
          <p:cNvPicPr>
            <a:picLocks noChangeAspect="1"/>
          </p:cNvPicPr>
          <p:nvPr/>
        </p:nvPicPr>
        <p:blipFill>
          <a:blip r:embed="rId5"/>
          <a:stretch>
            <a:fillRect/>
          </a:stretch>
        </p:blipFill>
        <p:spPr>
          <a:xfrm>
            <a:off x="1072164" y="3761695"/>
            <a:ext cx="6867525" cy="1476375"/>
          </a:xfrm>
          <a:prstGeom prst="rect">
            <a:avLst/>
          </a:prstGeom>
        </p:spPr>
      </p:pic>
      <p:pic>
        <p:nvPicPr>
          <p:cNvPr id="16" name="תמונה 15" descr="חישוב ציון הרצפטור" title="נוסחה"/>
          <p:cNvPicPr>
            <a:picLocks noChangeAspect="1"/>
          </p:cNvPicPr>
          <p:nvPr/>
        </p:nvPicPr>
        <p:blipFill>
          <a:blip r:embed="rId6"/>
          <a:stretch>
            <a:fillRect/>
          </a:stretch>
        </p:blipFill>
        <p:spPr>
          <a:xfrm>
            <a:off x="2203388" y="5238070"/>
            <a:ext cx="4638675" cy="1619250"/>
          </a:xfrm>
          <a:prstGeom prst="rect">
            <a:avLst/>
          </a:prstGeom>
        </p:spPr>
      </p:pic>
      <p:sp>
        <p:nvSpPr>
          <p:cNvPr id="10" name="Slide Number Placeholder 3"/>
          <p:cNvSpPr>
            <a:spLocks noGrp="1"/>
          </p:cNvSpPr>
          <p:nvPr>
            <p:ph type="sldNum" sz="quarter" idx="12"/>
          </p:nvPr>
        </p:nvSpPr>
        <p:spPr>
          <a:xfrm>
            <a:off x="0" y="6492875"/>
            <a:ext cx="400024" cy="365125"/>
          </a:xfrm>
        </p:spPr>
        <p:txBody>
          <a:bodyPr/>
          <a:lstStyle/>
          <a:p>
            <a:fld id="{9AA1CA3B-1749-40E9-B74A-56A17DDB6354}" type="slidenum">
              <a:rPr lang="he-IL" smtClean="0">
                <a:solidFill>
                  <a:prstClr val="black">
                    <a:lumMod val="75000"/>
                    <a:lumOff val="25000"/>
                  </a:prstClr>
                </a:solidFill>
              </a:rPr>
              <a:pPr/>
              <a:t>20</a:t>
            </a:fld>
            <a:endParaRPr lang="he-IL" dirty="0">
              <a:solidFill>
                <a:prstClr val="black">
                  <a:lumMod val="75000"/>
                  <a:lumOff val="25000"/>
                </a:prstClr>
              </a:solidFill>
            </a:endParaRPr>
          </a:p>
        </p:txBody>
      </p:sp>
      <p:sp>
        <p:nvSpPr>
          <p:cNvPr id="22" name="Rectangle 21" descr="תיבה ריקה" title="תיבה ריקה"/>
          <p:cNvSpPr/>
          <p:nvPr/>
        </p:nvSpPr>
        <p:spPr>
          <a:xfrm>
            <a:off x="7524328" y="6165304"/>
            <a:ext cx="1512168"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643424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1619672" y="0"/>
            <a:ext cx="5937852" cy="1143000"/>
          </a:xfrm>
        </p:spPr>
        <p:txBody>
          <a:bodyPr>
            <a:normAutofit/>
          </a:bodyPr>
          <a:lstStyle/>
          <a:p>
            <a:pPr algn="ctr"/>
            <a:r>
              <a:rPr lang="he-IL" dirty="0">
                <a:solidFill>
                  <a:srgbClr val="518828"/>
                </a:solidFill>
              </a:rPr>
              <a:t>מבנה השאלון  </a:t>
            </a:r>
          </a:p>
        </p:txBody>
      </p:sp>
      <p:pic>
        <p:nvPicPr>
          <p:cNvPr id="1025" name="Picture 1" descr="תמונת מבנה השאלון" title="תמונת מבנה השאלון"/>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8513" y="432722"/>
            <a:ext cx="4466975" cy="6314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9AA1CA3B-1749-40E9-B74A-56A17DDB6354}" type="slidenum">
              <a:rPr lang="he-IL" smtClean="0">
                <a:solidFill>
                  <a:prstClr val="black">
                    <a:lumMod val="75000"/>
                    <a:lumOff val="25000"/>
                  </a:prstClr>
                </a:solidFill>
              </a:rPr>
              <a:pPr/>
              <a:t>21</a:t>
            </a:fld>
            <a:endParaRPr lang="he-IL" dirty="0">
              <a:solidFill>
                <a:prstClr val="black">
                  <a:lumMod val="75000"/>
                  <a:lumOff val="25000"/>
                </a:prstClr>
              </a:solidFill>
            </a:endParaRPr>
          </a:p>
        </p:txBody>
      </p:sp>
      <p:sp>
        <p:nvSpPr>
          <p:cNvPr id="6" name="Rectangle 5" descr="תיבה ריקה" title="תיבה ריקה"/>
          <p:cNvSpPr/>
          <p:nvPr/>
        </p:nvSpPr>
        <p:spPr>
          <a:xfrm>
            <a:off x="7524328" y="6165304"/>
            <a:ext cx="1512168"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478935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1632180" y="0"/>
            <a:ext cx="5925344" cy="1143000"/>
          </a:xfrm>
        </p:spPr>
        <p:txBody>
          <a:bodyPr>
            <a:normAutofit/>
          </a:bodyPr>
          <a:lstStyle/>
          <a:p>
            <a:pPr algn="ctr"/>
            <a:r>
              <a:rPr lang="he-IL" dirty="0">
                <a:solidFill>
                  <a:srgbClr val="518828"/>
                </a:solidFill>
              </a:rPr>
              <a:t>מבנה השאלון חלק ראשון</a:t>
            </a:r>
          </a:p>
        </p:txBody>
      </p:sp>
      <p:pic>
        <p:nvPicPr>
          <p:cNvPr id="2050" name="Picture 2" descr="תמונת מבנה השאלון" title="תמונת מבנה השאלון"/>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897"/>
          <a:stretch/>
        </p:blipFill>
        <p:spPr bwMode="auto">
          <a:xfrm>
            <a:off x="827584" y="885825"/>
            <a:ext cx="7488832" cy="5293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3"/>
          <p:cNvSpPr>
            <a:spLocks noGrp="1"/>
          </p:cNvSpPr>
          <p:nvPr>
            <p:ph type="sldNum" sz="quarter" idx="12"/>
          </p:nvPr>
        </p:nvSpPr>
        <p:spPr>
          <a:xfrm>
            <a:off x="0" y="6492875"/>
            <a:ext cx="400024" cy="365125"/>
          </a:xfrm>
        </p:spPr>
        <p:txBody>
          <a:bodyPr/>
          <a:lstStyle/>
          <a:p>
            <a:fld id="{9AA1CA3B-1749-40E9-B74A-56A17DDB6354}" type="slidenum">
              <a:rPr lang="he-IL" smtClean="0">
                <a:solidFill>
                  <a:prstClr val="black">
                    <a:lumMod val="75000"/>
                    <a:lumOff val="25000"/>
                  </a:prstClr>
                </a:solidFill>
              </a:rPr>
              <a:pPr/>
              <a:t>22</a:t>
            </a:fld>
            <a:endParaRPr lang="he-IL" dirty="0">
              <a:solidFill>
                <a:prstClr val="black">
                  <a:lumMod val="75000"/>
                  <a:lumOff val="25000"/>
                </a:prstClr>
              </a:solidFill>
            </a:endParaRPr>
          </a:p>
        </p:txBody>
      </p:sp>
      <p:sp>
        <p:nvSpPr>
          <p:cNvPr id="5" name="Rectangle 4" descr="תיבה ריקה" title="תיבה ריקה"/>
          <p:cNvSpPr/>
          <p:nvPr/>
        </p:nvSpPr>
        <p:spPr>
          <a:xfrm>
            <a:off x="7524328" y="6165304"/>
            <a:ext cx="1512168"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384088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1632180" y="0"/>
            <a:ext cx="5925344" cy="1143000"/>
          </a:xfrm>
        </p:spPr>
        <p:txBody>
          <a:bodyPr>
            <a:normAutofit/>
          </a:bodyPr>
          <a:lstStyle/>
          <a:p>
            <a:pPr algn="ctr"/>
            <a:r>
              <a:rPr lang="he-IL" dirty="0">
                <a:solidFill>
                  <a:srgbClr val="518828"/>
                </a:solidFill>
              </a:rPr>
              <a:t>מבנה השאלון חלק שני</a:t>
            </a:r>
          </a:p>
        </p:txBody>
      </p:sp>
      <p:pic>
        <p:nvPicPr>
          <p:cNvPr id="3073" name="Picture 1" descr="תמונת מבנה השאלון" title="מבנה השאלון"/>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7" y="820738"/>
            <a:ext cx="9134787" cy="5272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9AA1CA3B-1749-40E9-B74A-56A17DDB6354}" type="slidenum">
              <a:rPr lang="he-IL" smtClean="0">
                <a:solidFill>
                  <a:prstClr val="black">
                    <a:lumMod val="75000"/>
                    <a:lumOff val="25000"/>
                  </a:prstClr>
                </a:solidFill>
              </a:rPr>
              <a:pPr/>
              <a:t>23</a:t>
            </a:fld>
            <a:endParaRPr lang="he-IL" dirty="0">
              <a:solidFill>
                <a:prstClr val="black">
                  <a:lumMod val="75000"/>
                  <a:lumOff val="25000"/>
                </a:prstClr>
              </a:solidFill>
            </a:endParaRPr>
          </a:p>
        </p:txBody>
      </p:sp>
      <p:sp>
        <p:nvSpPr>
          <p:cNvPr id="5" name="Rectangle 4" descr="תמונה מבנה השאלון - חישוב נפח פני הים" title="מבנה השאלון - חישוב נפח פני הים"/>
          <p:cNvSpPr/>
          <p:nvPr/>
        </p:nvSpPr>
        <p:spPr>
          <a:xfrm>
            <a:off x="7524328" y="6165304"/>
            <a:ext cx="1512168"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054534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1632180" y="0"/>
            <a:ext cx="5925344" cy="1143000"/>
          </a:xfrm>
        </p:spPr>
        <p:txBody>
          <a:bodyPr>
            <a:normAutofit/>
          </a:bodyPr>
          <a:lstStyle/>
          <a:p>
            <a:pPr algn="ctr"/>
            <a:r>
              <a:rPr lang="he-IL" dirty="0">
                <a:solidFill>
                  <a:srgbClr val="518828"/>
                </a:solidFill>
              </a:rPr>
              <a:t>מבנה השאלון חלק שלישי</a:t>
            </a:r>
          </a:p>
        </p:txBody>
      </p:sp>
      <p:pic>
        <p:nvPicPr>
          <p:cNvPr id="4097" name="Picture 1" descr="תבלת מבנה השאלון" title="טבלת מבנה השאלון"/>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620688"/>
            <a:ext cx="9123230" cy="6203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9AA1CA3B-1749-40E9-B74A-56A17DDB6354}" type="slidenum">
              <a:rPr lang="he-IL" smtClean="0">
                <a:solidFill>
                  <a:prstClr val="black">
                    <a:lumMod val="75000"/>
                    <a:lumOff val="25000"/>
                  </a:prstClr>
                </a:solidFill>
              </a:rPr>
              <a:pPr/>
              <a:t>24</a:t>
            </a:fld>
            <a:endParaRPr lang="he-IL" dirty="0">
              <a:solidFill>
                <a:prstClr val="black">
                  <a:lumMod val="75000"/>
                  <a:lumOff val="25000"/>
                </a:prstClr>
              </a:solidFill>
            </a:endParaRPr>
          </a:p>
        </p:txBody>
      </p:sp>
      <p:sp>
        <p:nvSpPr>
          <p:cNvPr id="6" name="Rectangle 5" descr="תיבה ריקה" title="תיבה ריקה"/>
          <p:cNvSpPr/>
          <p:nvPr/>
        </p:nvSpPr>
        <p:spPr>
          <a:xfrm>
            <a:off x="7524328" y="6165304"/>
            <a:ext cx="1512168"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889788332"/>
      </p:ext>
    </p:extLst>
  </p:cSld>
  <p:clrMapOvr>
    <a:masterClrMapping/>
  </p:clrMapOvr>
</p:sld>
</file>

<file path=ppt/theme/theme1.xml><?xml version="1.0" encoding="utf-8"?>
<a:theme xmlns:a="http://schemas.openxmlformats.org/drawingml/2006/main" name="LDD">
  <a:themeElements>
    <a:clrScheme name="neopharmgroup">
      <a:dk1>
        <a:sysClr val="windowText" lastClr="000000"/>
      </a:dk1>
      <a:lt1>
        <a:sysClr val="window" lastClr="FFFFFF"/>
      </a:lt1>
      <a:dk2>
        <a:srgbClr val="1F497D"/>
      </a:dk2>
      <a:lt2>
        <a:srgbClr val="EEECE1"/>
      </a:lt2>
      <a:accent1>
        <a:srgbClr val="4F81BD"/>
      </a:accent1>
      <a:accent2>
        <a:srgbClr val="00B050"/>
      </a:accent2>
      <a:accent3>
        <a:srgbClr val="00B0F0"/>
      </a:accent3>
      <a:accent4>
        <a:srgbClr val="5F0060"/>
      </a:accent4>
      <a:accent5>
        <a:srgbClr val="0000FF"/>
      </a:accent5>
      <a:accent6>
        <a:srgbClr val="F79646"/>
      </a:accent6>
      <a:hlink>
        <a:srgbClr val="0000FF"/>
      </a:hlink>
      <a:folHlink>
        <a:srgbClr val="800080"/>
      </a:folHlink>
    </a:clrScheme>
    <a:fontScheme name="neopharmgroup">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ForDocIDSufixSearch xmlns="308b3270-09fb-4fff-a65e-91eeb85710c8">120518224808491 20518224808491 0518224808491 518224808491 18224808491 8224808491 224808491 24808491 4808491 808491 08491 8491 </ForDocIDSufixSearch>
    <_dlc_DocId xmlns="cd176683-f386-4427-8b81-f86b02d16ad3">PR_120518224808491</_dlc_DocId>
    <_dlc_DocIdUrl xmlns="cd176683-f386-4427-8b81-f86b02d16ad3">
      <Url>http://sp13/industry/sewage/_layouts/15/DocIdRedir.aspx?ID=PR_120518224808491</Url>
      <Description>PR_120518224808491</Description>
    </_dlc_DocIdUrl>
    <InterestsMetaTaxHTField0 xmlns="cd176683-f386-4427-8b81-f86b02d16ad3">
      <Terms xmlns="http://schemas.microsoft.com/office/infopath/2007/PartnerControls"/>
    </InterestsMetaTaxHTField0>
    <TaxCatchAll xmlns="cd176683-f386-4427-8b81-f86b02d16ad3"/>
    <SvivaCustomFieldLocalAuthority xmlns="308b3270-09fb-4fff-a65e-91eeb85710c8" xsi:nil="true"/>
    <To xmlns="cd176683-f386-4427-8b81-f86b02d16ad3" xsi:nil="true"/>
    <SvivaDocSource xmlns="768d7c6a-c0de-4a09-b8cf-57dd5f94ab56" xsi:nil="true"/>
    <SvivaCustomFieldLegalEntity xmlns="308b3270-09fb-4fff-a65e-91eeb85710c8" xsi:nil="true"/>
    <SvivaOfficeUnitsMMetaTaxHTField0 xmlns="308b3270-09fb-4fff-a65e-91eeb85710c8">
      <Terms xmlns="http://schemas.microsoft.com/office/infopath/2007/PartnerControls"/>
    </SvivaOfficeUnitsMMetaTaxHTField0>
    <SvivaCustomFieldEnvironmentSite xmlns="308b3270-09fb-4fff-a65e-91eeb85710c8" xsi:nil="true"/>
    <SvivaLabelingFreeMMetaTaxHTField0 xmlns="308b3270-09fb-4fff-a65e-91eeb85710c8">
      <Terms xmlns="http://schemas.microsoft.com/office/infopath/2007/PartnerControls"/>
    </SvivaLabelingFreeMMetaTaxHTField0>
    <DocumentDate xmlns="308b3270-09fb-4fff-a65e-91eeb85710c8">2016-04-20T09:14:31+00:00</DocumentDate>
    <From1 xmlns="cd176683-f386-4427-8b81-f86b02d16ad3" xsi:nil="true"/>
    <addNotesFields xmlns="cd176683-f386-4427-8b81-f86b02d16ad3" xsi:nil="true"/>
    <IdDocSviva xmlns="cd176683-f386-4427-8b81-f86b02d16ad3" xsi:nil="true"/>
  </documentManagement>
</p:properties>
</file>

<file path=customXml/item4.xml><?xml version="1.0" encoding="utf-8"?>
<ct:contentTypeSchema xmlns:ct="http://schemas.microsoft.com/office/2006/metadata/contentType" xmlns:ma="http://schemas.microsoft.com/office/2006/metadata/properties/metaAttributes" ct:_="" ma:_="" ma:contentTypeName="מסמך סביבתי" ma:contentTypeID="0x010100E5B8FEC42D71C148B1ADD56636BBBBBB0500754DDACA02671F448DB9441943F5A6F4" ma:contentTypeVersion="2520" ma:contentTypeDescription="" ma:contentTypeScope="" ma:versionID="e05e55886bb10e9a38d2f067fcb00d75">
  <xsd:schema xmlns:xsd="http://www.w3.org/2001/XMLSchema" xmlns:xs="http://www.w3.org/2001/XMLSchema" xmlns:p="http://schemas.microsoft.com/office/2006/metadata/properties" xmlns:ns2="768d7c6a-c0de-4a09-b8cf-57dd5f94ab56" xmlns:ns3="308b3270-09fb-4fff-a65e-91eeb85710c8" xmlns:ns4="cd176683-f386-4427-8b81-f86b02d16ad3" targetNamespace="http://schemas.microsoft.com/office/2006/metadata/properties" ma:root="true" ma:fieldsID="bf47d6d957a815f740fd2479a4615af4" ns2:_="" ns3:_="" ns4:_="">
    <xsd:import namespace="768d7c6a-c0de-4a09-b8cf-57dd5f94ab56"/>
    <xsd:import namespace="308b3270-09fb-4fff-a65e-91eeb85710c8"/>
    <xsd:import namespace="cd176683-f386-4427-8b81-f86b02d16ad3"/>
    <xsd:element name="properties">
      <xsd:complexType>
        <xsd:sequence>
          <xsd:element name="documentManagement">
            <xsd:complexType>
              <xsd:all>
                <xsd:element ref="ns2:SvivaDocSource" minOccurs="0"/>
                <xsd:element ref="ns3:DocumentDate" minOccurs="0"/>
                <xsd:element ref="ns4:To" minOccurs="0"/>
                <xsd:element ref="ns4:From1" minOccurs="0"/>
                <xsd:element ref="ns4:addNotesFields" minOccurs="0"/>
                <xsd:element ref="ns4:_dlc_DocIdUrl" minOccurs="0"/>
                <xsd:element ref="ns4:_dlc_DocIdPersistId" minOccurs="0"/>
                <xsd:element ref="ns4:InterestsMetaTaxHTField0" minOccurs="0"/>
                <xsd:element ref="ns4:TaxCatchAll" minOccurs="0"/>
                <xsd:element ref="ns4:TaxCatchAllLabel" minOccurs="0"/>
                <xsd:element ref="ns3:SvivaOfficeUnitsMMetaTaxHTField0" minOccurs="0"/>
                <xsd:element ref="ns3:SvivaLabelingFreeMMetaTaxHTField0" minOccurs="0"/>
                <xsd:element ref="ns4:IdDocSviva" minOccurs="0"/>
                <xsd:element ref="ns4:_dlc_DocId" minOccurs="0"/>
                <xsd:element ref="ns3:ForDocIDSufixSearch" minOccurs="0"/>
                <xsd:element ref="ns3:SvivaCustomFieldEnvironmentSite" minOccurs="0"/>
                <xsd:element ref="ns3:SvivaCustomFieldLegalEntity" minOccurs="0"/>
                <xsd:element ref="ns3:SvivaCustomFieldLocalAuthor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8d7c6a-c0de-4a09-b8cf-57dd5f94ab56" elementFormDefault="qualified">
    <xsd:import namespace="http://schemas.microsoft.com/office/2006/documentManagement/types"/>
    <xsd:import namespace="http://schemas.microsoft.com/office/infopath/2007/PartnerControls"/>
    <xsd:element name="SvivaDocSource" ma:index="2" nillable="true" ma:displayName="מקור המסמך" ma:format="Dropdown" ma:internalName="SvivaDocSource">
      <xsd:simpleType>
        <xsd:restriction base="dms:Choice">
          <xsd:enumeration value="נכנס"/>
          <xsd:enumeration value="יוצא"/>
          <xsd:enumeration value="פנימי"/>
        </xsd:restriction>
      </xsd:simpleType>
    </xsd:element>
  </xsd:schema>
  <xsd:schema xmlns:xsd="http://www.w3.org/2001/XMLSchema" xmlns:xs="http://www.w3.org/2001/XMLSchema" xmlns:dms="http://schemas.microsoft.com/office/2006/documentManagement/types" xmlns:pc="http://schemas.microsoft.com/office/infopath/2007/PartnerControls" targetNamespace="308b3270-09fb-4fff-a65e-91eeb85710c8" elementFormDefault="qualified">
    <xsd:import namespace="http://schemas.microsoft.com/office/2006/documentManagement/types"/>
    <xsd:import namespace="http://schemas.microsoft.com/office/infopath/2007/PartnerControls"/>
    <xsd:element name="DocumentDate" ma:index="3" nillable="true" ma:displayName="תאריך המסמך" ma:default="[today]" ma:description="" ma:format="DateOnly" ma:internalName="DocumentDate">
      <xsd:simpleType>
        <xsd:restriction base="dms:DateTime"/>
      </xsd:simpleType>
    </xsd:element>
    <xsd:element name="SvivaOfficeUnitsMMetaTaxHTField0" ma:index="20" nillable="true" ma:taxonomy="true" ma:internalName="SvivaOfficeUnitsMMetaTaxHTField0" ma:taxonomyFieldName="SvivaOfficeUnitsMMeta" ma:displayName="יחידות משרדיות" ma:default="" ma:fieldId="{0f9f4e77-fecb-4e6c-afa7-216b1f370344}" ma:taxonomyMulti="true" ma:sspId="ff4440f8-564e-4fa8-afbc-ea990aa8b102" ma:termSetId="bf56d739-595c-4460-b601-9cbdb6bbab3d" ma:anchorId="06c53814-0ae8-466c-8805-eaa83b6d43f2" ma:open="false" ma:isKeyword="false">
      <xsd:complexType>
        <xsd:sequence>
          <xsd:element ref="pc:Terms" minOccurs="0" maxOccurs="1"/>
        </xsd:sequence>
      </xsd:complexType>
    </xsd:element>
    <xsd:element name="SvivaLabelingFreeMMetaTaxHTField0" ma:index="22" nillable="true" ma:taxonomy="true" ma:internalName="SvivaLabelingFreeMMetaTaxHTField0" ma:taxonomyFieldName="SvivaLabelingFreeMMeta" ma:displayName="תיוג חופשי" ma:readOnly="false" ma:default="" ma:fieldId="{567e8b18-fe5c-4419-a490-0486e86ff6ae}" ma:taxonomyMulti="true" ma:sspId="ff4440f8-564e-4fa8-afbc-ea990aa8b102" ma:termSetId="55cf6b9e-590e-4a7a-a46c-94f42b633773" ma:anchorId="00000000-0000-0000-0000-000000000000" ma:open="true" ma:isKeyword="false">
      <xsd:complexType>
        <xsd:sequence>
          <xsd:element ref="pc:Terms" minOccurs="0" maxOccurs="1"/>
        </xsd:sequence>
      </xsd:complexType>
    </xsd:element>
    <xsd:element name="ForDocIDSufixSearch" ma:index="25" nillable="true" ma:displayName="פירוק סימוכין לצורך חיפוש" ma:description="שדה זה מיועד לאחסנת מספר הסימוכין (לא ידנית) בווריציות שונות על מנת, שיהיה ניתן למצוא את המסמך לפי הקלדת סופית" ma:hidden="true" ma:internalName="ForDocIDSufixSearch" ma:readOnly="false">
      <xsd:simpleType>
        <xsd:restriction base="dms:Text">
          <xsd:maxLength value="255"/>
        </xsd:restriction>
      </xsd:simpleType>
    </xsd:element>
    <xsd:element name="SvivaCustomFieldEnvironmentSite" ma:index="26" nillable="true" ma:displayName="אתר סביבתי" ma:description="" ma:internalName="SvivaCustomFieldEnvironmentSite">
      <xsd:simpleType>
        <xsd:restriction base="dms:Unknown"/>
      </xsd:simpleType>
    </xsd:element>
    <xsd:element name="SvivaCustomFieldLegalEntity" ma:index="27" nillable="true" ma:displayName="ישות משפטית" ma:description="" ma:internalName="SvivaCustomFieldLegalEntity">
      <xsd:simpleType>
        <xsd:restriction base="dms:Unknown"/>
      </xsd:simpleType>
    </xsd:element>
    <xsd:element name="SvivaCustomFieldLocalAuthority" ma:index="28" nillable="true" ma:displayName="רשות מקומית" ma:description="" ma:internalName="SvivaCustomFieldLocalAuthority">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d176683-f386-4427-8b81-f86b02d16ad3" elementFormDefault="qualified">
    <xsd:import namespace="http://schemas.microsoft.com/office/2006/documentManagement/types"/>
    <xsd:import namespace="http://schemas.microsoft.com/office/infopath/2007/PartnerControls"/>
    <xsd:element name="To" ma:index="4" nillable="true" ma:displayName="אל" ma:internalName="To">
      <xsd:simpleType>
        <xsd:restriction base="dms:Text">
          <xsd:maxLength value="255"/>
        </xsd:restriction>
      </xsd:simpleType>
    </xsd:element>
    <xsd:element name="From1" ma:index="5" nillable="true" ma:displayName="מאת" ma:internalName="From1">
      <xsd:simpleType>
        <xsd:restriction base="dms:Text">
          <xsd:maxLength value="255"/>
        </xsd:restriction>
      </xsd:simpleType>
    </xsd:element>
    <xsd:element name="addNotesFields" ma:index="9" nillable="true" ma:displayName="הערות" ma:internalName="addNotesFields">
      <xsd:simpleType>
        <xsd:restriction base="dms:Note"/>
      </xsd:simpleType>
    </xsd:element>
    <xsd:element name="_dlc_DocIdUrl" ma:index="10" nillable="true" ma:displayName="סימוכין" ma:description="קישור קבוע למסמך זה."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1" nillable="true" ma:displayName="Persist ID" ma:description="Keep ID on add." ma:hidden="true" ma:internalName="_dlc_DocIdPersistId" ma:readOnly="true">
      <xsd:simpleType>
        <xsd:restriction base="dms:Boolean"/>
      </xsd:simpleType>
    </xsd:element>
    <xsd:element name="InterestsMetaTaxHTField0" ma:index="12" nillable="true" ma:taxonomy="true" ma:internalName="InterestsMetaTaxHTField0" ma:taxonomyFieldName="InterestsMeta" ma:displayName="נושאים סביבתיים" ma:default="" ma:fieldId="{3c901234-d614-4893-80f1-91f08c43bcc4}" ma:taxonomyMulti="true" ma:sspId="ff4440f8-564e-4fa8-afbc-ea990aa8b102" ma:termSetId="bf56d739-595c-4460-b601-9cbdb6bbab3d" ma:anchorId="9d4ac17b-53fc-40a1-90ae-7e0050090adb" ma:open="false" ma:isKeyword="false">
      <xsd:complexType>
        <xsd:sequence>
          <xsd:element ref="pc:Terms" minOccurs="0" maxOccurs="1"/>
        </xsd:sequence>
      </xsd:complexType>
    </xsd:element>
    <xsd:element name="TaxCatchAll" ma:index="13" nillable="true" ma:displayName="Taxonomy Catch All Column" ma:hidden="true" ma:list="{73062d61-dc1e-4fe4-92aa-89431bb3230e}" ma:internalName="TaxCatchAll" ma:showField="CatchAllData" ma:web="cd176683-f386-4427-8b81-f86b02d16ad3">
      <xsd:complexType>
        <xsd:complexContent>
          <xsd:extension base="dms:MultiChoiceLookup">
            <xsd:sequence>
              <xsd:element name="Value" type="dms:Lookup" maxOccurs="unbounded" minOccurs="0" nillable="true"/>
            </xsd:sequence>
          </xsd:extension>
        </xsd:complexContent>
      </xsd:complexType>
    </xsd:element>
    <xsd:element name="TaxCatchAllLabel" ma:index="14" nillable="true" ma:displayName="Taxonomy Catch All Column1" ma:hidden="true" ma:list="{73062d61-dc1e-4fe4-92aa-89431bb3230e}" ma:internalName="TaxCatchAllLabel" ma:readOnly="true" ma:showField="CatchAllDataLabel" ma:web="cd176683-f386-4427-8b81-f86b02d16ad3">
      <xsd:complexType>
        <xsd:complexContent>
          <xsd:extension base="dms:MultiChoiceLookup">
            <xsd:sequence>
              <xsd:element name="Value" type="dms:Lookup" maxOccurs="unbounded" minOccurs="0" nillable="true"/>
            </xsd:sequence>
          </xsd:extension>
        </xsd:complexContent>
      </xsd:complexType>
    </xsd:element>
    <xsd:element name="IdDocSviva" ma:index="23" nillable="true" ma:displayName="סימוכין ישן" ma:hidden="true" ma:internalName="IdDocSviva">
      <xsd:simpleType>
        <xsd:restriction base="dms:Text">
          <xsd:maxLength value="255"/>
        </xsd:restriction>
      </xsd:simpleType>
    </xsd:element>
    <xsd:element name="_dlc_DocId" ma:index="24" nillable="true" ma:displayName="ערך של סימוכין" ma:description="הערך של מזהה המסמך שהוקצה לפריט זה." ma:internalName="_dlc_DocId"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6" ma:displayName="סוג תוכן"/>
        <xsd:element ref="dc:title" minOccurs="0" maxOccurs="1" ma:index="1" ma:displayName="כותרת"/>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7402818-FD70-41EA-89E4-071B8A1CF3BA}">
  <ds:schemaRefs>
    <ds:schemaRef ds:uri="http://schemas.microsoft.com/sharepoint/v3/contenttype/forms"/>
  </ds:schemaRefs>
</ds:datastoreItem>
</file>

<file path=customXml/itemProps2.xml><?xml version="1.0" encoding="utf-8"?>
<ds:datastoreItem xmlns:ds="http://schemas.openxmlformats.org/officeDocument/2006/customXml" ds:itemID="{68C77787-7B6C-4A86-A217-1236D5A98AB5}">
  <ds:schemaRefs>
    <ds:schemaRef ds:uri="http://schemas.microsoft.com/sharepoint/events"/>
  </ds:schemaRefs>
</ds:datastoreItem>
</file>

<file path=customXml/itemProps3.xml><?xml version="1.0" encoding="utf-8"?>
<ds:datastoreItem xmlns:ds="http://schemas.openxmlformats.org/officeDocument/2006/customXml" ds:itemID="{8FAC2141-017B-4AF8-AA13-F8849C547E11}">
  <ds:schemaRefs>
    <ds:schemaRef ds:uri="768d7c6a-c0de-4a09-b8cf-57dd5f94ab56"/>
    <ds:schemaRef ds:uri="http://purl.org/dc/elements/1.1/"/>
    <ds:schemaRef ds:uri="http://schemas.microsoft.com/office/2006/documentManagement/types"/>
    <ds:schemaRef ds:uri="http://schemas.openxmlformats.org/package/2006/metadata/core-properties"/>
    <ds:schemaRef ds:uri="http://schemas.microsoft.com/office/infopath/2007/PartnerControls"/>
    <ds:schemaRef ds:uri="http://purl.org/dc/terms/"/>
    <ds:schemaRef ds:uri="cd176683-f386-4427-8b81-f86b02d16ad3"/>
    <ds:schemaRef ds:uri="http://purl.org/dc/dcmitype/"/>
    <ds:schemaRef ds:uri="308b3270-09fb-4fff-a65e-91eeb85710c8"/>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B394DF07-2E71-422C-8F56-87F3C680D3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8d7c6a-c0de-4a09-b8cf-57dd5f94ab56"/>
    <ds:schemaRef ds:uri="308b3270-09fb-4fff-a65e-91eeb85710c8"/>
    <ds:schemaRef ds:uri="cd176683-f386-4427-8b81-f86b02d16a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9044</TotalTime>
  <Words>2095</Words>
  <Application>Microsoft Office PowerPoint</Application>
  <PresentationFormat>On-screen Show (4:3)</PresentationFormat>
  <Paragraphs>361</Paragraphs>
  <Slides>24</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arial</vt:lpstr>
      <vt:lpstr>Batang</vt:lpstr>
      <vt:lpstr>Calibri</vt:lpstr>
      <vt:lpstr>Times New Roman</vt:lpstr>
      <vt:lpstr>Wingdings 2</vt:lpstr>
      <vt:lpstr>Wingdings 3</vt:lpstr>
      <vt:lpstr>LDD</vt:lpstr>
      <vt:lpstr>מודל תיעדוף רגולטורי –  טיפול בקרקעות מזוהמות  מצגת הדרכה</vt:lpstr>
      <vt:lpstr>מודל תיעדוף רגולטורי – </vt:lpstr>
      <vt:lpstr>מודל תיעדוף רגולטורי – רקע – המשך </vt:lpstr>
      <vt:lpstr>מודל תיעדוף רגולטורי – רקע </vt:lpstr>
      <vt:lpstr>מודל תיעדוף רגולטורי – רקע </vt:lpstr>
      <vt:lpstr>מודלים של תיעדוף שיקום – דוגמאות מהעולם</vt:lpstr>
      <vt:lpstr>מודל תיעדוף שיקום – עקרונות</vt:lpstr>
      <vt:lpstr>מודל תיעדוף שיקום – עקרונות (המשך)</vt:lpstr>
      <vt:lpstr>מודל תיעדוף שיקום – תוצרים ודל תיעדוף שיקום - תוצרים</vt:lpstr>
      <vt:lpstr>מודל מודל תיעדוף רגולטורי – מבנה תיעדוף רגולטורי – מבנה</vt:lpstr>
      <vt:lpstr>שאלון תיעדוף רגולטורי – מבנה</vt:lpstr>
      <vt:lpstr>שאלון תיעדוף רגולטורי – ציון הזיהום </vt:lpstr>
      <vt:lpstr>שאלון תיעדוף רגולטורי – ציון הזיהום (המשך)</vt:lpstr>
      <vt:lpstr>שאלון תיעדוף רגולטורי – ציון הזיהום  </vt:lpstr>
      <vt:lpstr>שאלון תיעדוף רגולטורי – ציון הזיהום – המשך</vt:lpstr>
      <vt:lpstr>שאלון תיעדוף רגולטורי – ציון הזיהום</vt:lpstr>
      <vt:lpstr>מנגנון תיעדוף שיקום – המודל המוצע</vt:lpstr>
      <vt:lpstr>שאלון תיעדוף רגולטורי – ציון מסלול החשיפה</vt:lpstr>
      <vt:lpstr>שאלון תיעדוף רגולטורי – ציון הרצפטור</vt:lpstr>
      <vt:lpstr>שאלון תיעדוף רגולטורי – ציון משוקלל</vt:lpstr>
      <vt:lpstr>מבנה השאלון  </vt:lpstr>
      <vt:lpstr>מבנה השאלון חלק ראשון</vt:lpstr>
      <vt:lpstr>מבנה השאלון חלק שני</vt:lpstr>
      <vt:lpstr>מבנה השאלון חלק שלישי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מודל תעדוף שיקום</dc:title>
  <dc:creator>Oren Rinat</dc:creator>
  <cp:lastModifiedBy>אסתר טל   Esther Tal</cp:lastModifiedBy>
  <cp:revision>387</cp:revision>
  <cp:lastPrinted>2015-11-01T11:13:03Z</cp:lastPrinted>
  <dcterms:created xsi:type="dcterms:W3CDTF">2015-04-20T14:08:04Z</dcterms:created>
  <dcterms:modified xsi:type="dcterms:W3CDTF">2019-03-21T07:18:46Z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7a3c6fbc-d2d4-48d3-90db-a394457af365</vt:lpwstr>
  </property>
  <property fmtid="{D5CDD505-2E9C-101B-9397-08002B2CF9AE}" pid="3" name="ContentTypeId">
    <vt:lpwstr>0x010100E5B8FEC42D71C148B1ADD56636BBBBBB0500754DDACA02671F448DB9441943F5A6F4</vt:lpwstr>
  </property>
  <property fmtid="{D5CDD505-2E9C-101B-9397-08002B2CF9AE}" pid="4" name="SvivaOfficeUnitsMMeta">
    <vt:lpwstr/>
  </property>
  <property fmtid="{D5CDD505-2E9C-101B-9397-08002B2CF9AE}" pid="5" name="SvivaLabelingFreeMMeta">
    <vt:lpwstr/>
  </property>
  <property fmtid="{D5CDD505-2E9C-101B-9397-08002B2CF9AE}" pid="6" name="InterestsMeta">
    <vt:lpwstr/>
  </property>
</Properties>
</file>