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487" r:id="rId2"/>
  </p:sldIdLst>
  <p:sldSz cx="9144000" cy="6858000" type="screen4x3"/>
  <p:notesSz cx="6772275" cy="9902825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9">
          <p15:clr>
            <a:srgbClr val="A4A3A4"/>
          </p15:clr>
        </p15:guide>
        <p15:guide id="2" pos="21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CCE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096" autoAdjust="0"/>
    <p:restoredTop sz="94660"/>
  </p:normalViewPr>
  <p:slideViewPr>
    <p:cSldViewPr>
      <p:cViewPr varScale="1">
        <p:scale>
          <a:sx n="111" d="100"/>
          <a:sy n="111" d="100"/>
        </p:scale>
        <p:origin x="-3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3966" y="-90"/>
      </p:cViewPr>
      <p:guideLst>
        <p:guide orient="horz" pos="3119"/>
        <p:guide pos="2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36884" y="0"/>
            <a:ext cx="2935391" cy="495696"/>
          </a:xfrm>
          <a:prstGeom prst="rect">
            <a:avLst/>
          </a:prstGeom>
        </p:spPr>
        <p:txBody>
          <a:bodyPr vert="horz" lIns="91139" tIns="45569" rIns="91139" bIns="45569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5" y="0"/>
            <a:ext cx="2935391" cy="495696"/>
          </a:xfrm>
          <a:prstGeom prst="rect">
            <a:avLst/>
          </a:prstGeom>
        </p:spPr>
        <p:txBody>
          <a:bodyPr vert="horz" lIns="91139" tIns="45569" rIns="91139" bIns="45569" rtlCol="1"/>
          <a:lstStyle>
            <a:lvl1pPr algn="l">
              <a:defRPr sz="1200"/>
            </a:lvl1pPr>
          </a:lstStyle>
          <a:p>
            <a:fld id="{0B62F27A-06A6-4611-ACD4-0EB8D2ACDEB7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36884" y="9405549"/>
            <a:ext cx="2935391" cy="495695"/>
          </a:xfrm>
          <a:prstGeom prst="rect">
            <a:avLst/>
          </a:prstGeom>
        </p:spPr>
        <p:txBody>
          <a:bodyPr vert="horz" lIns="91139" tIns="45569" rIns="91139" bIns="45569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5" y="9405549"/>
            <a:ext cx="2935391" cy="495695"/>
          </a:xfrm>
          <a:prstGeom prst="rect">
            <a:avLst/>
          </a:prstGeom>
        </p:spPr>
        <p:txBody>
          <a:bodyPr vert="horz" lIns="91139" tIns="45569" rIns="91139" bIns="45569" rtlCol="1" anchor="b"/>
          <a:lstStyle>
            <a:lvl1pPr algn="l">
              <a:defRPr sz="1200"/>
            </a:lvl1pPr>
          </a:lstStyle>
          <a:p>
            <a:fld id="{AEF84FEE-8125-4EB8-BA3D-8543EE2E09A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59967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36884" y="0"/>
            <a:ext cx="2935391" cy="495696"/>
          </a:xfrm>
          <a:prstGeom prst="rect">
            <a:avLst/>
          </a:prstGeom>
        </p:spPr>
        <p:txBody>
          <a:bodyPr vert="horz" lIns="91139" tIns="45569" rIns="91139" bIns="45569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5" y="0"/>
            <a:ext cx="2935391" cy="495696"/>
          </a:xfrm>
          <a:prstGeom prst="rect">
            <a:avLst/>
          </a:prstGeom>
        </p:spPr>
        <p:txBody>
          <a:bodyPr vert="horz" lIns="91139" tIns="45569" rIns="91139" bIns="45569" rtlCol="1"/>
          <a:lstStyle>
            <a:lvl1pPr algn="l">
              <a:defRPr sz="1200"/>
            </a:lvl1pPr>
          </a:lstStyle>
          <a:p>
            <a:fld id="{31204DE3-4133-4294-9C32-9B9C9CD05D3B}" type="datetimeFigureOut">
              <a:rPr lang="he-IL" smtClean="0"/>
              <a:t>ה'/כסלו/תשע"ח</a:t>
            </a:fld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6911" y="4703568"/>
            <a:ext cx="5418453" cy="4456509"/>
          </a:xfrm>
          <a:prstGeom prst="rect">
            <a:avLst/>
          </a:prstGeom>
        </p:spPr>
        <p:txBody>
          <a:bodyPr vert="horz" lIns="91139" tIns="45569" rIns="91139" bIns="45569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36884" y="9405549"/>
            <a:ext cx="2935391" cy="495695"/>
          </a:xfrm>
          <a:prstGeom prst="rect">
            <a:avLst/>
          </a:prstGeom>
        </p:spPr>
        <p:txBody>
          <a:bodyPr vert="horz" lIns="91139" tIns="45569" rIns="91139" bIns="45569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5" y="9405549"/>
            <a:ext cx="2935391" cy="495695"/>
          </a:xfrm>
          <a:prstGeom prst="rect">
            <a:avLst/>
          </a:prstGeom>
        </p:spPr>
        <p:txBody>
          <a:bodyPr vert="horz" lIns="91139" tIns="45569" rIns="91139" bIns="45569" rtlCol="1" anchor="b"/>
          <a:lstStyle>
            <a:lvl1pPr algn="l">
              <a:defRPr sz="1200"/>
            </a:lvl1pPr>
          </a:lstStyle>
          <a:p>
            <a:fld id="{984A4284-B4E5-490B-9F32-CA11CE25C8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9989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909638" y="742950"/>
            <a:ext cx="4953000" cy="3714750"/>
          </a:xfrm>
          <a:prstGeom prst="rect">
            <a:avLst/>
          </a:prstGeo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A4284-B4E5-490B-9F32-CA11CE25C8FE}" type="slidenum">
              <a:rPr lang="he-IL">
                <a:solidFill>
                  <a:prstClr val="black"/>
                </a:solidFill>
              </a:rPr>
              <a:pPr/>
              <a:t>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95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7596336" y="6494137"/>
            <a:ext cx="2458616" cy="365125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David" pitchFamily="34" charset="-79"/>
                <a:cs typeface="David" pitchFamily="34" charset="-79"/>
              </a:defRPr>
            </a:lvl1pPr>
          </a:lstStyle>
          <a:p>
            <a:fld id="{3C0A8EDC-0A67-4BF5-871C-6680D52933E2}" type="datetime9">
              <a:rPr lang="he-IL" smtClean="0">
                <a:solidFill>
                  <a:prstClr val="black"/>
                </a:solidFill>
              </a:rPr>
              <a:pPr/>
              <a:t>23 נובמבר, 2017</a:t>
            </a:fld>
            <a:endParaRPr lang="he-IL" dirty="0">
              <a:solidFill>
                <a:prstClr val="black"/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-1476672" y="6492876"/>
            <a:ext cx="2051248" cy="365125"/>
          </a:xfrm>
        </p:spPr>
        <p:txBody>
          <a:bodyPr/>
          <a:lstStyle>
            <a:lvl1pPr>
              <a:defRPr sz="1600" b="1">
                <a:solidFill>
                  <a:schemeClr val="tx2">
                    <a:lumMod val="75000"/>
                  </a:schemeClr>
                </a:solidFill>
                <a:latin typeface="David" pitchFamily="34" charset="-79"/>
                <a:cs typeface="David" pitchFamily="34" charset="-79"/>
              </a:defRPr>
            </a:lvl1pPr>
          </a:lstStyle>
          <a:p>
            <a:fld id="{42AA58CC-91D2-4FBF-9350-5886F6BE7B40}" type="slidenum">
              <a:rPr lang="he-IL" smtClean="0">
                <a:solidFill>
                  <a:srgbClr val="4E3B30">
                    <a:lumMod val="75000"/>
                  </a:srgbClr>
                </a:solidFill>
              </a:rPr>
              <a:pPr/>
              <a:t>‹#›</a:t>
            </a:fld>
            <a:endParaRPr lang="he-IL" dirty="0">
              <a:solidFill>
                <a:srgbClr val="4E3B30">
                  <a:lumMod val="75000"/>
                </a:srgbClr>
              </a:solidFill>
            </a:endParaRPr>
          </a:p>
        </p:txBody>
      </p:sp>
      <p:cxnSp>
        <p:nvCxnSpPr>
          <p:cNvPr id="8" name="מחבר ישר 7"/>
          <p:cNvCxnSpPr/>
          <p:nvPr userDrawn="1"/>
        </p:nvCxnSpPr>
        <p:spPr>
          <a:xfrm>
            <a:off x="-37577" y="6469010"/>
            <a:ext cx="92525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מציין מיקום של מספר שקופית 2"/>
          <p:cNvSpPr txBox="1">
            <a:spLocks/>
          </p:cNvSpPr>
          <p:nvPr userDrawn="1"/>
        </p:nvSpPr>
        <p:spPr>
          <a:xfrm>
            <a:off x="0" y="6492876"/>
            <a:ext cx="574576" cy="365125"/>
          </a:xfrm>
          <a:prstGeom prst="rect">
            <a:avLst/>
          </a:prstGeom>
        </p:spPr>
        <p:txBody>
          <a:bodyPr vert="horz"/>
          <a:lstStyle>
            <a:defPPr>
              <a:defRPr lang="he-IL"/>
            </a:defPPr>
            <a:lvl1pPr marL="0" algn="r" defTabSz="914400" rtl="1" eaLnBrk="1" latinLnBrk="0" hangingPunct="1">
              <a:defRPr kumimoji="0" sz="1200" kern="12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2AA58CC-91D2-4FBF-9350-5886F6BE7B40}" type="slidenum">
              <a:rPr lang="he-IL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he-IL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9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ציין מיקום טקסט 7"/>
          <p:cNvSpPr>
            <a:spLocks noGrp="1"/>
          </p:cNvSpPr>
          <p:nvPr>
            <p:ph type="body" idx="1"/>
          </p:nvPr>
        </p:nvSpPr>
        <p:spPr>
          <a:xfrm>
            <a:off x="304800" y="1554163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dirty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dirty="0"/>
              <a:t>רמה שנייה</a:t>
            </a:r>
          </a:p>
          <a:p>
            <a:pPr lvl="2" eaLnBrk="1" latinLnBrk="0" hangingPunct="1"/>
            <a:r>
              <a:rPr kumimoji="0" lang="he-IL" dirty="0"/>
              <a:t>רמה שלישית</a:t>
            </a:r>
          </a:p>
          <a:p>
            <a:pPr lvl="3" eaLnBrk="1" latinLnBrk="0" hangingPunct="1"/>
            <a:r>
              <a:rPr kumimoji="0" lang="he-IL" dirty="0"/>
              <a:t>רמה רביעית</a:t>
            </a:r>
          </a:p>
          <a:p>
            <a:pPr lvl="4" eaLnBrk="1" latinLnBrk="0" hangingPunct="1"/>
            <a:r>
              <a:rPr kumimoji="0" lang="he-IL" dirty="0"/>
              <a:t>רמה חמישית</a:t>
            </a:r>
            <a:endParaRPr kumimoji="0" lang="en-US" dirty="0"/>
          </a:p>
        </p:txBody>
      </p:sp>
      <p:sp>
        <p:nvSpPr>
          <p:cNvPr id="11" name="מציין מיקום של תאריך 10"/>
          <p:cNvSpPr>
            <a:spLocks noGrp="1"/>
          </p:cNvSpPr>
          <p:nvPr>
            <p:ph type="dt" sz="half" idx="2"/>
          </p:nvPr>
        </p:nvSpPr>
        <p:spPr>
          <a:xfrm>
            <a:off x="6477000" y="76201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6796142-9EB6-43C8-B27C-A1949949F600}" type="datetime9">
              <a:rPr lang="he-IL" smtClean="0">
                <a:solidFill>
                  <a:srgbClr val="F0A22E">
                    <a:shade val="75000"/>
                  </a:srgbClr>
                </a:solidFill>
              </a:rPr>
              <a:pPr/>
              <a:t>23 נובמבר, 2017</a:t>
            </a:fld>
            <a:endParaRPr lang="he-IL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מציין מיקום של כותרת תחתונה 27"/>
          <p:cNvSpPr>
            <a:spLocks noGrp="1"/>
          </p:cNvSpPr>
          <p:nvPr>
            <p:ph type="ftr" sz="quarter" idx="3"/>
          </p:nvPr>
        </p:nvSpPr>
        <p:spPr>
          <a:xfrm>
            <a:off x="31242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he-IL">
                <a:solidFill>
                  <a:srgbClr val="F0A22E">
                    <a:shade val="75000"/>
                  </a:srgbClr>
                </a:solidFill>
              </a:rPr>
              <a:t>מחוז תל אביב - נתוני הוועדות למשלב</a:t>
            </a: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4"/>
          </p:nvPr>
        </p:nvSpPr>
        <p:spPr>
          <a:xfrm>
            <a:off x="8229600" y="6477001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2AA58CC-91D2-4FBF-9350-5886F6BE7B40}" type="slidenum">
              <a:rPr lang="he-IL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he-IL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מציין מיקום של כותרת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6444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hf hdr="0"/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טבלה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899432"/>
              </p:ext>
            </p:extLst>
          </p:nvPr>
        </p:nvGraphicFramePr>
        <p:xfrm>
          <a:off x="72007" y="3284984"/>
          <a:ext cx="8964489" cy="3394537"/>
        </p:xfrm>
        <a:graphic>
          <a:graphicData uri="http://schemas.openxmlformats.org/drawingml/2006/table">
            <a:tbl>
              <a:tblPr rtl="1" firstRow="1" firstCol="1" bandRow="1">
                <a:tableStyleId>{9DCAF9ED-07DC-4A11-8D7F-57B35C25682E}</a:tableStyleId>
              </a:tblPr>
              <a:tblGrid>
                <a:gridCol w="13329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171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4143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60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שם מפקח</a:t>
                      </a:r>
                      <a:endParaRPr kumimoji="0" lang="en-US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ישראל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רקע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עובדתי</a:t>
                      </a:r>
                      <a:endParaRPr kumimoji="0" lang="en-US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614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גוש/חלקה</a:t>
                      </a:r>
                      <a:endParaRPr kumimoji="0" lang="en-US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3636 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/ </a:t>
                      </a: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rowSpan="6">
                  <a:txBody>
                    <a:bodyPr/>
                    <a:lstStyle/>
                    <a:p>
                      <a:pPr marL="171450" indent="-17145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ביום 26.10.2017 אותר מתחם ובתוכו מבנה מגורים  100 מ"ר+ סככה </a:t>
                      </a:r>
                      <a:r>
                        <a:rPr kumimoji="0" lang="he-IL" sz="1000" kern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איסכורית</a:t>
                      </a: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35 מ"ר+ מכולה כ-15 מ"ר ורצפת בטון כ-120 מ"ר.</a:t>
                      </a:r>
                    </a:p>
                    <a:p>
                      <a:pPr marL="171450" indent="-17145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בניית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המתחם הסתיימה, ומבוצע בו שימוש לא חקלאי</a:t>
                      </a:r>
                    </a:p>
                    <a:p>
                      <a:pPr marL="171450" indent="-17145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המתחם אותר במסגרת אכיפה יזומה</a:t>
                      </a:r>
                    </a:p>
                    <a:p>
                      <a:pPr marL="171450" indent="-17145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מדובר על שטח פתוח ומסביבו לא קיימות עבירות בניה נוספות</a:t>
                      </a:r>
                    </a:p>
                    <a:p>
                      <a:pPr marL="171450" indent="-17145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בתחום רצועת החשמל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522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נ.צ</a:t>
                      </a:r>
                      <a:endParaRPr kumimoji="0" lang="en-US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195680/681526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e-IL" sz="1200" b="1" baseline="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183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בעל הקרקע\משתמש</a:t>
                      </a:r>
                      <a:endParaRPr kumimoji="0" lang="en-US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משה </a:t>
                      </a:r>
                      <a:r>
                        <a:rPr kumimoji="0" lang="he-IL" sz="1000" kern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משה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e-IL" sz="1200" b="1" baseline="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522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רחוב</a:t>
                      </a:r>
                      <a:endParaRPr kumimoji="0" lang="en-US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עולי הגרדום 25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974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שטח המבנה</a:t>
                      </a:r>
                      <a:endParaRPr kumimoji="0" lang="en-US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250 מ"ר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e-IL" sz="1200" b="1" baseline="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6952"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מהות השימוש</a:t>
                      </a:r>
                      <a:endParaRPr kumimoji="0" lang="en-US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חנות לחומרי בנין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he-IL" sz="1200" b="1" kern="1200" dirty="0">
                        <a:solidFill>
                          <a:srgbClr val="000000"/>
                        </a:solidFill>
                        <a:effectLst/>
                        <a:latin typeface="David" pitchFamily="34" charset="-79"/>
                        <a:ea typeface="+mn-ea"/>
                        <a:cs typeface="David" pitchFamily="34" charset="-79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החלטת מנהל פיקוח (מסלול אכיפה) -    מנהלי / שיפוטי / חקירה</a:t>
                      </a:r>
                      <a:endParaRPr kumimoji="0" lang="he-IL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162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אופי האיתור</a:t>
                      </a:r>
                      <a:endParaRPr kumimoji="0" lang="he-IL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יסודות\רצפת בטון\שלד\גמר</a:t>
                      </a:r>
                      <a:endParaRPr kumimoji="0" lang="he-IL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522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יעוד לפי תכנית </a:t>
                      </a:r>
                      <a:endParaRPr kumimoji="0" lang="en-US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חקלאי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200" b="1" kern="1200" dirty="0">
                        <a:solidFill>
                          <a:srgbClr val="000000"/>
                        </a:solidFill>
                        <a:effectLst/>
                        <a:latin typeface="David" pitchFamily="34" charset="-79"/>
                        <a:ea typeface="+mn-ea"/>
                        <a:cs typeface="David" pitchFamily="34" charset="-79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2485"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רישוי</a:t>
                      </a:r>
                      <a:endParaRPr kumimoji="0" lang="he-IL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אין היתר\היתר למבנה חקלאי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he-IL" sz="1200" b="1" kern="1200" dirty="0">
                        <a:solidFill>
                          <a:schemeClr val="tx2"/>
                        </a:solidFill>
                        <a:effectLst/>
                        <a:latin typeface="David" pitchFamily="34" charset="-79"/>
                        <a:ea typeface="+mn-ea"/>
                        <a:cs typeface="David" pitchFamily="34" charset="-79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9778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הנחיות לביצוע</a:t>
                      </a:r>
                    </a:p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he-IL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183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פעולות פיקוח קודמות</a:t>
                      </a:r>
                      <a:endParaRPr kumimoji="0" lang="he-IL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נמסרה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התראה ב-2013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marL="0" algn="r" rtl="1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he-IL" sz="1200" b="1" kern="1200" dirty="0">
                        <a:solidFill>
                          <a:schemeClr val="tx2"/>
                        </a:solidFill>
                        <a:effectLst/>
                        <a:latin typeface="David" pitchFamily="34" charset="-79"/>
                        <a:ea typeface="+mn-ea"/>
                        <a:cs typeface="David" pitchFamily="34" charset="-79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8748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הליכים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משפטיים קודמים</a:t>
                      </a:r>
                      <a:endParaRPr kumimoji="0" lang="he-IL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צו הריסה שיפוטי משנת 2015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kern="1200" noProof="0" dirty="0">
                        <a:solidFill>
                          <a:srgbClr val="000000"/>
                        </a:solidFill>
                        <a:effectLst/>
                        <a:latin typeface="David" pitchFamily="34" charset="-79"/>
                        <a:ea typeface="+mn-ea"/>
                        <a:cs typeface="David" pitchFamily="34" charset="-79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360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נסיבות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מחמירות</a:t>
                      </a:r>
                      <a:endParaRPr kumimoji="0" lang="he-IL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קרקע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חקלאית מוכרזת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 v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kern="1200" noProof="0" dirty="0">
                        <a:solidFill>
                          <a:srgbClr val="000000"/>
                        </a:solidFill>
                        <a:effectLst/>
                        <a:latin typeface="David" pitchFamily="34" charset="-79"/>
                        <a:ea typeface="+mn-ea"/>
                        <a:cs typeface="David" pitchFamily="34" charset="-79"/>
                      </a:endParaRPr>
                    </a:p>
                  </a:txBody>
                  <a:tcPr marL="58008" marR="5800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360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מדיניות אכיפה</a:t>
                      </a:r>
                      <a:endParaRPr kumimoji="0" lang="he-IL" sz="100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במדרג גבוה במדיניות</a:t>
                      </a:r>
                      <a:r>
                        <a:rPr kumimoji="0" lang="he-IL" sz="1000" kern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האכיפה</a:t>
                      </a:r>
                      <a:endParaRPr kumimoji="0" lang="en-US" sz="1000" b="0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000" kern="1200" noProof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תאריך:____________                                         חתימה_________________</a:t>
                      </a:r>
                      <a:endParaRPr kumimoji="0" lang="en-US" sz="1000" b="1" kern="1200" noProof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008" marR="58008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69" t="25195" r="10066" b="13477"/>
          <a:stretch/>
        </p:blipFill>
        <p:spPr bwMode="auto">
          <a:xfrm>
            <a:off x="251520" y="1196752"/>
            <a:ext cx="2987824" cy="19533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H:\esri\avihoo\מזרח השרון\קלנסואה 2017\רביע נבארי רצועת החשמל קלנסווה\20170831_1059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684" y="1196752"/>
            <a:ext cx="2604476" cy="1953357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t="11882" r="10651" b="2663"/>
          <a:stretch/>
        </p:blipFill>
        <p:spPr bwMode="auto">
          <a:xfrm>
            <a:off x="6200022" y="1196752"/>
            <a:ext cx="2764466" cy="19729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609246"/>
              </p:ext>
            </p:extLst>
          </p:nvPr>
        </p:nvGraphicFramePr>
        <p:xfrm>
          <a:off x="179511" y="548680"/>
          <a:ext cx="8856985" cy="57606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17713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713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713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713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7139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שם וועדה</a:t>
                      </a:r>
                      <a:endParaRPr lang="he-IL" sz="12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ישוב</a:t>
                      </a:r>
                      <a:endParaRPr lang="he-IL" sz="12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איתור מספר</a:t>
                      </a:r>
                      <a:endParaRPr lang="he-IL" sz="12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סוג</a:t>
                      </a:r>
                      <a:endParaRPr lang="he-IL" sz="12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מספר תיק פיקוח</a:t>
                      </a:r>
                      <a:endParaRPr lang="he-IL" sz="12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1744"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גבעות אלונים</a:t>
                      </a:r>
                      <a:endParaRPr lang="he-IL" sz="1200" b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ורד הגליל</a:t>
                      </a:r>
                      <a:endParaRPr lang="he-IL" sz="1200" b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1-2017</a:t>
                      </a:r>
                      <a:endParaRPr lang="he-IL" sz="1200" b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מנהלי / שיפוטי / תיק חקירה</a:t>
                      </a:r>
                      <a:endParaRPr lang="he-IL" sz="1200" b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9999999999</a:t>
                      </a:r>
                      <a:endParaRPr lang="he-IL" sz="1200" b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מלבן 1"/>
          <p:cNvSpPr/>
          <p:nvPr/>
        </p:nvSpPr>
        <p:spPr>
          <a:xfrm>
            <a:off x="3072889" y="-33915"/>
            <a:ext cx="2584574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00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דפית איתור</a:t>
            </a:r>
          </a:p>
        </p:txBody>
      </p:sp>
      <p:sp>
        <p:nvSpPr>
          <p:cNvPr id="4" name="הסבר מלבני מעוגל 3"/>
          <p:cNvSpPr/>
          <p:nvPr/>
        </p:nvSpPr>
        <p:spPr>
          <a:xfrm>
            <a:off x="7524204" y="1220625"/>
            <a:ext cx="1440284" cy="316083"/>
          </a:xfrm>
          <a:prstGeom prst="wedgeRoundRectCallout">
            <a:avLst>
              <a:gd name="adj1" fmla="val -26226"/>
              <a:gd name="adj2" fmla="val 179698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מיקום כללי במרחב</a:t>
            </a:r>
          </a:p>
        </p:txBody>
      </p:sp>
      <p:sp>
        <p:nvSpPr>
          <p:cNvPr id="9" name="הסבר מלבני מעוגל 8"/>
          <p:cNvSpPr/>
          <p:nvPr/>
        </p:nvSpPr>
        <p:spPr>
          <a:xfrm>
            <a:off x="5436096" y="496471"/>
            <a:ext cx="1246183" cy="396044"/>
          </a:xfrm>
          <a:prstGeom prst="wedgeRoundRectCallout">
            <a:avLst>
              <a:gd name="adj1" fmla="val 32786"/>
              <a:gd name="adj2" fmla="val 100397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נתוני זיהוי כלליים</a:t>
            </a:r>
          </a:p>
        </p:txBody>
      </p:sp>
      <p:sp>
        <p:nvSpPr>
          <p:cNvPr id="10" name="הסבר מלבני מעוגל 9"/>
          <p:cNvSpPr/>
          <p:nvPr/>
        </p:nvSpPr>
        <p:spPr>
          <a:xfrm>
            <a:off x="5459554" y="3555759"/>
            <a:ext cx="1224012" cy="293696"/>
          </a:xfrm>
          <a:prstGeom prst="wedgeRoundRectCallout">
            <a:avLst>
              <a:gd name="adj1" fmla="val 28017"/>
              <a:gd name="adj2" fmla="val 297378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ריכוז ממצאים</a:t>
            </a:r>
          </a:p>
        </p:txBody>
      </p:sp>
      <p:sp>
        <p:nvSpPr>
          <p:cNvPr id="11" name="הסבר מלבני מעוגל 10"/>
          <p:cNvSpPr/>
          <p:nvPr/>
        </p:nvSpPr>
        <p:spPr>
          <a:xfrm>
            <a:off x="3995936" y="1196752"/>
            <a:ext cx="1440160" cy="414046"/>
          </a:xfrm>
          <a:prstGeom prst="wedgeRoundRectCallout">
            <a:avLst>
              <a:gd name="adj1" fmla="val -13467"/>
              <a:gd name="adj2" fmla="val 93173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תמונת האיתור</a:t>
            </a:r>
          </a:p>
        </p:txBody>
      </p:sp>
      <p:sp>
        <p:nvSpPr>
          <p:cNvPr id="13" name="הסבר מלבני מעוגל 12"/>
          <p:cNvSpPr/>
          <p:nvPr/>
        </p:nvSpPr>
        <p:spPr>
          <a:xfrm>
            <a:off x="111789" y="3789018"/>
            <a:ext cx="1507883" cy="1944237"/>
          </a:xfrm>
          <a:prstGeom prst="wedgeRoundRectCallout">
            <a:avLst>
              <a:gd name="adj1" fmla="val 60060"/>
              <a:gd name="adj2" fmla="val -33674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רקע עובדתי הכולל: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זמן האיתור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דרך האיתור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מקום האיתור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מצב הבנייה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כל פרט רלוונטי לקבלת החלטה</a:t>
            </a:r>
          </a:p>
        </p:txBody>
      </p:sp>
      <p:sp>
        <p:nvSpPr>
          <p:cNvPr id="14" name="הסבר מלבני מעוגל 13"/>
          <p:cNvSpPr/>
          <p:nvPr/>
        </p:nvSpPr>
        <p:spPr>
          <a:xfrm>
            <a:off x="2543064" y="5349470"/>
            <a:ext cx="1592560" cy="1031858"/>
          </a:xfrm>
          <a:prstGeom prst="wedgeRoundRectCallout">
            <a:avLst>
              <a:gd name="adj1" fmla="val 128644"/>
              <a:gd name="adj2" fmla="val -19081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הנחיות מנהל: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בדיקות נוספות נדרשות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לוחות זמנים לביצוע</a:t>
            </a:r>
          </a:p>
        </p:txBody>
      </p:sp>
      <p:grpSp>
        <p:nvGrpSpPr>
          <p:cNvPr id="52" name="קבוצה 51"/>
          <p:cNvGrpSpPr/>
          <p:nvPr/>
        </p:nvGrpSpPr>
        <p:grpSpPr>
          <a:xfrm>
            <a:off x="251520" y="1196752"/>
            <a:ext cx="2987824" cy="1988532"/>
            <a:chOff x="107504" y="1312031"/>
            <a:chExt cx="2987824" cy="1988532"/>
          </a:xfrm>
        </p:grpSpPr>
        <p:cxnSp>
          <p:nvCxnSpPr>
            <p:cNvPr id="6" name="מחבר ישר 5"/>
            <p:cNvCxnSpPr/>
            <p:nvPr/>
          </p:nvCxnSpPr>
          <p:spPr>
            <a:xfrm flipH="1">
              <a:off x="107504" y="1312031"/>
              <a:ext cx="288032" cy="226759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מחבר ישר 17"/>
            <p:cNvCxnSpPr/>
            <p:nvPr/>
          </p:nvCxnSpPr>
          <p:spPr>
            <a:xfrm flipH="1">
              <a:off x="107504" y="1312031"/>
              <a:ext cx="576064" cy="433782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מחבר ישר 20"/>
            <p:cNvCxnSpPr/>
            <p:nvPr/>
          </p:nvCxnSpPr>
          <p:spPr>
            <a:xfrm flipH="1">
              <a:off x="107504" y="1312031"/>
              <a:ext cx="792088" cy="651902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מחבר ישר 21"/>
            <p:cNvCxnSpPr/>
            <p:nvPr/>
          </p:nvCxnSpPr>
          <p:spPr>
            <a:xfrm flipH="1">
              <a:off x="107504" y="1312031"/>
              <a:ext cx="1080120" cy="858925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מחבר ישר 27"/>
            <p:cNvCxnSpPr/>
            <p:nvPr/>
          </p:nvCxnSpPr>
          <p:spPr>
            <a:xfrm flipH="1">
              <a:off x="107504" y="1312031"/>
              <a:ext cx="1368152" cy="111059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מחבר ישר 28"/>
            <p:cNvCxnSpPr/>
            <p:nvPr/>
          </p:nvCxnSpPr>
          <p:spPr>
            <a:xfrm flipH="1">
              <a:off x="107504" y="1312031"/>
              <a:ext cx="1656184" cy="1328711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מחבר ישר 29"/>
            <p:cNvCxnSpPr/>
            <p:nvPr/>
          </p:nvCxnSpPr>
          <p:spPr>
            <a:xfrm flipH="1">
              <a:off x="107504" y="1312031"/>
              <a:ext cx="1944216" cy="1535734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מחבר ישר 39"/>
            <p:cNvCxnSpPr/>
            <p:nvPr/>
          </p:nvCxnSpPr>
          <p:spPr>
            <a:xfrm flipH="1">
              <a:off x="107504" y="1312031"/>
              <a:ext cx="2160240" cy="1763834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מחבר ישר 40"/>
            <p:cNvCxnSpPr/>
            <p:nvPr/>
          </p:nvCxnSpPr>
          <p:spPr>
            <a:xfrm flipH="1">
              <a:off x="107504" y="1312031"/>
              <a:ext cx="2448272" cy="1981954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מחבר ישר 41"/>
            <p:cNvCxnSpPr/>
            <p:nvPr/>
          </p:nvCxnSpPr>
          <p:spPr>
            <a:xfrm flipH="1">
              <a:off x="395536" y="1312031"/>
              <a:ext cx="2448272" cy="1960319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מחבר ישר 52"/>
            <p:cNvCxnSpPr/>
            <p:nvPr/>
          </p:nvCxnSpPr>
          <p:spPr>
            <a:xfrm flipH="1">
              <a:off x="717476" y="1331767"/>
              <a:ext cx="2377852" cy="1924742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מחבר ישר 53"/>
            <p:cNvCxnSpPr/>
            <p:nvPr/>
          </p:nvCxnSpPr>
          <p:spPr>
            <a:xfrm flipH="1">
              <a:off x="1187624" y="1745813"/>
              <a:ext cx="1907704" cy="1519575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מחבר ישר 54"/>
            <p:cNvCxnSpPr/>
            <p:nvPr/>
          </p:nvCxnSpPr>
          <p:spPr>
            <a:xfrm flipH="1">
              <a:off x="971600" y="1538790"/>
              <a:ext cx="2123728" cy="1709828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מחבר ישר 62"/>
            <p:cNvCxnSpPr/>
            <p:nvPr/>
          </p:nvCxnSpPr>
          <p:spPr>
            <a:xfrm flipH="1">
              <a:off x="1475656" y="1976386"/>
              <a:ext cx="1619672" cy="1272232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מחבר ישר 63"/>
            <p:cNvCxnSpPr/>
            <p:nvPr/>
          </p:nvCxnSpPr>
          <p:spPr>
            <a:xfrm flipH="1">
              <a:off x="1733228" y="2316923"/>
              <a:ext cx="1331640" cy="983640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מחבר ישר 64"/>
            <p:cNvCxnSpPr/>
            <p:nvPr/>
          </p:nvCxnSpPr>
          <p:spPr>
            <a:xfrm flipH="1">
              <a:off x="2051720" y="2505600"/>
              <a:ext cx="1043608" cy="759788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מחבר ישר 85"/>
            <p:cNvCxnSpPr/>
            <p:nvPr/>
          </p:nvCxnSpPr>
          <p:spPr>
            <a:xfrm flipH="1">
              <a:off x="2429508" y="2780530"/>
              <a:ext cx="665820" cy="484858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מחבר ישר 88"/>
            <p:cNvCxnSpPr/>
            <p:nvPr/>
          </p:nvCxnSpPr>
          <p:spPr>
            <a:xfrm flipH="1">
              <a:off x="2762418" y="3022959"/>
              <a:ext cx="332910" cy="242429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הסבר מלבני מעוגל 11"/>
          <p:cNvSpPr/>
          <p:nvPr/>
        </p:nvSpPr>
        <p:spPr>
          <a:xfrm>
            <a:off x="220791" y="1190349"/>
            <a:ext cx="1520552" cy="927470"/>
          </a:xfrm>
          <a:prstGeom prst="wedgeRoundRectCallout">
            <a:avLst>
              <a:gd name="adj1" fmla="val 75600"/>
              <a:gd name="adj2" fmla="val 100430"/>
              <a:gd name="adj3" fmla="val 16667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תצ"א עם </a:t>
            </a:r>
            <a:r>
              <a:rPr lang="he-IL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תוכנית</a:t>
            </a:r>
            <a:r>
              <a:rPr lang="he-IL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רלוונטית המשלבת ייעודי קרקע בשקיפות</a:t>
            </a:r>
          </a:p>
        </p:txBody>
      </p:sp>
      <p:sp>
        <p:nvSpPr>
          <p:cNvPr id="34" name="מלבן 1">
            <a:extLst>
              <a:ext uri="{FF2B5EF4-FFF2-40B4-BE49-F238E27FC236}">
                <a16:creationId xmlns="" xmlns:a16="http://schemas.microsoft.com/office/drawing/2014/main" id="{184B78EA-8BC6-4477-B0F7-9D70F6C225E9}"/>
              </a:ext>
            </a:extLst>
          </p:cNvPr>
          <p:cNvSpPr/>
          <p:nvPr/>
        </p:nvSpPr>
        <p:spPr>
          <a:xfrm>
            <a:off x="6682279" y="97178"/>
            <a:ext cx="2445559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מסמך ישים 1.5.1</a:t>
            </a:r>
          </a:p>
        </p:txBody>
      </p:sp>
    </p:spTree>
    <p:extLst>
      <p:ext uri="{BB962C8B-B14F-4D97-AF65-F5344CB8AC3E}">
        <p14:creationId xmlns:p14="http://schemas.microsoft.com/office/powerpoint/2010/main" val="5572571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טרק">
  <a:themeElements>
    <a:clrScheme name="טרק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 קלאסי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כריכה קשה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7351</TotalTime>
  <Words>206</Words>
  <Application>Microsoft Office PowerPoint</Application>
  <PresentationFormat>‫הצגה על המסך (4:3)</PresentationFormat>
  <Paragraphs>64</Paragraphs>
  <Slides>1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טרק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מחוז ירושלים מצגת</dc:title>
  <dc:creator>user</dc:creator>
  <cp:lastModifiedBy>תלמיד 3</cp:lastModifiedBy>
  <cp:revision>676</cp:revision>
  <cp:lastPrinted>2016-07-20T08:30:49Z</cp:lastPrinted>
  <dcterms:created xsi:type="dcterms:W3CDTF">2015-02-17T06:38:10Z</dcterms:created>
  <dcterms:modified xsi:type="dcterms:W3CDTF">2017-11-23T13:37:17Z</dcterms:modified>
</cp:coreProperties>
</file>