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104" d="100"/>
          <a:sy n="104" d="100"/>
        </p:scale>
        <p:origin x="-18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4C3D014-8AAB-44A5-B492-F56405FABBF4}" type="datetimeFigureOut">
              <a:rPr lang="he-IL" smtClean="0"/>
              <a:t>ה'/כסלו/תשע"ח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4AE3958-290E-48F8-832A-CA566567874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55938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921153" y="686020"/>
            <a:ext cx="5015696" cy="3430099"/>
          </a:xfrm>
          <a:prstGeom prst="rect">
            <a:avLst/>
          </a:prstGeo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A4284-B4E5-490B-9F32-CA11CE25C8FE}" type="slidenum">
              <a:rPr lang="he-IL">
                <a:solidFill>
                  <a:prstClr val="black"/>
                </a:solidFill>
              </a:rPr>
              <a:pPr/>
              <a:t>1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952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3B03-D2D4-4D2B-A9ED-FCC60C395DCC}" type="datetimeFigureOut">
              <a:rPr lang="he-IL" smtClean="0"/>
              <a:t>ה'/כסלו/תשע"ח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EC54D-C5DD-417B-88E2-B1027C6579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5115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3B03-D2D4-4D2B-A9ED-FCC60C395DCC}" type="datetimeFigureOut">
              <a:rPr lang="he-IL" smtClean="0"/>
              <a:t>ה'/כסלו/תשע"ח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EC54D-C5DD-417B-88E2-B1027C6579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45019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3B03-D2D4-4D2B-A9ED-FCC60C395DCC}" type="datetimeFigureOut">
              <a:rPr lang="he-IL" smtClean="0"/>
              <a:t>ה'/כסלו/תשע"ח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EC54D-C5DD-417B-88E2-B1027C6579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03110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3B03-D2D4-4D2B-A9ED-FCC60C395DCC}" type="datetimeFigureOut">
              <a:rPr lang="he-IL" smtClean="0"/>
              <a:t>ה'/כסלו/תשע"ח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EC54D-C5DD-417B-88E2-B1027C6579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5651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3B03-D2D4-4D2B-A9ED-FCC60C395DCC}" type="datetimeFigureOut">
              <a:rPr lang="he-IL" smtClean="0"/>
              <a:t>ה'/כסלו/תשע"ח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EC54D-C5DD-417B-88E2-B1027C6579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82775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3B03-D2D4-4D2B-A9ED-FCC60C395DCC}" type="datetimeFigureOut">
              <a:rPr lang="he-IL" smtClean="0"/>
              <a:t>ה'/כסלו/תשע"ח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EC54D-C5DD-417B-88E2-B1027C6579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301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3B03-D2D4-4D2B-A9ED-FCC60C395DCC}" type="datetimeFigureOut">
              <a:rPr lang="he-IL" smtClean="0"/>
              <a:t>ה'/כסלו/תשע"ח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EC54D-C5DD-417B-88E2-B1027C6579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2059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3B03-D2D4-4D2B-A9ED-FCC60C395DCC}" type="datetimeFigureOut">
              <a:rPr lang="he-IL" smtClean="0"/>
              <a:t>ה'/כסלו/תשע"ח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EC54D-C5DD-417B-88E2-B1027C6579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2576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3B03-D2D4-4D2B-A9ED-FCC60C395DCC}" type="datetimeFigureOut">
              <a:rPr lang="he-IL" smtClean="0"/>
              <a:t>ה'/כסלו/תשע"ח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EC54D-C5DD-417B-88E2-B1027C6579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68922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3B03-D2D4-4D2B-A9ED-FCC60C395DCC}" type="datetimeFigureOut">
              <a:rPr lang="he-IL" smtClean="0"/>
              <a:t>ה'/כסלו/תשע"ח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EC54D-C5DD-417B-88E2-B1027C6579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28382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3B03-D2D4-4D2B-A9ED-FCC60C395DCC}" type="datetimeFigureOut">
              <a:rPr lang="he-IL" smtClean="0"/>
              <a:t>ה'/כסלו/תשע"ח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EC54D-C5DD-417B-88E2-B1027C6579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0249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7596336" y="6494137"/>
            <a:ext cx="2458616" cy="365125"/>
          </a:xfrm>
        </p:spPr>
        <p:txBody>
          <a:bodyPr/>
          <a:lstStyle>
            <a:lvl1pPr>
              <a:defRPr sz="1600" b="1">
                <a:solidFill>
                  <a:schemeClr val="tx1"/>
                </a:solidFill>
                <a:latin typeface="David" pitchFamily="34" charset="-79"/>
                <a:cs typeface="David" pitchFamily="34" charset="-79"/>
              </a:defRPr>
            </a:lvl1pPr>
          </a:lstStyle>
          <a:p>
            <a:fld id="{3C0A8EDC-0A67-4BF5-871C-6680D52933E2}" type="datetime9">
              <a:rPr lang="he-IL" smtClean="0">
                <a:solidFill>
                  <a:prstClr val="black"/>
                </a:solidFill>
              </a:rPr>
              <a:pPr/>
              <a:t>23 נובמבר, 2017</a:t>
            </a:fld>
            <a:endParaRPr lang="he-IL" dirty="0">
              <a:solidFill>
                <a:prstClr val="black"/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-1476672" y="6492876"/>
            <a:ext cx="2051248" cy="365125"/>
          </a:xfrm>
        </p:spPr>
        <p:txBody>
          <a:bodyPr/>
          <a:lstStyle>
            <a:lvl1pPr>
              <a:defRPr sz="1600" b="1">
                <a:solidFill>
                  <a:schemeClr val="tx2">
                    <a:lumMod val="75000"/>
                  </a:schemeClr>
                </a:solidFill>
                <a:latin typeface="David" pitchFamily="34" charset="-79"/>
                <a:cs typeface="David" pitchFamily="34" charset="-79"/>
              </a:defRPr>
            </a:lvl1pPr>
          </a:lstStyle>
          <a:p>
            <a:fld id="{42AA58CC-91D2-4FBF-9350-5886F6BE7B40}" type="slidenum">
              <a:rPr lang="he-IL" smtClean="0">
                <a:solidFill>
                  <a:srgbClr val="4E3B30">
                    <a:lumMod val="75000"/>
                  </a:srgbClr>
                </a:solidFill>
              </a:rPr>
              <a:pPr/>
              <a:t>‹#›</a:t>
            </a:fld>
            <a:endParaRPr lang="he-IL" dirty="0">
              <a:solidFill>
                <a:srgbClr val="4E3B30">
                  <a:lumMod val="75000"/>
                </a:srgbClr>
              </a:solidFill>
            </a:endParaRPr>
          </a:p>
        </p:txBody>
      </p:sp>
      <p:cxnSp>
        <p:nvCxnSpPr>
          <p:cNvPr id="8" name="מחבר ישר 7"/>
          <p:cNvCxnSpPr/>
          <p:nvPr userDrawn="1"/>
        </p:nvCxnSpPr>
        <p:spPr>
          <a:xfrm>
            <a:off x="-37577" y="6469010"/>
            <a:ext cx="92525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מציין מיקום של מספר שקופית 2"/>
          <p:cNvSpPr txBox="1">
            <a:spLocks/>
          </p:cNvSpPr>
          <p:nvPr userDrawn="1"/>
        </p:nvSpPr>
        <p:spPr>
          <a:xfrm>
            <a:off x="0" y="6492876"/>
            <a:ext cx="574576" cy="365125"/>
          </a:xfrm>
          <a:prstGeom prst="rect">
            <a:avLst/>
          </a:prstGeom>
        </p:spPr>
        <p:txBody>
          <a:bodyPr vert="horz"/>
          <a:lstStyle>
            <a:defPPr>
              <a:defRPr lang="he-IL"/>
            </a:defPPr>
            <a:lvl1pPr marL="0" algn="r" defTabSz="914400" rtl="1" eaLnBrk="1" latinLnBrk="0" hangingPunct="1">
              <a:defRPr kumimoji="0" sz="1200" kern="1200">
                <a:solidFill>
                  <a:schemeClr val="accent1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2AA58CC-91D2-4FBF-9350-5886F6BE7B40}" type="slidenum">
              <a:rPr lang="he-IL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he-IL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4942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A3B03-D2D4-4D2B-A9ED-FCC60C395DCC}" type="datetimeFigureOut">
              <a:rPr lang="he-IL" smtClean="0"/>
              <a:t>ה'/כסלו/תשע"ח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EC54D-C5DD-417B-88E2-B1027C6579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92953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0" y="1232756"/>
            <a:ext cx="2555602" cy="1976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טבלה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835540"/>
              </p:ext>
            </p:extLst>
          </p:nvPr>
        </p:nvGraphicFramePr>
        <p:xfrm>
          <a:off x="89754" y="3416429"/>
          <a:ext cx="9036496" cy="3358557"/>
        </p:xfrm>
        <a:graphic>
          <a:graphicData uri="http://schemas.openxmlformats.org/drawingml/2006/table">
            <a:tbl>
              <a:tblPr rtl="1" firstRow="1" firstCol="1" bandRow="1">
                <a:tableStyleId>{7DF18680-E054-41AD-8BC1-D1AEF772440D}</a:tableStyleId>
              </a:tblPr>
              <a:tblGrid>
                <a:gridCol w="11426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283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6550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1769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שם מפקח</a:t>
                      </a:r>
                      <a:endParaRPr kumimoji="0" lang="en-US" sz="1000" b="1" kern="120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ישראל</a:t>
                      </a:r>
                      <a:endParaRPr kumimoji="0" lang="en-US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רקע</a:t>
                      </a:r>
                      <a:r>
                        <a:rPr kumimoji="0" lang="he-IL" sz="1000" kern="120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עובדתי</a:t>
                      </a:r>
                      <a:endParaRPr kumimoji="0" lang="en-US" sz="100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392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גוש/חלקה</a:t>
                      </a:r>
                      <a:endParaRPr kumimoji="0" lang="en-US" sz="1000" b="1" kern="120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3636 </a:t>
                      </a:r>
                      <a:r>
                        <a:rPr kumimoji="0" lang="he-IL" sz="1000" kern="120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/ </a:t>
                      </a: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</a:t>
                      </a:r>
                      <a:endParaRPr kumimoji="0" lang="he-IL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rowSpan="5">
                  <a:txBody>
                    <a:bodyPr/>
                    <a:lstStyle/>
                    <a:p>
                      <a:pPr marL="171450" indent="-17145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ביום 26.10.2017 אותר מתחם ובתוכו מבנה מגורים  100 מ"ר+ סככה </a:t>
                      </a:r>
                      <a:r>
                        <a:rPr kumimoji="0" lang="he-IL" sz="1000" kern="12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איסכורית</a:t>
                      </a: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35 מ"ר+ מכולה כ-15 מ"ר ורצפת בטון כ-120 מ"ר.</a:t>
                      </a:r>
                    </a:p>
                    <a:p>
                      <a:pPr marL="171450" indent="-17145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בניית</a:t>
                      </a:r>
                      <a:r>
                        <a:rPr kumimoji="0" lang="he-IL" sz="1000" kern="120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המתחם הסתיימה, ומבוצע בו שימוש לא חקלאי</a:t>
                      </a:r>
                    </a:p>
                    <a:p>
                      <a:pPr marL="171450" indent="-17145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he-IL" sz="1000" kern="120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ביום 1.1.2018 הוגש כתב אישום, שלאחריו התחייב בעל המתחם לפנות את המתחם תוך חצי שנה.</a:t>
                      </a:r>
                    </a:p>
                    <a:p>
                      <a:pPr marL="171450" indent="-17145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he-IL" sz="1000" kern="120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ביום 1.5.2018 נמצא כי המתחם נהרס כליל על-ידי בעל המתחם קיימות עבירות בניה נוספות</a:t>
                      </a:r>
                    </a:p>
                    <a:p>
                      <a:pPr marL="171450" indent="-17145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בתחום רצועת החשמל</a:t>
                      </a:r>
                      <a:endParaRPr kumimoji="0" lang="he-IL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545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נ.צ</a:t>
                      </a:r>
                      <a:endParaRPr kumimoji="0" lang="en-US" sz="1000" b="1" kern="120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195680/681526</a:t>
                      </a:r>
                      <a:endParaRPr kumimoji="0" lang="he-IL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vMerge="1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e-IL" sz="1200" b="1" baseline="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58008" marR="5800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842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בעל הקרקע\משתמש</a:t>
                      </a:r>
                      <a:endParaRPr kumimoji="0" lang="en-US" sz="1000" b="1" kern="120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משה </a:t>
                      </a:r>
                      <a:r>
                        <a:rPr kumimoji="0" lang="he-IL" sz="1000" kern="12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משה</a:t>
                      </a:r>
                      <a:endParaRPr kumimoji="0" lang="he-IL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vMerge="1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e-IL" sz="1200" b="1" baseline="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58008" marR="5800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רחוב</a:t>
                      </a:r>
                      <a:endParaRPr kumimoji="0" lang="en-US" sz="1000" b="1" kern="120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עולי הגרדום 25</a:t>
                      </a:r>
                      <a:endParaRPr kumimoji="0" lang="he-IL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 marL="58008" marR="5800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392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שטח המבנה</a:t>
                      </a:r>
                      <a:endParaRPr kumimoji="0" lang="en-US" sz="1000" b="1" kern="120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250 מ"ר</a:t>
                      </a:r>
                      <a:endParaRPr kumimoji="0" lang="en-US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vMerge="1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e-IL" sz="1200" b="1" baseline="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58008" marR="5800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6998">
                <a:tc row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מהות השימוש</a:t>
                      </a:r>
                      <a:endParaRPr kumimoji="0" lang="en-US" sz="1000" b="1" kern="120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חנות לחומרי בנין</a:t>
                      </a:r>
                      <a:endParaRPr kumimoji="0" lang="en-US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>
                  <a:txBody>
                    <a:bodyPr/>
                    <a:lstStyle/>
                    <a:p>
                      <a:pPr marL="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החלטת מנהל פיקוח (מסלול אכיפה) – ניתן לסגור את התיק / יש לעדכן את התובע / יש להמשיך מעקב</a:t>
                      </a:r>
                      <a:endParaRPr kumimoji="0" lang="he-IL" sz="100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הנחיות לביצוע</a:t>
                      </a:r>
                      <a:endParaRPr kumimoji="0" lang="he-IL" sz="100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545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אופי האיתור</a:t>
                      </a:r>
                      <a:endParaRPr kumimoji="0" lang="he-IL" sz="1000" b="1" kern="120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יסודות\רצפת בטון\שלד\גמר</a:t>
                      </a:r>
                      <a:endParaRPr kumimoji="0" lang="he-IL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196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יעוד לפי תכנית </a:t>
                      </a:r>
                      <a:endParaRPr kumimoji="0" lang="en-US" sz="1000" b="1" kern="120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חקלאי</a:t>
                      </a:r>
                      <a:endParaRPr kumimoji="0" lang="en-US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rowSpan="2">
                  <a:txBody>
                    <a:bodyPr/>
                    <a:lstStyle/>
                    <a:p>
                      <a:pPr marL="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עדכון התובע תוך שלושה ימים</a:t>
                      </a:r>
                      <a:endParaRPr kumimoji="0" lang="he-IL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רישוי</a:t>
                      </a:r>
                      <a:endParaRPr kumimoji="0" lang="he-IL" sz="1000" b="1" kern="120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אין היתר\היתר למבנה חקלאי</a:t>
                      </a:r>
                      <a:endParaRPr kumimoji="0" lang="en-US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vMerge="1">
                  <a:txBody>
                    <a:bodyPr/>
                    <a:lstStyle/>
                    <a:p>
                      <a:pPr marL="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he-IL" sz="1200" b="1" kern="1200" dirty="0">
                        <a:solidFill>
                          <a:schemeClr val="tx2"/>
                        </a:solidFill>
                        <a:effectLst/>
                        <a:latin typeface="David" pitchFamily="34" charset="-79"/>
                        <a:ea typeface="+mn-ea"/>
                        <a:cs typeface="David" pitchFamily="34" charset="-79"/>
                      </a:endParaRPr>
                    </a:p>
                  </a:txBody>
                  <a:tcPr marL="58008" marR="5800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94673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לקחים</a:t>
                      </a:r>
                      <a:endParaRPr kumimoji="0" lang="he-IL" sz="100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1279">
                <a:tc row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פיקוח</a:t>
                      </a:r>
                      <a:endParaRPr kumimoji="0" lang="he-IL" sz="1000" b="1" kern="120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תיק פיקוח משנת 2013</a:t>
                      </a:r>
                      <a:endParaRPr kumimoji="0" lang="en-US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vMerge="1">
                  <a:txBody>
                    <a:bodyPr/>
                    <a:lstStyle/>
                    <a:p>
                      <a:pPr marL="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he-IL" sz="1200" b="1" kern="1200" dirty="0">
                        <a:solidFill>
                          <a:schemeClr val="tx2"/>
                        </a:solidFill>
                        <a:effectLst/>
                        <a:latin typeface="David" pitchFamily="34" charset="-79"/>
                        <a:ea typeface="+mn-ea"/>
                        <a:cs typeface="David" pitchFamily="34" charset="-79"/>
                      </a:endParaRPr>
                    </a:p>
                  </a:txBody>
                  <a:tcPr marL="58008" marR="5800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06444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ככל שמשך הזמן מאיתור העבירה ועד העברת החומר לתובע יתקצר, כך ניתן יהיה להגיע להסרת העבירה בצורה המהירה ביותר.</a:t>
                      </a:r>
                      <a:endParaRPr kumimoji="0" lang="he-IL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25951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משפטי</a:t>
                      </a:r>
                      <a:endParaRPr kumimoji="0" lang="he-IL" sz="1000" b="1" kern="120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צו הריסה משנת 2015</a:t>
                      </a:r>
                      <a:endParaRPr kumimoji="0" lang="en-US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v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kern="1200" noProof="0" dirty="0">
                        <a:solidFill>
                          <a:srgbClr val="000000"/>
                        </a:solidFill>
                        <a:effectLst/>
                        <a:latin typeface="David" pitchFamily="34" charset="-79"/>
                        <a:ea typeface="+mn-ea"/>
                        <a:cs typeface="David" pitchFamily="34" charset="-79"/>
                      </a:endParaRPr>
                    </a:p>
                  </a:txBody>
                  <a:tcPr marL="58008" marR="5800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4545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נסיבות</a:t>
                      </a:r>
                      <a:r>
                        <a:rPr kumimoji="0" lang="he-IL" sz="1000" kern="120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מחמירות</a:t>
                      </a:r>
                      <a:endParaRPr kumimoji="0" lang="he-IL" sz="1000" b="1" kern="120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קרקע</a:t>
                      </a:r>
                      <a:r>
                        <a:rPr kumimoji="0" lang="he-IL" sz="1000" kern="120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חקלאית מוכרזת</a:t>
                      </a:r>
                      <a:endParaRPr kumimoji="0" lang="en-US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noProof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תאריך:____________                                         חתימה_________________</a:t>
                      </a:r>
                      <a:endParaRPr kumimoji="0" lang="en-US" sz="1000" b="1" kern="1200" noProof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3075" name="Picture 3" descr="H:\esri\avihoo\מזרח השרון\קלנסואה 2017\רביע נבארי רצועת החשמל קלנסווה\20170831_1059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329" y="1225327"/>
            <a:ext cx="2604476" cy="1984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5" t="11882" r="10651" b="2663"/>
          <a:stretch/>
        </p:blipFill>
        <p:spPr bwMode="auto">
          <a:xfrm>
            <a:off x="6317201" y="1251924"/>
            <a:ext cx="2764466" cy="19406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טבלה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124872"/>
              </p:ext>
            </p:extLst>
          </p:nvPr>
        </p:nvGraphicFramePr>
        <p:xfrm>
          <a:off x="179511" y="556109"/>
          <a:ext cx="8856985" cy="640080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17713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713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713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7139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7139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rtl="1"/>
                      <a:r>
                        <a:rPr lang="he-IL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שם וועדה</a:t>
                      </a:r>
                      <a:endParaRPr lang="he-IL" sz="1000" b="1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ישוב</a:t>
                      </a:r>
                      <a:endParaRPr lang="he-IL" sz="1000" b="1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איתור מספר</a:t>
                      </a:r>
                      <a:endParaRPr lang="he-IL" sz="1000" b="1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סוג</a:t>
                      </a:r>
                      <a:endParaRPr lang="he-IL" sz="1000" b="1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מספר תיק פיקוח</a:t>
                      </a:r>
                      <a:endParaRPr lang="he-IL" sz="1000" b="1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1744">
                <a:tc>
                  <a:txBody>
                    <a:bodyPr/>
                    <a:lstStyle/>
                    <a:p>
                      <a:pPr rtl="1"/>
                      <a:r>
                        <a:rPr lang="he-IL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גבעות אלונים</a:t>
                      </a:r>
                      <a:endParaRPr lang="he-IL" sz="1000" b="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ורד הגליל</a:t>
                      </a:r>
                      <a:endParaRPr lang="he-IL" sz="1000" b="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1-2017</a:t>
                      </a:r>
                      <a:endParaRPr lang="he-IL" sz="1000" b="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מנהלי / שיפוטי / </a:t>
                      </a:r>
                      <a:r>
                        <a:rPr lang="he-IL" sz="10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תיק חקירה</a:t>
                      </a:r>
                      <a:endParaRPr lang="he-IL" sz="1000" b="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9999999999</a:t>
                      </a:r>
                      <a:endParaRPr lang="he-IL" sz="1000" b="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מלבן 1"/>
          <p:cNvSpPr/>
          <p:nvPr/>
        </p:nvSpPr>
        <p:spPr>
          <a:xfrm>
            <a:off x="6682279" y="82256"/>
            <a:ext cx="2445559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he-IL" sz="1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מסמך ישים 1.5.2</a:t>
            </a:r>
          </a:p>
        </p:txBody>
      </p:sp>
      <p:sp>
        <p:nvSpPr>
          <p:cNvPr id="4" name="הסבר מלבני מעוגל 3"/>
          <p:cNvSpPr/>
          <p:nvPr/>
        </p:nvSpPr>
        <p:spPr>
          <a:xfrm>
            <a:off x="7521299" y="1296884"/>
            <a:ext cx="1440284" cy="306034"/>
          </a:xfrm>
          <a:prstGeom prst="wedgeRoundRectCallout">
            <a:avLst>
              <a:gd name="adj1" fmla="val -100977"/>
              <a:gd name="adj2" fmla="val 114374"/>
              <a:gd name="adj3" fmla="val 16667"/>
            </a:avLst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000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מיקום כללי</a:t>
            </a:r>
            <a:r>
              <a:rPr lang="he-IL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במרחב</a:t>
            </a:r>
          </a:p>
        </p:txBody>
      </p:sp>
      <p:sp>
        <p:nvSpPr>
          <p:cNvPr id="9" name="הסבר מלבני מעוגל 8"/>
          <p:cNvSpPr/>
          <p:nvPr/>
        </p:nvSpPr>
        <p:spPr>
          <a:xfrm>
            <a:off x="5518799" y="573996"/>
            <a:ext cx="1069425" cy="396044"/>
          </a:xfrm>
          <a:prstGeom prst="wedgeRoundRectCallout">
            <a:avLst>
              <a:gd name="adj1" fmla="val 71595"/>
              <a:gd name="adj2" fmla="val 100397"/>
              <a:gd name="adj3" fmla="val 16667"/>
            </a:avLst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000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נתונים כלליים</a:t>
            </a:r>
            <a:endParaRPr lang="he-IL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הסבר מלבני מעוגל 9"/>
          <p:cNvSpPr/>
          <p:nvPr/>
        </p:nvSpPr>
        <p:spPr>
          <a:xfrm>
            <a:off x="6028634" y="3282600"/>
            <a:ext cx="1224012" cy="320197"/>
          </a:xfrm>
          <a:prstGeom prst="wedgeRoundRectCallout">
            <a:avLst>
              <a:gd name="adj1" fmla="val 27688"/>
              <a:gd name="adj2" fmla="val 189461"/>
              <a:gd name="adj3" fmla="val 16667"/>
            </a:avLst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000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ריכוז ממצאים</a:t>
            </a:r>
            <a:endParaRPr lang="he-IL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הסבר מלבני מעוגל 10"/>
          <p:cNvSpPr/>
          <p:nvPr/>
        </p:nvSpPr>
        <p:spPr>
          <a:xfrm>
            <a:off x="3893451" y="1232756"/>
            <a:ext cx="1746162" cy="306034"/>
          </a:xfrm>
          <a:prstGeom prst="wedgeRoundRectCallout">
            <a:avLst>
              <a:gd name="adj1" fmla="val -13467"/>
              <a:gd name="adj2" fmla="val 93173"/>
              <a:gd name="adj3" fmla="val 16667"/>
            </a:avLst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0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תמונת האיתור לפני</a:t>
            </a:r>
            <a:endParaRPr lang="he-IL" sz="1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הסבר מלבני מעוגל 12"/>
          <p:cNvSpPr/>
          <p:nvPr/>
        </p:nvSpPr>
        <p:spPr>
          <a:xfrm>
            <a:off x="114578" y="1678280"/>
            <a:ext cx="1592560" cy="1703934"/>
          </a:xfrm>
          <a:prstGeom prst="wedgeRoundRectCallout">
            <a:avLst>
              <a:gd name="adj1" fmla="val 112427"/>
              <a:gd name="adj2" fmla="val 72833"/>
              <a:gd name="adj3" fmla="val 16667"/>
            </a:avLst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000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רקע עובדתי הכולל: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e-IL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זמן האיתור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e-IL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דרך האיתור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e-IL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מקום האיתור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e-IL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מצב הבנייה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e-IL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הסרת העבירה</a:t>
            </a:r>
          </a:p>
        </p:txBody>
      </p:sp>
      <p:sp>
        <p:nvSpPr>
          <p:cNvPr id="14" name="הסבר מלבני מעוגל 13"/>
          <p:cNvSpPr/>
          <p:nvPr/>
        </p:nvSpPr>
        <p:spPr>
          <a:xfrm>
            <a:off x="161975" y="4702598"/>
            <a:ext cx="1376536" cy="360040"/>
          </a:xfrm>
          <a:prstGeom prst="wedgeRoundRectCallout">
            <a:avLst>
              <a:gd name="adj1" fmla="val 70018"/>
              <a:gd name="adj2" fmla="val 96829"/>
              <a:gd name="adj3" fmla="val 16667"/>
            </a:avLst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000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הנחיות מנהל</a:t>
            </a:r>
          </a:p>
        </p:txBody>
      </p:sp>
      <p:sp>
        <p:nvSpPr>
          <p:cNvPr id="22" name="הסבר מלבני מעוגל 21"/>
          <p:cNvSpPr/>
          <p:nvPr/>
        </p:nvSpPr>
        <p:spPr>
          <a:xfrm>
            <a:off x="1049702" y="1232756"/>
            <a:ext cx="1866114" cy="306034"/>
          </a:xfrm>
          <a:prstGeom prst="wedgeRoundRectCallout">
            <a:avLst>
              <a:gd name="adj1" fmla="val -13467"/>
              <a:gd name="adj2" fmla="val 93173"/>
              <a:gd name="adj3" fmla="val 16667"/>
            </a:avLst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000" b="1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תמונת האיתור אחרי</a:t>
            </a:r>
            <a:endParaRPr lang="he-IL" sz="1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הסבר מלבני מעוגל 22"/>
          <p:cNvSpPr/>
          <p:nvPr/>
        </p:nvSpPr>
        <p:spPr>
          <a:xfrm>
            <a:off x="179511" y="5448773"/>
            <a:ext cx="1390700" cy="432048"/>
          </a:xfrm>
          <a:prstGeom prst="wedgeRoundRectCallout">
            <a:avLst>
              <a:gd name="adj1" fmla="val 77194"/>
              <a:gd name="adj2" fmla="val 118245"/>
              <a:gd name="adj3" fmla="val 16667"/>
            </a:avLst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000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לקחים של המפקח</a:t>
            </a:r>
          </a:p>
        </p:txBody>
      </p:sp>
      <p:sp>
        <p:nvSpPr>
          <p:cNvPr id="16" name="מלבן 1">
            <a:extLst>
              <a:ext uri="{FF2B5EF4-FFF2-40B4-BE49-F238E27FC236}">
                <a16:creationId xmlns="" xmlns:a16="http://schemas.microsoft.com/office/drawing/2014/main" id="{B3FE58F1-A044-479D-AFF5-95544E209569}"/>
              </a:ext>
            </a:extLst>
          </p:cNvPr>
          <p:cNvSpPr/>
          <p:nvPr/>
        </p:nvSpPr>
        <p:spPr>
          <a:xfrm>
            <a:off x="2915816" y="19998"/>
            <a:ext cx="3587893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3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דפית סיכום</a:t>
            </a:r>
          </a:p>
        </p:txBody>
      </p:sp>
    </p:spTree>
    <p:extLst>
      <p:ext uri="{BB962C8B-B14F-4D97-AF65-F5344CB8AC3E}">
        <p14:creationId xmlns:p14="http://schemas.microsoft.com/office/powerpoint/2010/main" val="3513378608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235</Words>
  <Application>Microsoft Office PowerPoint</Application>
  <PresentationFormat>‫הצגה על המסך (4:3)</PresentationFormat>
  <Paragraphs>64</Paragraphs>
  <Slides>1</Slides>
  <Notes>1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תלמיד 3</dc:creator>
  <cp:lastModifiedBy>תלמיד 3</cp:lastModifiedBy>
  <cp:revision>1</cp:revision>
  <dcterms:created xsi:type="dcterms:W3CDTF">2017-11-23T13:36:19Z</dcterms:created>
  <dcterms:modified xsi:type="dcterms:W3CDTF">2017-11-23T13:38:10Z</dcterms:modified>
</cp:coreProperties>
</file>