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75" r:id="rId9"/>
    <p:sldId id="276" r:id="rId10"/>
    <p:sldId id="265" r:id="rId11"/>
    <p:sldId id="266" r:id="rId12"/>
    <p:sldId id="277" r:id="rId13"/>
    <p:sldId id="270" r:id="rId14"/>
    <p:sldId id="268" r:id="rId15"/>
  </p:sldIdLst>
  <p:sldSz cx="18288000" cy="10287000"/>
  <p:notesSz cx="6858000" cy="9144000"/>
  <p:embeddedFontLst>
    <p:embeddedFont>
      <p:font typeface="Gill Sans Nova" panose="020B0602020104020203" pitchFamily="34" charset="0"/>
      <p:regular r:id="rId17"/>
    </p:embeddedFont>
    <p:embeddedFont>
      <p:font typeface="Heebo" pitchFamily="2" charset="-79"/>
      <p:regular r:id="rId18"/>
      <p:bold r:id="rId19"/>
    </p:embeddedFont>
    <p:embeddedFont>
      <p:font typeface="Heebo Bold" charset="-79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A651EB-B5ED-4DE6-A5F5-150EF4D1BAE9}" v="2" dt="2025-12-18T07:45:47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773" autoAdjust="0"/>
  </p:normalViewPr>
  <p:slideViewPr>
    <p:cSldViewPr>
      <p:cViewPr varScale="1">
        <p:scale>
          <a:sx n="79" d="100"/>
          <a:sy n="79" d="100"/>
        </p:scale>
        <p:origin x="29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שלי אליהו  Shelly Eliyahu" userId="546182f6-a889-4693-bf45-c1180f9ea1ea" providerId="ADAL" clId="{C03E2E0C-1A91-46E8-844A-53E6AC321C40}"/>
    <pc:docChg chg="undo custSel modSld">
      <pc:chgData name="שלי אליהו  Shelly Eliyahu" userId="546182f6-a889-4693-bf45-c1180f9ea1ea" providerId="ADAL" clId="{C03E2E0C-1A91-46E8-844A-53E6AC321C40}" dt="2025-12-18T07:46:48.355" v="205" actId="20577"/>
      <pc:docMkLst>
        <pc:docMk/>
      </pc:docMkLst>
      <pc:sldChg chg="modSp mod">
        <pc:chgData name="שלי אליהו  Shelly Eliyahu" userId="546182f6-a889-4693-bf45-c1180f9ea1ea" providerId="ADAL" clId="{C03E2E0C-1A91-46E8-844A-53E6AC321C40}" dt="2025-12-18T07:29:16.675" v="11" actId="2711"/>
        <pc:sldMkLst>
          <pc:docMk/>
          <pc:sldMk cId="0" sldId="256"/>
        </pc:sldMkLst>
        <pc:spChg chg="mod">
          <ac:chgData name="שלי אליהו  Shelly Eliyahu" userId="546182f6-a889-4693-bf45-c1180f9ea1ea" providerId="ADAL" clId="{C03E2E0C-1A91-46E8-844A-53E6AC321C40}" dt="2025-12-18T07:29:00.154" v="10" actId="2711"/>
          <ac:spMkLst>
            <pc:docMk/>
            <pc:sldMk cId="0" sldId="256"/>
            <ac:spMk id="2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29:16.675" v="11" actId="2711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29:57.188" v="16" actId="255"/>
        <pc:sldMkLst>
          <pc:docMk/>
          <pc:sldMk cId="0" sldId="257"/>
        </pc:sldMkLst>
        <pc:spChg chg="mod">
          <ac:chgData name="שלי אליהו  Shelly Eliyahu" userId="546182f6-a889-4693-bf45-c1180f9ea1ea" providerId="ADAL" clId="{C03E2E0C-1A91-46E8-844A-53E6AC321C40}" dt="2025-12-18T07:29:57.188" v="16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29:41.293" v="13" actId="2711"/>
          <ac:spMkLst>
            <pc:docMk/>
            <pc:sldMk cId="0" sldId="257"/>
            <ac:spMk id="5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0:43.445" v="23" actId="113"/>
        <pc:sldMkLst>
          <pc:docMk/>
          <pc:sldMk cId="0" sldId="258"/>
        </pc:sldMkLst>
        <pc:spChg chg="mod">
          <ac:chgData name="שלי אליהו  Shelly Eliyahu" userId="546182f6-a889-4693-bf45-c1180f9ea1ea" providerId="ADAL" clId="{C03E2E0C-1A91-46E8-844A-53E6AC321C40}" dt="2025-12-18T07:30:14.753" v="18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0:43.445" v="23" actId="113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1:05.682" v="26" actId="2711"/>
        <pc:sldMkLst>
          <pc:docMk/>
          <pc:sldMk cId="0" sldId="259"/>
        </pc:sldMkLst>
        <pc:spChg chg="mod">
          <ac:chgData name="שלי אליהו  Shelly Eliyahu" userId="546182f6-a889-4693-bf45-c1180f9ea1ea" providerId="ADAL" clId="{C03E2E0C-1A91-46E8-844A-53E6AC321C40}" dt="2025-12-18T07:30:59.350" v="25" actId="255"/>
          <ac:spMkLst>
            <pc:docMk/>
            <pc:sldMk cId="0" sldId="259"/>
            <ac:spMk id="6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1:05.682" v="26" actId="2711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1:46.996" v="29" actId="2711"/>
        <pc:sldMkLst>
          <pc:docMk/>
          <pc:sldMk cId="0" sldId="260"/>
        </pc:sldMkLst>
        <pc:spChg chg="mod">
          <ac:chgData name="שלי אליהו  Shelly Eliyahu" userId="546182f6-a889-4693-bf45-c1180f9ea1ea" providerId="ADAL" clId="{C03E2E0C-1A91-46E8-844A-53E6AC321C40}" dt="2025-12-18T07:31:24.599" v="28" actId="2711"/>
          <ac:spMkLst>
            <pc:docMk/>
            <pc:sldMk cId="0" sldId="260"/>
            <ac:spMk id="3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1:46.996" v="29" actId="2711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2:15.665" v="32" actId="2711"/>
        <pc:sldMkLst>
          <pc:docMk/>
          <pc:sldMk cId="0" sldId="262"/>
        </pc:sldMkLst>
        <pc:spChg chg="mod">
          <ac:chgData name="שלי אליהו  Shelly Eliyahu" userId="546182f6-a889-4693-bf45-c1180f9ea1ea" providerId="ADAL" clId="{C03E2E0C-1A91-46E8-844A-53E6AC321C40}" dt="2025-12-18T07:32:15.665" v="32" actId="2711"/>
          <ac:spMkLst>
            <pc:docMk/>
            <pc:sldMk cId="0" sldId="262"/>
            <ac:spMk id="4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2:07.502" v="31" actId="255"/>
          <ac:spMkLst>
            <pc:docMk/>
            <pc:sldMk cId="0" sldId="262"/>
            <ac:spMk id="7" creationId="{00000000-0000-0000-0000-000000000000}"/>
          </ac:spMkLst>
        </pc:spChg>
      </pc:sldChg>
      <pc:sldChg chg="addSp delSp modSp mod">
        <pc:chgData name="שלי אליהו  Shelly Eliyahu" userId="546182f6-a889-4693-bf45-c1180f9ea1ea" providerId="ADAL" clId="{C03E2E0C-1A91-46E8-844A-53E6AC321C40}" dt="2025-12-18T07:46:48.355" v="205" actId="20577"/>
        <pc:sldMkLst>
          <pc:docMk/>
          <pc:sldMk cId="0" sldId="264"/>
        </pc:sldMkLst>
        <pc:spChg chg="add del mod">
          <ac:chgData name="שלי אליהו  Shelly Eliyahu" userId="546182f6-a889-4693-bf45-c1180f9ea1ea" providerId="ADAL" clId="{C03E2E0C-1A91-46E8-844A-53E6AC321C40}" dt="2025-12-18T07:45:46.269" v="177" actId="478"/>
          <ac:spMkLst>
            <pc:docMk/>
            <pc:sldMk cId="0" sldId="264"/>
            <ac:spMk id="4" creationId="{8ACAA671-6FA4-6C81-3064-336AA285C7AD}"/>
          </ac:spMkLst>
        </pc:spChg>
        <pc:spChg chg="add mod">
          <ac:chgData name="שלי אליהו  Shelly Eliyahu" userId="546182f6-a889-4693-bf45-c1180f9ea1ea" providerId="ADAL" clId="{C03E2E0C-1A91-46E8-844A-53E6AC321C40}" dt="2025-12-18T07:46:48.355" v="205" actId="20577"/>
          <ac:spMkLst>
            <pc:docMk/>
            <pc:sldMk cId="0" sldId="264"/>
            <ac:spMk id="6" creationId="{5E566EE2-4C13-B56D-FB74-35ADD6467D2E}"/>
          </ac:spMkLst>
        </pc:spChg>
        <pc:picChg chg="del mod">
          <ac:chgData name="שלי אליהו  Shelly Eliyahu" userId="546182f6-a889-4693-bf45-c1180f9ea1ea" providerId="ADAL" clId="{C03E2E0C-1A91-46E8-844A-53E6AC321C40}" dt="2025-12-18T07:45:52.387" v="180" actId="478"/>
          <ac:picMkLst>
            <pc:docMk/>
            <pc:sldMk cId="0" sldId="264"/>
            <ac:picMk id="18" creationId="{994E74CB-C7DD-CD05-A40A-4BD0A42E1792}"/>
          </ac:picMkLst>
        </pc:picChg>
      </pc:sldChg>
      <pc:sldChg chg="modSp mod">
        <pc:chgData name="שלי אליהו  Shelly Eliyahu" userId="546182f6-a889-4693-bf45-c1180f9ea1ea" providerId="ADAL" clId="{C03E2E0C-1A91-46E8-844A-53E6AC321C40}" dt="2025-12-18T07:34:55.465" v="52" actId="255"/>
        <pc:sldMkLst>
          <pc:docMk/>
          <pc:sldMk cId="0" sldId="265"/>
        </pc:sldMkLst>
        <pc:spChg chg="mod">
          <ac:chgData name="שלי אליהו  Shelly Eliyahu" userId="546182f6-a889-4693-bf45-c1180f9ea1ea" providerId="ADAL" clId="{C03E2E0C-1A91-46E8-844A-53E6AC321C40}" dt="2025-12-18T07:34:41.123" v="50" actId="255"/>
          <ac:spMkLst>
            <pc:docMk/>
            <pc:sldMk cId="0" sldId="265"/>
            <ac:spMk id="5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4:55.465" v="52" actId="255"/>
          <ac:spMkLst>
            <pc:docMk/>
            <pc:sldMk cId="0" sldId="265"/>
            <ac:spMk id="6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5:31.054" v="56" actId="255"/>
        <pc:sldMkLst>
          <pc:docMk/>
          <pc:sldMk cId="0" sldId="266"/>
        </pc:sldMkLst>
        <pc:spChg chg="mod">
          <ac:chgData name="שלי אליהו  Shelly Eliyahu" userId="546182f6-a889-4693-bf45-c1180f9ea1ea" providerId="ADAL" clId="{C03E2E0C-1A91-46E8-844A-53E6AC321C40}" dt="2025-12-18T07:35:14.066" v="54" actId="255"/>
          <ac:spMkLst>
            <pc:docMk/>
            <pc:sldMk cId="0" sldId="266"/>
            <ac:spMk id="4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5:31.054" v="56" actId="255"/>
          <ac:spMkLst>
            <pc:docMk/>
            <pc:sldMk cId="0" sldId="266"/>
            <ac:spMk id="5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7:29.462" v="74" actId="255"/>
        <pc:sldMkLst>
          <pc:docMk/>
          <pc:sldMk cId="0" sldId="268"/>
        </pc:sldMkLst>
        <pc:spChg chg="mod">
          <ac:chgData name="שלי אליהו  Shelly Eliyahu" userId="546182f6-a889-4693-bf45-c1180f9ea1ea" providerId="ADAL" clId="{C03E2E0C-1A91-46E8-844A-53E6AC321C40}" dt="2025-12-18T07:37:16.167" v="72" actId="2711"/>
          <ac:spMkLst>
            <pc:docMk/>
            <pc:sldMk cId="0" sldId="268"/>
            <ac:spMk id="7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7:29.462" v="74" actId="255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6:57.980" v="71" actId="1037"/>
        <pc:sldMkLst>
          <pc:docMk/>
          <pc:sldMk cId="0" sldId="270"/>
        </pc:sldMkLst>
        <pc:spChg chg="mod">
          <ac:chgData name="שלי אליהו  Shelly Eliyahu" userId="546182f6-a889-4693-bf45-c1180f9ea1ea" providerId="ADAL" clId="{C03E2E0C-1A91-46E8-844A-53E6AC321C40}" dt="2025-12-18T07:36:47.463" v="66" actId="255"/>
          <ac:spMkLst>
            <pc:docMk/>
            <pc:sldMk cId="0" sldId="270"/>
            <ac:spMk id="4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6:57.980" v="71" actId="1037"/>
          <ac:spMkLst>
            <pc:docMk/>
            <pc:sldMk cId="0" sldId="270"/>
            <ac:spMk id="5" creationId="{00000000-0000-0000-0000-000000000000}"/>
          </ac:spMkLst>
        </pc:spChg>
        <pc:spChg chg="mod">
          <ac:chgData name="שלי אליהו  Shelly Eliyahu" userId="546182f6-a889-4693-bf45-c1180f9ea1ea" providerId="ADAL" clId="{C03E2E0C-1A91-46E8-844A-53E6AC321C40}" dt="2025-12-18T07:36:35.653" v="64" actId="255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3:33.591" v="39" actId="255"/>
        <pc:sldMkLst>
          <pc:docMk/>
          <pc:sldMk cId="3410078164" sldId="275"/>
        </pc:sldMkLst>
        <pc:spChg chg="mod">
          <ac:chgData name="שלי אליהו  Shelly Eliyahu" userId="546182f6-a889-4693-bf45-c1180f9ea1ea" providerId="ADAL" clId="{C03E2E0C-1A91-46E8-844A-53E6AC321C40}" dt="2025-12-18T07:33:33.591" v="39" actId="255"/>
          <ac:spMkLst>
            <pc:docMk/>
            <pc:sldMk cId="3410078164" sldId="275"/>
            <ac:spMk id="2" creationId="{6DA4C06C-3D1D-C5F9-5183-4CAD2228EA16}"/>
          </ac:spMkLst>
        </pc:spChg>
        <pc:spChg chg="mod">
          <ac:chgData name="שלי אליהו  Shelly Eliyahu" userId="546182f6-a889-4693-bf45-c1180f9ea1ea" providerId="ADAL" clId="{C03E2E0C-1A91-46E8-844A-53E6AC321C40}" dt="2025-12-18T07:33:19.813" v="34" actId="255"/>
          <ac:spMkLst>
            <pc:docMk/>
            <pc:sldMk cId="3410078164" sldId="275"/>
            <ac:spMk id="7" creationId="{0426FB0D-6CD6-2017-6292-350E6E3C514B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4:21.854" v="48" actId="2711"/>
        <pc:sldMkLst>
          <pc:docMk/>
          <pc:sldMk cId="2350207763" sldId="276"/>
        </pc:sldMkLst>
        <pc:spChg chg="mod">
          <ac:chgData name="שלי אליהו  Shelly Eliyahu" userId="546182f6-a889-4693-bf45-c1180f9ea1ea" providerId="ADAL" clId="{C03E2E0C-1A91-46E8-844A-53E6AC321C40}" dt="2025-12-18T07:34:21.854" v="48" actId="2711"/>
          <ac:spMkLst>
            <pc:docMk/>
            <pc:sldMk cId="2350207763" sldId="276"/>
            <ac:spMk id="3" creationId="{AD4FA7E7-B9D0-02FC-28AD-8B5614D389CD}"/>
          </ac:spMkLst>
        </pc:spChg>
        <pc:spChg chg="mod">
          <ac:chgData name="שלי אליהו  Shelly Eliyahu" userId="546182f6-a889-4693-bf45-c1180f9ea1ea" providerId="ADAL" clId="{C03E2E0C-1A91-46E8-844A-53E6AC321C40}" dt="2025-12-18T07:34:12.188" v="47" actId="255"/>
          <ac:spMkLst>
            <pc:docMk/>
            <pc:sldMk cId="2350207763" sldId="276"/>
            <ac:spMk id="7" creationId="{9ED7201F-FD0F-E069-4843-D824684D55C6}"/>
          </ac:spMkLst>
        </pc:spChg>
      </pc:sldChg>
      <pc:sldChg chg="modSp mod">
        <pc:chgData name="שלי אליהו  Shelly Eliyahu" userId="546182f6-a889-4693-bf45-c1180f9ea1ea" providerId="ADAL" clId="{C03E2E0C-1A91-46E8-844A-53E6AC321C40}" dt="2025-12-18T07:36:15.825" v="62" actId="113"/>
        <pc:sldMkLst>
          <pc:docMk/>
          <pc:sldMk cId="1114003897" sldId="277"/>
        </pc:sldMkLst>
        <pc:spChg chg="mod">
          <ac:chgData name="שלי אליהו  Shelly Eliyahu" userId="546182f6-a889-4693-bf45-c1180f9ea1ea" providerId="ADAL" clId="{C03E2E0C-1A91-46E8-844A-53E6AC321C40}" dt="2025-12-18T07:36:15.825" v="62" actId="113"/>
          <ac:spMkLst>
            <pc:docMk/>
            <pc:sldMk cId="1114003897" sldId="277"/>
            <ac:spMk id="7" creationId="{B60ECFE7-64DA-E896-F2E7-21E974A77259}"/>
          </ac:spMkLst>
        </pc:spChg>
        <pc:spChg chg="mod">
          <ac:chgData name="שלי אליהו  Shelly Eliyahu" userId="546182f6-a889-4693-bf45-c1180f9ea1ea" providerId="ADAL" clId="{C03E2E0C-1A91-46E8-844A-53E6AC321C40}" dt="2025-12-18T07:36:00.482" v="60" actId="1035"/>
          <ac:spMkLst>
            <pc:docMk/>
            <pc:sldMk cId="1114003897" sldId="277"/>
            <ac:spMk id="9" creationId="{0E314629-3E02-CB3A-4B2E-E8828C7A392B}"/>
          </ac:spMkLst>
        </pc:spChg>
        <pc:spChg chg="mod">
          <ac:chgData name="שלי אליהו  Shelly Eliyahu" userId="546182f6-a889-4693-bf45-c1180f9ea1ea" providerId="ADAL" clId="{C03E2E0C-1A91-46E8-844A-53E6AC321C40}" dt="2025-12-18T07:35:56.442" v="59" actId="255"/>
          <ac:spMkLst>
            <pc:docMk/>
            <pc:sldMk cId="1114003897" sldId="277"/>
            <ac:spMk id="10" creationId="{FAEFF5E6-2819-51CE-32AF-691EEFCB97C7}"/>
          </ac:spMkLst>
        </pc:spChg>
      </pc:sldChg>
    </pc:docChg>
  </pc:docChgLst>
  <pc:docChgLst>
    <pc:chgData name="אסתר טל  Esther Tal" userId="369d89e4-6746-4605-8ac1-f27ab7bf5bb0" providerId="ADAL" clId="{FDD3A9E9-7264-4EB3-BF8E-03137FF6FA60}"/>
    <pc:docChg chg="modSld">
      <pc:chgData name="אסתר טל  Esther Tal" userId="369d89e4-6746-4605-8ac1-f27ab7bf5bb0" providerId="ADAL" clId="{FDD3A9E9-7264-4EB3-BF8E-03137FF6FA60}" dt="2025-12-18T08:01:03.301" v="3" actId="207"/>
      <pc:docMkLst>
        <pc:docMk/>
      </pc:docMkLst>
      <pc:sldChg chg="modSp mod">
        <pc:chgData name="אסתר טל  Esther Tal" userId="369d89e4-6746-4605-8ac1-f27ab7bf5bb0" providerId="ADAL" clId="{FDD3A9E9-7264-4EB3-BF8E-03137FF6FA60}" dt="2025-12-18T08:01:03.301" v="3" actId="207"/>
        <pc:sldMkLst>
          <pc:docMk/>
          <pc:sldMk cId="0" sldId="264"/>
        </pc:sldMkLst>
        <pc:spChg chg="mod">
          <ac:chgData name="אסתר טל  Esther Tal" userId="369d89e4-6746-4605-8ac1-f27ab7bf5bb0" providerId="ADAL" clId="{FDD3A9E9-7264-4EB3-BF8E-03137FF6FA60}" dt="2025-12-18T08:01:03.301" v="3" actId="207"/>
          <ac:spMkLst>
            <pc:docMk/>
            <pc:sldMk cId="0" sldId="264"/>
            <ac:spMk id="6" creationId="{5E566EE2-4C13-B56D-FB74-35ADD6467D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D5D3DCA4-B499-4894-84D6-569ABFBB8011}" type="datetimeFigureOut">
              <a:rPr lang="he-IL" smtClean="0"/>
              <a:t>כ"ח/כסלו/תשפ"ו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41D5FF09-903B-4FC6-AD0B-72BD152D86B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1113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5FF09-903B-4FC6-AD0B-72BD152D86B6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023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gov.il/he/service/local_government_annual_recycling_report" TargetMode="Externa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moesupport@sviva.gov.i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358458" y="2783560"/>
            <a:ext cx="17319942" cy="28982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113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921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חומרים מסוכנים</a:t>
            </a:r>
          </a:p>
          <a:p>
            <a:pPr marL="0" marR="0" lvl="0" indent="0" algn="r" defTabSz="914400" rtl="1" eaLnBrk="1" fontAlgn="auto" latinLnBrk="0" hangingPunct="1">
              <a:lnSpc>
                <a:spcPts val="113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9212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מדריך דיווחים כללי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49115" y="5665995"/>
            <a:ext cx="6929285" cy="1759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6916"/>
              </a:lnSpc>
            </a:pPr>
            <a:r>
              <a:rPr lang="he-IL" sz="5623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פורטל תעשייה</a:t>
            </a:r>
          </a:p>
          <a:p>
            <a:pPr algn="r" rtl="1">
              <a:lnSpc>
                <a:spcPts val="6916"/>
              </a:lnSpc>
            </a:pPr>
            <a:r>
              <a:rPr lang="he-IL" sz="5623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המשרד להגנת הסביבה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0116" y="-722311"/>
            <a:ext cx="3524694" cy="3014226"/>
            <a:chOff x="0" y="0"/>
            <a:chExt cx="4699592" cy="4018968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>
              <a:off x="0" y="0"/>
              <a:ext cx="4699635" cy="4018915"/>
            </a:xfrm>
            <a:custGeom>
              <a:avLst/>
              <a:gdLst/>
              <a:ahLst/>
              <a:cxnLst/>
              <a:rect l="l" t="t" r="r" b="b"/>
              <a:pathLst>
                <a:path w="4699635" h="4018915">
                  <a:moveTo>
                    <a:pt x="4699635" y="0"/>
                  </a:moveTo>
                  <a:lnTo>
                    <a:pt x="0" y="0"/>
                  </a:lnTo>
                  <a:lnTo>
                    <a:pt x="0" y="4018915"/>
                  </a:lnTo>
                  <a:lnTo>
                    <a:pt x="4699635" y="4018915"/>
                  </a:lnTo>
                  <a:lnTo>
                    <a:pt x="4699635" y="0"/>
                  </a:lnTo>
                  <a:close/>
                </a:path>
              </a:pathLst>
            </a:custGeom>
            <a:blipFill>
              <a:blip r:embed="rId2"/>
              <a:stretch>
                <a:fillRect t="-57696" b="-57697"/>
              </a:stretch>
            </a:blipFill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5631" y="-959674"/>
            <a:ext cx="3129179" cy="2879099"/>
            <a:chOff x="0" y="0"/>
            <a:chExt cx="4172239" cy="3838799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172204" cy="3838829"/>
            </a:xfrm>
            <a:custGeom>
              <a:avLst/>
              <a:gdLst/>
              <a:ahLst/>
              <a:cxnLst/>
              <a:rect l="l" t="t" r="r" b="b"/>
              <a:pathLst>
                <a:path w="4172204" h="3838829">
                  <a:moveTo>
                    <a:pt x="3844036" y="3838829"/>
                  </a:moveTo>
                  <a:lnTo>
                    <a:pt x="328168" y="3838829"/>
                  </a:lnTo>
                  <a:cubicBezTo>
                    <a:pt x="147320" y="3838829"/>
                    <a:pt x="0" y="3691382"/>
                    <a:pt x="0" y="3510534"/>
                  </a:cubicBezTo>
                  <a:lnTo>
                    <a:pt x="0" y="328168"/>
                  </a:lnTo>
                  <a:cubicBezTo>
                    <a:pt x="0" y="147320"/>
                    <a:pt x="147320" y="0"/>
                    <a:pt x="328168" y="0"/>
                  </a:cubicBezTo>
                  <a:lnTo>
                    <a:pt x="3844036" y="0"/>
                  </a:lnTo>
                  <a:cubicBezTo>
                    <a:pt x="4024884" y="0"/>
                    <a:pt x="4172204" y="147320"/>
                    <a:pt x="4172204" y="328168"/>
                  </a:cubicBezTo>
                  <a:lnTo>
                    <a:pt x="4172204" y="3510534"/>
                  </a:lnTo>
                  <a:cubicBezTo>
                    <a:pt x="4172204" y="3691382"/>
                    <a:pt x="4024884" y="3838702"/>
                    <a:pt x="3844036" y="383870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9595" y="141802"/>
            <a:ext cx="3470336" cy="1579003"/>
            <a:chOff x="0" y="0"/>
            <a:chExt cx="4627115" cy="2105337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627118" cy="2105279"/>
            </a:xfrm>
            <a:custGeom>
              <a:avLst/>
              <a:gdLst/>
              <a:ahLst/>
              <a:cxnLst/>
              <a:rect l="l" t="t" r="r" b="b"/>
              <a:pathLst>
                <a:path w="4627118" h="2105279">
                  <a:moveTo>
                    <a:pt x="0" y="0"/>
                  </a:moveTo>
                  <a:lnTo>
                    <a:pt x="4627118" y="0"/>
                  </a:lnTo>
                  <a:lnTo>
                    <a:pt x="4627118" y="2105279"/>
                  </a:lnTo>
                  <a:lnTo>
                    <a:pt x="0" y="21052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 b="-2"/>
              </a:stretch>
            </a:blipFill>
          </p:spPr>
          <p:txBody>
            <a:bodyPr/>
            <a:lstStyle/>
            <a:p>
              <a:endParaRPr lang="he-IL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15546" y="163518"/>
            <a:ext cx="8891454" cy="1246182"/>
          </a:xfrm>
          <a:custGeom>
            <a:avLst/>
            <a:gdLst/>
            <a:ahLst/>
            <a:cxnLst/>
            <a:rect l="l" t="t" r="r" b="b"/>
            <a:pathLst>
              <a:path w="8891454" h="1246182">
                <a:moveTo>
                  <a:pt x="0" y="0"/>
                </a:moveTo>
                <a:lnTo>
                  <a:pt x="8891454" y="0"/>
                </a:lnTo>
                <a:lnTo>
                  <a:pt x="8891454" y="1246182"/>
                </a:lnTo>
                <a:lnTo>
                  <a:pt x="0" y="1246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9155399" y="723900"/>
            <a:ext cx="8866200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כניסה למערכת הזדהות לאומית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86546" y="1966618"/>
            <a:ext cx="12320454" cy="1984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78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כדי להיכנס לפורטל תעשייה, יש להיכנס ל-</a:t>
            </a:r>
            <a:r>
              <a:rPr lang="he-IL" sz="3000" u="sng" dirty="0">
                <a:solidFill>
                  <a:srgbClr val="002060"/>
                </a:solidFill>
                <a:latin typeface="Heebo"/>
                <a:ea typeface="Heebo"/>
                <a:sym typeface="Heebo"/>
                <a:hlinkClick r:id="rId5" tooltip="https://www.gov.il/he/service/local_government_annual_recycling_report"/>
                <a:rtl/>
              </a:rPr>
              <a:t>מערכת הזדהות לאומית</a:t>
            </a:r>
          </a:p>
          <a:p>
            <a:pPr algn="r" rtl="1">
              <a:lnSpc>
                <a:spcPts val="5278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הכניסה מותנית בהזדהות באחת מארבע דרכי ההזדהות הממשלתית:</a:t>
            </a:r>
          </a:p>
          <a:p>
            <a:pPr algn="r" rtl="1">
              <a:lnSpc>
                <a:spcPts val="5278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סיסמה, יישומון (אפליקציה), תעודת זהות ביומטרית או כרטיס חכם.</a:t>
            </a:r>
          </a:p>
        </p:txBody>
      </p:sp>
      <p:grpSp>
        <p:nvGrpSpPr>
          <p:cNvPr id="19" name="קבוצה 18" descr="מסך כניסה למערכת הזדהות לאומית">
            <a:extLst>
              <a:ext uri="{FF2B5EF4-FFF2-40B4-BE49-F238E27FC236}">
                <a16:creationId xmlns:a16="http://schemas.microsoft.com/office/drawing/2014/main" id="{FB5AC59E-6167-C4C1-6217-EF5A956E2425}"/>
              </a:ext>
            </a:extLst>
          </p:cNvPr>
          <p:cNvGrpSpPr/>
          <p:nvPr/>
        </p:nvGrpSpPr>
        <p:grpSpPr>
          <a:xfrm>
            <a:off x="586873" y="762000"/>
            <a:ext cx="17434726" cy="9079397"/>
            <a:chOff x="586873" y="762000"/>
            <a:chExt cx="17434726" cy="9079397"/>
          </a:xfrm>
        </p:grpSpPr>
        <p:pic>
          <p:nvPicPr>
            <p:cNvPr id="16" name="תמונה 15" descr="דרכי הזדהות לאומית">
              <a:extLst>
                <a:ext uri="{FF2B5EF4-FFF2-40B4-BE49-F238E27FC236}">
                  <a16:creationId xmlns:a16="http://schemas.microsoft.com/office/drawing/2014/main" id="{98217108-9924-E4FA-F08C-D439D9BC3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0800" y="3975381"/>
              <a:ext cx="15430799" cy="5866016"/>
            </a:xfrm>
            <a:prstGeom prst="rect">
              <a:avLst/>
            </a:prstGeom>
          </p:spPr>
        </p:pic>
        <p:pic>
          <p:nvPicPr>
            <p:cNvPr id="18" name="תמונה 17" descr="הערה למזדהים באמצעות כרטיס חכם">
              <a:extLst>
                <a:ext uri="{FF2B5EF4-FFF2-40B4-BE49-F238E27FC236}">
                  <a16:creationId xmlns:a16="http://schemas.microsoft.com/office/drawing/2014/main" id="{04577B08-E9F4-2B0D-0582-3B30E892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873" y="762000"/>
              <a:ext cx="4007853" cy="2595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411200" y="663990"/>
            <a:ext cx="4495800" cy="745710"/>
            <a:chOff x="0" y="0"/>
            <a:chExt cx="5994400" cy="994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994400" cy="994410"/>
            </a:xfrm>
            <a:custGeom>
              <a:avLst/>
              <a:gdLst/>
              <a:ahLst/>
              <a:cxnLst/>
              <a:rect l="l" t="t" r="r" b="b"/>
              <a:pathLst>
                <a:path w="5994400" h="994410">
                  <a:moveTo>
                    <a:pt x="113665" y="0"/>
                  </a:moveTo>
                  <a:lnTo>
                    <a:pt x="5880735" y="0"/>
                  </a:lnTo>
                  <a:cubicBezTo>
                    <a:pt x="5910834" y="0"/>
                    <a:pt x="5939790" y="16383"/>
                    <a:pt x="5961126" y="45593"/>
                  </a:cubicBezTo>
                  <a:cubicBezTo>
                    <a:pt x="5982462" y="74803"/>
                    <a:pt x="5994400" y="114554"/>
                    <a:pt x="5994400" y="155829"/>
                  </a:cubicBezTo>
                  <a:lnTo>
                    <a:pt x="5994400" y="838454"/>
                  </a:lnTo>
                  <a:cubicBezTo>
                    <a:pt x="5994400" y="879856"/>
                    <a:pt x="5982462" y="919480"/>
                    <a:pt x="5961126" y="948690"/>
                  </a:cubicBezTo>
                  <a:cubicBezTo>
                    <a:pt x="5939790" y="977900"/>
                    <a:pt x="5910834" y="994410"/>
                    <a:pt x="5880735" y="994410"/>
                  </a:cubicBezTo>
                  <a:lnTo>
                    <a:pt x="113665" y="994410"/>
                  </a:lnTo>
                  <a:cubicBezTo>
                    <a:pt x="83566" y="994410"/>
                    <a:pt x="54610" y="978027"/>
                    <a:pt x="33274" y="948690"/>
                  </a:cubicBezTo>
                  <a:cubicBezTo>
                    <a:pt x="11938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1938" y="74930"/>
                    <a:pt x="33274" y="45593"/>
                  </a:cubicBezTo>
                  <a:cubicBezTo>
                    <a:pt x="54610" y="16256"/>
                    <a:pt x="83566" y="0"/>
                    <a:pt x="113665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4401800" y="679361"/>
            <a:ext cx="333488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עמוד הבית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7508" y="1768425"/>
            <a:ext cx="17479174" cy="100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בעמוד הבית של הפורטל יש לבחור את האתר הרלוונטי הנמצא בסרגל הימני.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למעבר לצפייה בדיווחים ולדיווח יש ללחוץ על '</a:t>
            </a: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דיווחים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' </a:t>
            </a:r>
            <a:r>
              <a:rPr lang="he-IL" sz="3000" dirty="0">
                <a:solidFill>
                  <a:srgbClr val="000000"/>
                </a:solidFill>
                <a:latin typeface="Heebo"/>
                <a:sym typeface="Heebo Bold"/>
                <a:rtl/>
              </a:rPr>
              <a:t>או על </a:t>
            </a: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'לצפייה ודיווח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'.</a:t>
            </a:r>
          </a:p>
        </p:txBody>
      </p:sp>
      <p:pic>
        <p:nvPicPr>
          <p:cNvPr id="9" name="תמונה 8" descr="עמוד הבית">
            <a:extLst>
              <a:ext uri="{FF2B5EF4-FFF2-40B4-BE49-F238E27FC236}">
                <a16:creationId xmlns:a16="http://schemas.microsoft.com/office/drawing/2014/main" id="{32E972A2-88E4-0D7C-ACD5-BE920163D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639" y="3153910"/>
            <a:ext cx="16530362" cy="70187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09653" y="663990"/>
            <a:ext cx="6997347" cy="745710"/>
            <a:chOff x="0" y="0"/>
            <a:chExt cx="6096000" cy="9942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96000" cy="994410"/>
            </a:xfrm>
            <a:custGeom>
              <a:avLst/>
              <a:gdLst/>
              <a:ahLst/>
              <a:cxnLst/>
              <a:rect l="l" t="t" r="r" b="b"/>
              <a:pathLst>
                <a:path w="6096000" h="994410">
                  <a:moveTo>
                    <a:pt x="115570" y="0"/>
                  </a:moveTo>
                  <a:lnTo>
                    <a:pt x="5980430" y="0"/>
                  </a:lnTo>
                  <a:cubicBezTo>
                    <a:pt x="6011037" y="0"/>
                    <a:pt x="6040501" y="16383"/>
                    <a:pt x="6062218" y="45593"/>
                  </a:cubicBezTo>
                  <a:cubicBezTo>
                    <a:pt x="6083935" y="74803"/>
                    <a:pt x="6096000" y="114554"/>
                    <a:pt x="6096000" y="155829"/>
                  </a:cubicBezTo>
                  <a:lnTo>
                    <a:pt x="6096000" y="838454"/>
                  </a:lnTo>
                  <a:cubicBezTo>
                    <a:pt x="6096000" y="879856"/>
                    <a:pt x="6083808" y="919480"/>
                    <a:pt x="6062091" y="948690"/>
                  </a:cubicBezTo>
                  <a:cubicBezTo>
                    <a:pt x="6040374" y="977900"/>
                    <a:pt x="6011037" y="994410"/>
                    <a:pt x="5980303" y="994410"/>
                  </a:cubicBezTo>
                  <a:lnTo>
                    <a:pt x="115570" y="994410"/>
                  </a:lnTo>
                  <a:cubicBezTo>
                    <a:pt x="84963" y="994410"/>
                    <a:pt x="55499" y="978027"/>
                    <a:pt x="33782" y="948690"/>
                  </a:cubicBezTo>
                  <a:cubicBezTo>
                    <a:pt x="1206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2192" y="74930"/>
                    <a:pt x="33909" y="45593"/>
                  </a:cubicBezTo>
                  <a:cubicBezTo>
                    <a:pt x="55626" y="16256"/>
                    <a:pt x="84963" y="0"/>
                    <a:pt x="11557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11582400" y="679361"/>
            <a:ext cx="6154282" cy="7309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3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Heebo Bold"/>
                <a:sym typeface="Heebo Bold"/>
                <a:rtl/>
              </a:rPr>
              <a:t>דיווחים – </a:t>
            </a: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הגשת</a:t>
            </a:r>
            <a:r>
              <a:rPr kumimoji="0" lang="he-IL" sz="43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Heebo Bold"/>
                <a:sym typeface="Heebo Bold"/>
                <a:rtl/>
              </a:rPr>
              <a:t> דיווח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3082" y="1726920"/>
            <a:ext cx="17479174" cy="26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כדי להגיש דיווח יש לבחור:</a:t>
            </a: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נושא סביבתי 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–</a:t>
            </a: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 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חומרים מסוכנים (מתוך רשימה נפתחת)</a:t>
            </a: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תת נושא 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–</a:t>
            </a: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 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יכיל רשימה נפתחת של כל הנושאים שאפשר להגיש תחת חומרים מסוכנים </a:t>
            </a: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סוג דיווח 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–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יכיל את כל סוגי הדיווחים שאפשר להגיש באמצעות הפורטל לפי הנושא הסביבתי הנבחר.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יש לבחור את סוג הדיווח הרצוי. לסיום יש ללחוץ על 'שליחה'. </a:t>
            </a:r>
          </a:p>
        </p:txBody>
      </p:sp>
      <p:pic>
        <p:nvPicPr>
          <p:cNvPr id="5" name="תמונה 4" descr="מסך בחירת סוג הדיווח">
            <a:extLst>
              <a:ext uri="{FF2B5EF4-FFF2-40B4-BE49-F238E27FC236}">
                <a16:creationId xmlns:a16="http://schemas.microsoft.com/office/drawing/2014/main" id="{39DFF389-18E9-6250-1FAF-E3717E099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06" y="4533900"/>
            <a:ext cx="17479174" cy="55728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811000" y="663990"/>
            <a:ext cx="6096000" cy="745710"/>
            <a:chOff x="0" y="0"/>
            <a:chExt cx="6096000" cy="994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96000" cy="994410"/>
            </a:xfrm>
            <a:custGeom>
              <a:avLst/>
              <a:gdLst/>
              <a:ahLst/>
              <a:cxnLst/>
              <a:rect l="l" t="t" r="r" b="b"/>
              <a:pathLst>
                <a:path w="6096000" h="994410">
                  <a:moveTo>
                    <a:pt x="115570" y="0"/>
                  </a:moveTo>
                  <a:lnTo>
                    <a:pt x="5980430" y="0"/>
                  </a:lnTo>
                  <a:cubicBezTo>
                    <a:pt x="6011037" y="0"/>
                    <a:pt x="6040501" y="16383"/>
                    <a:pt x="6062218" y="45593"/>
                  </a:cubicBezTo>
                  <a:cubicBezTo>
                    <a:pt x="6083935" y="74803"/>
                    <a:pt x="6096000" y="114554"/>
                    <a:pt x="6096000" y="155829"/>
                  </a:cubicBezTo>
                  <a:lnTo>
                    <a:pt x="6096000" y="838454"/>
                  </a:lnTo>
                  <a:cubicBezTo>
                    <a:pt x="6096000" y="879856"/>
                    <a:pt x="6083808" y="919480"/>
                    <a:pt x="6062091" y="948690"/>
                  </a:cubicBezTo>
                  <a:cubicBezTo>
                    <a:pt x="6040374" y="977900"/>
                    <a:pt x="6011037" y="994410"/>
                    <a:pt x="5980303" y="994410"/>
                  </a:cubicBezTo>
                  <a:lnTo>
                    <a:pt x="115570" y="994410"/>
                  </a:lnTo>
                  <a:cubicBezTo>
                    <a:pt x="84963" y="994410"/>
                    <a:pt x="55499" y="978027"/>
                    <a:pt x="33782" y="948690"/>
                  </a:cubicBezTo>
                  <a:cubicBezTo>
                    <a:pt x="1206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2192" y="74930"/>
                    <a:pt x="33909" y="45593"/>
                  </a:cubicBezTo>
                  <a:cubicBezTo>
                    <a:pt x="55626" y="16256"/>
                    <a:pt x="84963" y="0"/>
                    <a:pt x="11557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12954000" y="679361"/>
            <a:ext cx="4782682" cy="679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דיווחים - הערות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9959" y="1542699"/>
            <a:ext cx="17508082" cy="264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לכל סוג דיווח יותאמו שדות מתאימים למילוי. לאחר מילוי כל השדות יש ללחוץ על 'שליחה' לשליחת הדיווח. </a:t>
            </a: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שימו לב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- שדות המסומנים בכוכבים אדומה </a:t>
            </a:r>
            <a:r>
              <a:rPr lang="ar-EG" sz="3000" b="1" dirty="0">
                <a:solidFill>
                  <a:srgbClr val="C00000"/>
                </a:solidFill>
                <a:latin typeface="Heebo"/>
                <a:ea typeface="Heebo"/>
                <a:sym typeface="Heebo"/>
                <a:rtl/>
              </a:rPr>
              <a:t>*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הם שדות חובה.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- יש להזין כתובת דואר אלקטרוני תקינה. כתובת זו תשמש להתכתבות האתר הסביבתי עם הרכז המטפל במשרד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 להגנת הסביבה.</a:t>
            </a:r>
          </a:p>
        </p:txBody>
      </p:sp>
      <p:pic>
        <p:nvPicPr>
          <p:cNvPr id="11" name="תמונה 10" descr="מסך הגשת דיווח שדה דואר אלקטרוני">
            <a:extLst>
              <a:ext uri="{FF2B5EF4-FFF2-40B4-BE49-F238E27FC236}">
                <a16:creationId xmlns:a16="http://schemas.microsoft.com/office/drawing/2014/main" id="{B0F77B47-7CCE-3BFE-EE3E-A38490C2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580" y="4323043"/>
            <a:ext cx="14688682" cy="56685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68000" y="663990"/>
            <a:ext cx="7239000" cy="745710"/>
            <a:chOff x="0" y="0"/>
            <a:chExt cx="6096000" cy="994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0" cy="994410"/>
            </a:xfrm>
            <a:custGeom>
              <a:avLst/>
              <a:gdLst/>
              <a:ahLst/>
              <a:cxnLst/>
              <a:rect l="l" t="t" r="r" b="b"/>
              <a:pathLst>
                <a:path w="6096000" h="994410">
                  <a:moveTo>
                    <a:pt x="115570" y="0"/>
                  </a:moveTo>
                  <a:lnTo>
                    <a:pt x="5980430" y="0"/>
                  </a:lnTo>
                  <a:cubicBezTo>
                    <a:pt x="6011037" y="0"/>
                    <a:pt x="6040501" y="16383"/>
                    <a:pt x="6062218" y="45593"/>
                  </a:cubicBezTo>
                  <a:cubicBezTo>
                    <a:pt x="6083935" y="74803"/>
                    <a:pt x="6096000" y="114554"/>
                    <a:pt x="6096000" y="155829"/>
                  </a:cubicBezTo>
                  <a:lnTo>
                    <a:pt x="6096000" y="838454"/>
                  </a:lnTo>
                  <a:cubicBezTo>
                    <a:pt x="6096000" y="879856"/>
                    <a:pt x="6083808" y="919480"/>
                    <a:pt x="6062091" y="948690"/>
                  </a:cubicBezTo>
                  <a:cubicBezTo>
                    <a:pt x="6040374" y="977900"/>
                    <a:pt x="6011037" y="994410"/>
                    <a:pt x="5980303" y="994410"/>
                  </a:cubicBezTo>
                  <a:lnTo>
                    <a:pt x="115570" y="994410"/>
                  </a:lnTo>
                  <a:cubicBezTo>
                    <a:pt x="84963" y="994410"/>
                    <a:pt x="55499" y="978027"/>
                    <a:pt x="33782" y="948690"/>
                  </a:cubicBezTo>
                  <a:cubicBezTo>
                    <a:pt x="1206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2192" y="74930"/>
                    <a:pt x="33909" y="45593"/>
                  </a:cubicBezTo>
                  <a:cubicBezTo>
                    <a:pt x="55626" y="16256"/>
                    <a:pt x="84963" y="0"/>
                    <a:pt x="11557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1277600" y="679361"/>
            <a:ext cx="6459082" cy="7309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דיווחים – לשוניות דיווח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2400" y="1771650"/>
            <a:ext cx="17726891" cy="100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0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כאשר הגשת הדיווח מחולקת ללשוניות, אפשר לצמצם או להרחיב לשונית באמצעות לחיצה על החץ </a:t>
            </a:r>
          </a:p>
          <a:p>
            <a:pPr algn="r" rtl="1">
              <a:lnSpc>
                <a:spcPts val="4080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מצד שמאל. יש למלא את הפרטים בכל לשונית, לצרף קבצים ולסיום ללחוץ על 'שליחת הדיווח'.</a:t>
            </a:r>
          </a:p>
        </p:txBody>
      </p:sp>
      <p:pic>
        <p:nvPicPr>
          <p:cNvPr id="3" name="תמונה 2" descr="מסך לשוניות דיווח">
            <a:extLst>
              <a:ext uri="{FF2B5EF4-FFF2-40B4-BE49-F238E27FC236}">
                <a16:creationId xmlns:a16="http://schemas.microsoft.com/office/drawing/2014/main" id="{6906B868-8622-8037-96AE-30DAD3AA0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3" y="3157260"/>
            <a:ext cx="17833517" cy="57962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164682" y="663990"/>
            <a:ext cx="4742318" cy="745710"/>
            <a:chOff x="0" y="0"/>
            <a:chExt cx="7315200" cy="99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15200" cy="994410"/>
            </a:xfrm>
            <a:custGeom>
              <a:avLst/>
              <a:gdLst/>
              <a:ahLst/>
              <a:cxnLst/>
              <a:rect l="l" t="t" r="r" b="b"/>
              <a:pathLst>
                <a:path w="7315200" h="994410">
                  <a:moveTo>
                    <a:pt x="138684" y="0"/>
                  </a:moveTo>
                  <a:lnTo>
                    <a:pt x="7176516" y="0"/>
                  </a:lnTo>
                  <a:cubicBezTo>
                    <a:pt x="7213347" y="0"/>
                    <a:pt x="7248525" y="16383"/>
                    <a:pt x="7274560" y="45593"/>
                  </a:cubicBezTo>
                  <a:cubicBezTo>
                    <a:pt x="7300595" y="74803"/>
                    <a:pt x="7315200" y="114427"/>
                    <a:pt x="7315200" y="155829"/>
                  </a:cubicBezTo>
                  <a:lnTo>
                    <a:pt x="7315200" y="838454"/>
                  </a:lnTo>
                  <a:cubicBezTo>
                    <a:pt x="7315200" y="879856"/>
                    <a:pt x="7300595" y="919480"/>
                    <a:pt x="7274560" y="948690"/>
                  </a:cubicBezTo>
                  <a:cubicBezTo>
                    <a:pt x="7248525" y="977900"/>
                    <a:pt x="7213219" y="994410"/>
                    <a:pt x="7176516" y="994410"/>
                  </a:cubicBezTo>
                  <a:lnTo>
                    <a:pt x="138684" y="994410"/>
                  </a:lnTo>
                  <a:cubicBezTo>
                    <a:pt x="101854" y="994410"/>
                    <a:pt x="66675" y="978027"/>
                    <a:pt x="40640" y="948690"/>
                  </a:cubicBezTo>
                  <a:cubicBezTo>
                    <a:pt x="1460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4605" y="74930"/>
                    <a:pt x="40640" y="45593"/>
                  </a:cubicBezTo>
                  <a:cubicBezTo>
                    <a:pt x="66675" y="16256"/>
                    <a:pt x="101981" y="0"/>
                    <a:pt x="138684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3716000" y="679361"/>
            <a:ext cx="4020682" cy="7404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3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Heebo Bold"/>
                <a:sym typeface="Heebo Bold"/>
                <a:rtl/>
              </a:rPr>
              <a:t>צירוף קבצים</a:t>
            </a:r>
          </a:p>
        </p:txBody>
      </p:sp>
      <p:pic>
        <p:nvPicPr>
          <p:cNvPr id="16" name="תמונה 15" descr="מסך צירוף קבצים">
            <a:extLst>
              <a:ext uri="{FF2B5EF4-FFF2-40B4-BE49-F238E27FC236}">
                <a16:creationId xmlns:a16="http://schemas.microsoft.com/office/drawing/2014/main" id="{6FF67CC1-2243-E785-9782-06022D518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84" y="4580560"/>
            <a:ext cx="17656482" cy="5515940"/>
          </a:xfrm>
          <a:prstGeom prst="rect">
            <a:avLst/>
          </a:prstGeom>
        </p:spPr>
      </p:pic>
      <p:sp>
        <p:nvSpPr>
          <p:cNvPr id="6" name="TextBox 6" descr="סמליל פלוס">
            <a:extLst>
              <a:ext uri="{FF2B5EF4-FFF2-40B4-BE49-F238E27FC236}">
                <a16:creationId xmlns:a16="http://schemas.microsoft.com/office/drawing/2014/main" id="{5E566EE2-4C13-B56D-FB74-35ADD6467D2E}"/>
              </a:ext>
            </a:extLst>
          </p:cNvPr>
          <p:cNvSpPr txBox="1"/>
          <p:nvPr/>
        </p:nvSpPr>
        <p:spPr>
          <a:xfrm>
            <a:off x="283412" y="1685745"/>
            <a:ext cx="17623588" cy="26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לאחר מילוי השדות, יש להעלות את קובצי הדיווח באמצעות לחיצה על + ובחירה של הקובץ מהסייר.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אפשר להעלות קבצים בסיומת: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JPG, JPEG, PNG, PDF, DOCX, XLSX, CSV, GIF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עד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100M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.</a:t>
            </a:r>
            <a:endParaRPr lang="en-US" sz="3000" dirty="0">
              <a:solidFill>
                <a:srgbClr val="000000"/>
              </a:solidFill>
              <a:latin typeface="Heebo"/>
              <a:ea typeface="Heebo"/>
              <a:sym typeface="Heebo"/>
            </a:endParaRP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בסיום העלאת הקבצים יתקבל חיווי של </a:t>
            </a:r>
            <a:r>
              <a:rPr lang="en-US" sz="3000" dirty="0">
                <a:solidFill>
                  <a:srgbClr val="00875C"/>
                </a:solidFill>
                <a:latin typeface="Heebo"/>
                <a:ea typeface="Heebo"/>
                <a:sym typeface="Heebo"/>
                <a:rtl/>
              </a:rPr>
              <a:t>V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ליד שם הקובץ.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במקרה של תקלה בהעלאת קובץ יופיע חיווי </a:t>
            </a:r>
            <a:r>
              <a:rPr lang="en-US" sz="3000" dirty="0">
                <a:solidFill>
                  <a:srgbClr val="C00000"/>
                </a:solidFill>
                <a:latin typeface="Heebo"/>
                <a:ea typeface="Heebo"/>
                <a:sym typeface="Heebo"/>
                <a:rtl/>
              </a:rPr>
              <a:t>X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ליד שם הקובץ ופירוט השגיאה מתחתיו.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לחיצה על ה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X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משמאל לקובץ תמחק את הקובץ מהדיווח.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7B92-ACE6-0FEA-8123-CA2800837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CFBBC43A-8FA7-FC85-C670-D37AD2525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344400" y="663990"/>
            <a:ext cx="5562600" cy="745710"/>
            <a:chOff x="0" y="0"/>
            <a:chExt cx="6096000" cy="99428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A0AB40A-10C0-3591-678B-3C7A757C8763}"/>
                </a:ext>
              </a:extLst>
            </p:cNvPr>
            <p:cNvSpPr/>
            <p:nvPr/>
          </p:nvSpPr>
          <p:spPr>
            <a:xfrm>
              <a:off x="0" y="0"/>
              <a:ext cx="6096000" cy="994410"/>
            </a:xfrm>
            <a:custGeom>
              <a:avLst/>
              <a:gdLst/>
              <a:ahLst/>
              <a:cxnLst/>
              <a:rect l="l" t="t" r="r" b="b"/>
              <a:pathLst>
                <a:path w="6096000" h="994410">
                  <a:moveTo>
                    <a:pt x="115570" y="0"/>
                  </a:moveTo>
                  <a:lnTo>
                    <a:pt x="5980430" y="0"/>
                  </a:lnTo>
                  <a:cubicBezTo>
                    <a:pt x="6011037" y="0"/>
                    <a:pt x="6040501" y="16383"/>
                    <a:pt x="6062218" y="45593"/>
                  </a:cubicBezTo>
                  <a:cubicBezTo>
                    <a:pt x="6083935" y="74803"/>
                    <a:pt x="6096000" y="114554"/>
                    <a:pt x="6096000" y="155829"/>
                  </a:cubicBezTo>
                  <a:lnTo>
                    <a:pt x="6096000" y="838454"/>
                  </a:lnTo>
                  <a:cubicBezTo>
                    <a:pt x="6096000" y="879856"/>
                    <a:pt x="6083808" y="919480"/>
                    <a:pt x="6062091" y="948690"/>
                  </a:cubicBezTo>
                  <a:cubicBezTo>
                    <a:pt x="6040374" y="977900"/>
                    <a:pt x="6011037" y="994410"/>
                    <a:pt x="5980303" y="994410"/>
                  </a:cubicBezTo>
                  <a:lnTo>
                    <a:pt x="115570" y="994410"/>
                  </a:lnTo>
                  <a:cubicBezTo>
                    <a:pt x="84963" y="994410"/>
                    <a:pt x="55499" y="978027"/>
                    <a:pt x="33782" y="948690"/>
                  </a:cubicBezTo>
                  <a:cubicBezTo>
                    <a:pt x="1206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2192" y="74930"/>
                    <a:pt x="33909" y="45593"/>
                  </a:cubicBezTo>
                  <a:cubicBezTo>
                    <a:pt x="55626" y="16256"/>
                    <a:pt x="84963" y="0"/>
                    <a:pt x="11557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 dirty="0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0426FB0D-6CD6-2017-6292-350E6E3C51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44400" y="723900"/>
            <a:ext cx="5562600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שמירה כטיוטה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6DA4C06C-3D1D-C5F9-5183-4CAD2228EA16}"/>
              </a:ext>
            </a:extLst>
          </p:cNvPr>
          <p:cNvSpPr txBox="1"/>
          <p:nvPr/>
        </p:nvSpPr>
        <p:spPr>
          <a:xfrm>
            <a:off x="1676400" y="1661145"/>
            <a:ext cx="16230600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מרגע תחילת הדיווח, יש לשמור את הטופס במצב טיוטה בתום כל שימוש בפורטל ובמעבר בין לשוניות.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כל עוד הטופס שמור במצב טיוטה, אפשר לשנות את הדיווח.</a:t>
            </a:r>
            <a:endParaRPr lang="ar-EG" sz="3000" dirty="0">
              <a:solidFill>
                <a:srgbClr val="000000"/>
              </a:solidFill>
              <a:latin typeface="Heebo"/>
              <a:ea typeface="Heebo"/>
              <a:sym typeface="Heebo"/>
              <a:rtl/>
            </a:endParaRP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יש לעקוב אחר קבלת הודעת שמירת הטיוטה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.</a:t>
            </a:r>
            <a:r>
              <a:rPr lang="ar-EG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</a:t>
            </a:r>
          </a:p>
        </p:txBody>
      </p:sp>
      <p:pic>
        <p:nvPicPr>
          <p:cNvPr id="10" name="תמונה 9" descr="מסך שמירה כטיוטה">
            <a:extLst>
              <a:ext uri="{FF2B5EF4-FFF2-40B4-BE49-F238E27FC236}">
                <a16:creationId xmlns:a16="http://schemas.microsoft.com/office/drawing/2014/main" id="{8FA36BF4-6A10-8EC2-E047-C1AF9D598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3543299"/>
            <a:ext cx="17367738" cy="65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7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DE5AA-EAF6-010F-17A2-D1E0CEB48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A0F9235-31C8-0D76-7481-270A052293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496800" y="663990"/>
            <a:ext cx="5410200" cy="745710"/>
            <a:chOff x="0" y="0"/>
            <a:chExt cx="6096000" cy="99428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7AF98CE-7C0B-D069-6840-C960C94F4D72}"/>
                </a:ext>
              </a:extLst>
            </p:cNvPr>
            <p:cNvSpPr/>
            <p:nvPr/>
          </p:nvSpPr>
          <p:spPr>
            <a:xfrm>
              <a:off x="0" y="0"/>
              <a:ext cx="6096000" cy="994410"/>
            </a:xfrm>
            <a:custGeom>
              <a:avLst/>
              <a:gdLst/>
              <a:ahLst/>
              <a:cxnLst/>
              <a:rect l="l" t="t" r="r" b="b"/>
              <a:pathLst>
                <a:path w="6096000" h="994410">
                  <a:moveTo>
                    <a:pt x="115570" y="0"/>
                  </a:moveTo>
                  <a:lnTo>
                    <a:pt x="5980430" y="0"/>
                  </a:lnTo>
                  <a:cubicBezTo>
                    <a:pt x="6011037" y="0"/>
                    <a:pt x="6040501" y="16383"/>
                    <a:pt x="6062218" y="45593"/>
                  </a:cubicBezTo>
                  <a:cubicBezTo>
                    <a:pt x="6083935" y="74803"/>
                    <a:pt x="6096000" y="114554"/>
                    <a:pt x="6096000" y="155829"/>
                  </a:cubicBezTo>
                  <a:lnTo>
                    <a:pt x="6096000" y="838454"/>
                  </a:lnTo>
                  <a:cubicBezTo>
                    <a:pt x="6096000" y="879856"/>
                    <a:pt x="6083808" y="919480"/>
                    <a:pt x="6062091" y="948690"/>
                  </a:cubicBezTo>
                  <a:cubicBezTo>
                    <a:pt x="6040374" y="977900"/>
                    <a:pt x="6011037" y="994410"/>
                    <a:pt x="5980303" y="994410"/>
                  </a:cubicBezTo>
                  <a:lnTo>
                    <a:pt x="115570" y="994410"/>
                  </a:lnTo>
                  <a:cubicBezTo>
                    <a:pt x="84963" y="994410"/>
                    <a:pt x="55499" y="978027"/>
                    <a:pt x="33782" y="948690"/>
                  </a:cubicBezTo>
                  <a:cubicBezTo>
                    <a:pt x="1206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2192" y="74930"/>
                    <a:pt x="33909" y="45593"/>
                  </a:cubicBezTo>
                  <a:cubicBezTo>
                    <a:pt x="55626" y="16256"/>
                    <a:pt x="84963" y="0"/>
                    <a:pt x="11557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 dirty="0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9ED7201F-FD0F-E069-4843-D824684D55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106400" y="723900"/>
            <a:ext cx="4800600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Gill Sans Nova" panose="020F0502020204030204" pitchFamily="34" charset="0"/>
                <a:ea typeface="Heebo Bold"/>
                <a:cs typeface="+mn-cs"/>
                <a:sym typeface="Heebo Bold"/>
                <a:rtl/>
              </a:rPr>
              <a:t>שליחת הדיווח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AD4FA7E7-B9D0-02FC-28AD-8B5614D389CD}"/>
              </a:ext>
            </a:extLst>
          </p:cNvPr>
          <p:cNvSpPr txBox="1"/>
          <p:nvPr/>
        </p:nvSpPr>
        <p:spPr>
          <a:xfrm>
            <a:off x="3370553" y="1695163"/>
            <a:ext cx="14355545" cy="100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בתום הזנת כל הפרטים הדרושים ובדיקת תקינותם, יש ללחוץ על 'שליחת דיווח'.</a:t>
            </a:r>
          </a:p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יש לעקוב אחר קבלת הודעת 'הדיווח נשלח בהצלחה'</a:t>
            </a:r>
            <a:r>
              <a:rPr lang="he-IL" sz="3000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.</a:t>
            </a:r>
            <a:r>
              <a:rPr lang="ar-EG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לסיום יש ללחוץ על אישור.</a:t>
            </a:r>
          </a:p>
        </p:txBody>
      </p:sp>
      <p:pic>
        <p:nvPicPr>
          <p:cNvPr id="13" name="תמונה 12" descr="מסך שליחת הדיווח">
            <a:extLst>
              <a:ext uri="{FF2B5EF4-FFF2-40B4-BE49-F238E27FC236}">
                <a16:creationId xmlns:a16="http://schemas.microsoft.com/office/drawing/2014/main" id="{40FA9F18-83DC-9901-1A11-2F2FBB942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162299"/>
            <a:ext cx="16841902" cy="711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0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582400" y="663990"/>
            <a:ext cx="6324600" cy="745710"/>
            <a:chOff x="0" y="0"/>
            <a:chExt cx="8432800" cy="99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32800" cy="994410"/>
            </a:xfrm>
            <a:custGeom>
              <a:avLst/>
              <a:gdLst/>
              <a:ahLst/>
              <a:cxnLst/>
              <a:rect l="l" t="t" r="r" b="b"/>
              <a:pathLst>
                <a:path w="8432800" h="994410">
                  <a:moveTo>
                    <a:pt x="159893" y="0"/>
                  </a:moveTo>
                  <a:lnTo>
                    <a:pt x="8272907" y="0"/>
                  </a:lnTo>
                  <a:cubicBezTo>
                    <a:pt x="8315325" y="0"/>
                    <a:pt x="8355964" y="16383"/>
                    <a:pt x="8385937" y="45593"/>
                  </a:cubicBezTo>
                  <a:cubicBezTo>
                    <a:pt x="8415909" y="74803"/>
                    <a:pt x="8432800" y="114554"/>
                    <a:pt x="8432800" y="155829"/>
                  </a:cubicBezTo>
                  <a:lnTo>
                    <a:pt x="8432800" y="838454"/>
                  </a:lnTo>
                  <a:cubicBezTo>
                    <a:pt x="8432800" y="879856"/>
                    <a:pt x="8415909" y="919480"/>
                    <a:pt x="8385937" y="948690"/>
                  </a:cubicBezTo>
                  <a:cubicBezTo>
                    <a:pt x="8355965" y="977900"/>
                    <a:pt x="8315325" y="994410"/>
                    <a:pt x="8272907" y="994410"/>
                  </a:cubicBezTo>
                  <a:lnTo>
                    <a:pt x="159893" y="994410"/>
                  </a:lnTo>
                  <a:cubicBezTo>
                    <a:pt x="117475" y="994410"/>
                    <a:pt x="76835" y="978027"/>
                    <a:pt x="46863" y="948690"/>
                  </a:cubicBezTo>
                  <a:cubicBezTo>
                    <a:pt x="16891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6891" y="74930"/>
                    <a:pt x="46863" y="45593"/>
                  </a:cubicBezTo>
                  <a:cubicBezTo>
                    <a:pt x="76835" y="16256"/>
                    <a:pt x="117475" y="0"/>
                    <a:pt x="159893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2039600" y="679361"/>
            <a:ext cx="569708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היסטוריית דיווחים</a:t>
            </a:r>
          </a:p>
        </p:txBody>
      </p:sp>
      <p:sp>
        <p:nvSpPr>
          <p:cNvPr id="6" name="TextBox 6" descr="סמליל פלוס"/>
          <p:cNvSpPr txBox="1"/>
          <p:nvPr/>
        </p:nvSpPr>
        <p:spPr>
          <a:xfrm>
            <a:off x="113094" y="1768425"/>
            <a:ext cx="17623588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כדי לצפות בהיסטוריית הדיווחים יש לגלול את המסך מטה.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אפשר לשנות את התצוגה ולצפות בדיווחים מהישן לחדש ביותר או ההפך בלחיצה על תאריך דיווח.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נוסף על כך, אפשר לסנן את הדיווחים לפי סוג דיווח, תאריך דיווח ונושא סביבתי באמצעות סרגל הסינון.</a:t>
            </a:r>
          </a:p>
        </p:txBody>
      </p:sp>
      <p:pic>
        <p:nvPicPr>
          <p:cNvPr id="7" name="תמונה 6" descr="מסך היסטוריית דיווחים">
            <a:extLst>
              <a:ext uri="{FF2B5EF4-FFF2-40B4-BE49-F238E27FC236}">
                <a16:creationId xmlns:a16="http://schemas.microsoft.com/office/drawing/2014/main" id="{D5D7F719-98F4-A5B8-AE3D-886C4B52E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58" y="3467100"/>
            <a:ext cx="17623588" cy="66139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464680" y="663990"/>
            <a:ext cx="6442320" cy="745710"/>
            <a:chOff x="0" y="0"/>
            <a:chExt cx="8589760" cy="99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89773" cy="994410"/>
            </a:xfrm>
            <a:custGeom>
              <a:avLst/>
              <a:gdLst/>
              <a:ahLst/>
              <a:cxnLst/>
              <a:rect l="l" t="t" r="r" b="b"/>
              <a:pathLst>
                <a:path w="8589773" h="994410">
                  <a:moveTo>
                    <a:pt x="162941" y="0"/>
                  </a:moveTo>
                  <a:lnTo>
                    <a:pt x="8426831" y="0"/>
                  </a:lnTo>
                  <a:cubicBezTo>
                    <a:pt x="8470012" y="0"/>
                    <a:pt x="8511413" y="16383"/>
                    <a:pt x="8542020" y="45593"/>
                  </a:cubicBezTo>
                  <a:cubicBezTo>
                    <a:pt x="8572627" y="74803"/>
                    <a:pt x="8589773" y="114427"/>
                    <a:pt x="8589773" y="155829"/>
                  </a:cubicBezTo>
                  <a:lnTo>
                    <a:pt x="8589773" y="838454"/>
                  </a:lnTo>
                  <a:cubicBezTo>
                    <a:pt x="8589773" y="879856"/>
                    <a:pt x="8572627" y="919480"/>
                    <a:pt x="8542020" y="948690"/>
                  </a:cubicBezTo>
                  <a:cubicBezTo>
                    <a:pt x="8511413" y="977900"/>
                    <a:pt x="8470012" y="994410"/>
                    <a:pt x="8426831" y="994410"/>
                  </a:cubicBezTo>
                  <a:lnTo>
                    <a:pt x="162941" y="994410"/>
                  </a:lnTo>
                  <a:cubicBezTo>
                    <a:pt x="119761" y="994410"/>
                    <a:pt x="78359" y="978027"/>
                    <a:pt x="47752" y="948690"/>
                  </a:cubicBezTo>
                  <a:cubicBezTo>
                    <a:pt x="17145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7145" y="74930"/>
                    <a:pt x="47752" y="45593"/>
                  </a:cubicBezTo>
                  <a:cubicBezTo>
                    <a:pt x="78359" y="16256"/>
                    <a:pt x="119634" y="0"/>
                    <a:pt x="162941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2573000" y="679361"/>
            <a:ext cx="516368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עריכת דיווח לא תקין</a:t>
            </a:r>
          </a:p>
        </p:txBody>
      </p:sp>
      <p:sp>
        <p:nvSpPr>
          <p:cNvPr id="5" name="TextBox 5" descr="סמליל פלוס"/>
          <p:cNvSpPr txBox="1"/>
          <p:nvPr/>
        </p:nvSpPr>
        <p:spPr>
          <a:xfrm>
            <a:off x="609600" y="1714500"/>
            <a:ext cx="17091770" cy="2628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דיווחים שאינם תקינים (סומנו על ידי רכז המשרד 'לא תקין') יופיעו במסגרת אדומה.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יש לעמוד עם העכבר על שורת הדיווח כדי לראות את פירוט השגיאה.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כדי לערוך דיווח שסומן 'לא תקין' יש ללחוץ על החץ מצד ימין או על שלוש הנקודות מצד שמאל ולבחור 'עריכה'. בסיום העריכה יש לשלוח את הדיווח מחדש.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כאשר רכז המשרד מסמן דיווח 'לא תקין', יקבל על כך איש הקשר לדיווח הודעה בדואר אלקטרוני.</a:t>
            </a:r>
          </a:p>
        </p:txBody>
      </p:sp>
      <p:pic>
        <p:nvPicPr>
          <p:cNvPr id="13" name="תמונה 12" descr="פתיחת דיווח לא תקין לעריכה">
            <a:extLst>
              <a:ext uri="{FF2B5EF4-FFF2-40B4-BE49-F238E27FC236}">
                <a16:creationId xmlns:a16="http://schemas.microsoft.com/office/drawing/2014/main" id="{E5EED4C6-E64B-AA59-F4CB-BB9BD1222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343425"/>
            <a:ext cx="17880123" cy="58666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6D84E-24F8-4474-0444-5EA6695B8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265DD7F-6FE5-BC1C-C687-30D45D4E9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53600" y="495300"/>
            <a:ext cx="8153400" cy="745710"/>
            <a:chOff x="0" y="0"/>
            <a:chExt cx="5119419" cy="99428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1F5AE9-5C78-0BB4-182A-29D023A8F8EC}"/>
                </a:ext>
              </a:extLst>
            </p:cNvPr>
            <p:cNvSpPr/>
            <p:nvPr/>
          </p:nvSpPr>
          <p:spPr>
            <a:xfrm>
              <a:off x="0" y="0"/>
              <a:ext cx="5119419" cy="994410"/>
            </a:xfrm>
            <a:custGeom>
              <a:avLst/>
              <a:gdLst/>
              <a:ahLst/>
              <a:cxnLst/>
              <a:rect l="l" t="t" r="r" b="b"/>
              <a:pathLst>
                <a:path w="5119419" h="994410">
                  <a:moveTo>
                    <a:pt x="97099" y="0"/>
                  </a:moveTo>
                  <a:lnTo>
                    <a:pt x="5022319" y="0"/>
                  </a:lnTo>
                  <a:cubicBezTo>
                    <a:pt x="5048047" y="0"/>
                    <a:pt x="5072730" y="16383"/>
                    <a:pt x="5090949" y="45593"/>
                  </a:cubicBezTo>
                  <a:cubicBezTo>
                    <a:pt x="5109166" y="74803"/>
                    <a:pt x="5119419" y="114554"/>
                    <a:pt x="5119419" y="155829"/>
                  </a:cubicBezTo>
                  <a:lnTo>
                    <a:pt x="5119419" y="838454"/>
                  </a:lnTo>
                  <a:cubicBezTo>
                    <a:pt x="5119419" y="879856"/>
                    <a:pt x="5109166" y="919480"/>
                    <a:pt x="5091014" y="948690"/>
                  </a:cubicBezTo>
                  <a:cubicBezTo>
                    <a:pt x="5072861" y="977900"/>
                    <a:pt x="5048112" y="994410"/>
                    <a:pt x="5022385" y="994410"/>
                  </a:cubicBezTo>
                  <a:lnTo>
                    <a:pt x="97099" y="994410"/>
                  </a:lnTo>
                  <a:cubicBezTo>
                    <a:pt x="71371" y="994410"/>
                    <a:pt x="46689" y="978027"/>
                    <a:pt x="28470" y="948690"/>
                  </a:cubicBezTo>
                  <a:cubicBezTo>
                    <a:pt x="10252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0252" y="74930"/>
                    <a:pt x="28405" y="45593"/>
                  </a:cubicBezTo>
                  <a:cubicBezTo>
                    <a:pt x="46558" y="16256"/>
                    <a:pt x="71306" y="0"/>
                    <a:pt x="97099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 dirty="0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0E314629-3E02-CB3A-4B2E-E8828C7A39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15600" y="495300"/>
            <a:ext cx="722108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3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התכתבות עם הרכז במשרד</a:t>
            </a:r>
          </a:p>
        </p:txBody>
      </p:sp>
      <p:sp>
        <p:nvSpPr>
          <p:cNvPr id="10" name="TextBox 10" descr="סמליל פלוס">
            <a:extLst>
              <a:ext uri="{FF2B5EF4-FFF2-40B4-BE49-F238E27FC236}">
                <a16:creationId xmlns:a16="http://schemas.microsoft.com/office/drawing/2014/main" id="{FAEFF5E6-2819-51CE-32AF-691EEFCB97C7}"/>
              </a:ext>
            </a:extLst>
          </p:cNvPr>
          <p:cNvSpPr txBox="1"/>
          <p:nvPr/>
        </p:nvSpPr>
        <p:spPr>
          <a:xfrm>
            <a:off x="990600" y="1648809"/>
            <a:ext cx="16689415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התכתבות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– לחיצה על 'התכתבות' באפשרויות שמשמאל לשורת הדיווח או באמצעות לחיצה על החץ מימין לשורת הדיווח תפתח חלונית ובה יתאפשר ניהול דו-שיח עם הרכז המטפל במשרד להגנת הסביבה.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לסיום ולשליחה לרכז המטפל יש ללחוץ על 'שליחה'.</a:t>
            </a:r>
          </a:p>
        </p:txBody>
      </p:sp>
      <p:pic>
        <p:nvPicPr>
          <p:cNvPr id="16" name="תמונה 15" descr="שורת דיווח לבחירת התכתבות עם רכז">
            <a:extLst>
              <a:ext uri="{FF2B5EF4-FFF2-40B4-BE49-F238E27FC236}">
                <a16:creationId xmlns:a16="http://schemas.microsoft.com/office/drawing/2014/main" id="{75465595-1386-EBDD-C7E8-30C7657AE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68" y="3362056"/>
            <a:ext cx="17175333" cy="943244"/>
          </a:xfrm>
          <a:prstGeom prst="rect">
            <a:avLst/>
          </a:prstGeom>
        </p:spPr>
      </p:pic>
      <p:pic>
        <p:nvPicPr>
          <p:cNvPr id="18" name="תמונה 17" descr="בחירת אפשרות התכתבות עם רכז">
            <a:extLst>
              <a:ext uri="{FF2B5EF4-FFF2-40B4-BE49-F238E27FC236}">
                <a16:creationId xmlns:a16="http://schemas.microsoft.com/office/drawing/2014/main" id="{FD5C9A11-842E-304A-3E4F-584CD20D5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07" y="4384916"/>
            <a:ext cx="1077993" cy="1534067"/>
          </a:xfrm>
          <a:prstGeom prst="rect">
            <a:avLst/>
          </a:prstGeom>
        </p:spPr>
      </p:pic>
      <p:pic>
        <p:nvPicPr>
          <p:cNvPr id="20" name="תמונה 19" descr="פתיחת דיווח להתכתבות עם רכז">
            <a:extLst>
              <a:ext uri="{FF2B5EF4-FFF2-40B4-BE49-F238E27FC236}">
                <a16:creationId xmlns:a16="http://schemas.microsoft.com/office/drawing/2014/main" id="{C1175E67-72A5-BF7D-A652-5CF23AD4A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822" y="4333912"/>
            <a:ext cx="16325378" cy="3171788"/>
          </a:xfrm>
          <a:prstGeom prst="rect">
            <a:avLst/>
          </a:pr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EE705F3F-9F7C-50BD-908A-A92036031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8131" y="6680640"/>
            <a:ext cx="1295400" cy="596460"/>
          </a:xfrm>
          <a:custGeom>
            <a:avLst/>
            <a:gdLst/>
            <a:ahLst/>
            <a:cxnLst/>
            <a:rect l="l" t="t" r="r" b="b"/>
            <a:pathLst>
              <a:path w="2217025" h="933767">
                <a:moveTo>
                  <a:pt x="0" y="0"/>
                </a:moveTo>
                <a:lnTo>
                  <a:pt x="2217025" y="0"/>
                </a:lnTo>
                <a:lnTo>
                  <a:pt x="2217025" y="933767"/>
                </a:lnTo>
                <a:lnTo>
                  <a:pt x="0" y="93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50" b="-950"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CC3CCE4E-12F5-3413-E670-25B6966AF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059504" flipV="1">
            <a:off x="248990" y="3817818"/>
            <a:ext cx="675632" cy="383143"/>
          </a:xfrm>
          <a:custGeom>
            <a:avLst/>
            <a:gdLst/>
            <a:ahLst/>
            <a:cxnLst/>
            <a:rect l="l" t="t" r="r" b="b"/>
            <a:pathLst>
              <a:path w="1912946" h="869593">
                <a:moveTo>
                  <a:pt x="1912946" y="0"/>
                </a:moveTo>
                <a:lnTo>
                  <a:pt x="0" y="0"/>
                </a:lnTo>
                <a:lnTo>
                  <a:pt x="0" y="869594"/>
                </a:lnTo>
                <a:lnTo>
                  <a:pt x="1912946" y="869594"/>
                </a:lnTo>
                <a:lnTo>
                  <a:pt x="191294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C7A0140-5B7E-91B2-64DC-98A1080B6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992600" y="3529890"/>
            <a:ext cx="685800" cy="546810"/>
          </a:xfrm>
          <a:custGeom>
            <a:avLst/>
            <a:gdLst/>
            <a:ahLst/>
            <a:cxnLst/>
            <a:rect l="l" t="t" r="r" b="b"/>
            <a:pathLst>
              <a:path w="2217025" h="933767">
                <a:moveTo>
                  <a:pt x="0" y="0"/>
                </a:moveTo>
                <a:lnTo>
                  <a:pt x="2217025" y="0"/>
                </a:lnTo>
                <a:lnTo>
                  <a:pt x="2217025" y="933767"/>
                </a:lnTo>
                <a:lnTo>
                  <a:pt x="0" y="93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50" b="-950"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8BCB0EAB-4D01-3F19-6A3D-10743C574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185" y="4384915"/>
            <a:ext cx="1295400" cy="596460"/>
          </a:xfrm>
          <a:custGeom>
            <a:avLst/>
            <a:gdLst/>
            <a:ahLst/>
            <a:cxnLst/>
            <a:rect l="l" t="t" r="r" b="b"/>
            <a:pathLst>
              <a:path w="2217025" h="933767">
                <a:moveTo>
                  <a:pt x="0" y="0"/>
                </a:moveTo>
                <a:lnTo>
                  <a:pt x="2217025" y="0"/>
                </a:lnTo>
                <a:lnTo>
                  <a:pt x="2217025" y="933767"/>
                </a:lnTo>
                <a:lnTo>
                  <a:pt x="0" y="93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50" b="-950"/>
            </a:stretch>
          </a:blipFill>
        </p:spPr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2E20AA7-0605-C282-9840-AA9FC17D7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5834" y="4552624"/>
            <a:ext cx="6218836" cy="4085567"/>
          </a:xfrm>
          <a:prstGeom prst="rect">
            <a:avLst/>
          </a:prstGeom>
        </p:spPr>
      </p:pic>
      <p:sp>
        <p:nvSpPr>
          <p:cNvPr id="5" name="Freeform 6">
            <a:extLst>
              <a:ext uri="{FF2B5EF4-FFF2-40B4-BE49-F238E27FC236}">
                <a16:creationId xmlns:a16="http://schemas.microsoft.com/office/drawing/2014/main" id="{8D85811E-2EC5-C93B-0948-28538C11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8834" y="8050747"/>
            <a:ext cx="1295400" cy="596460"/>
          </a:xfrm>
          <a:custGeom>
            <a:avLst/>
            <a:gdLst/>
            <a:ahLst/>
            <a:cxnLst/>
            <a:rect l="l" t="t" r="r" b="b"/>
            <a:pathLst>
              <a:path w="2217025" h="933767">
                <a:moveTo>
                  <a:pt x="0" y="0"/>
                </a:moveTo>
                <a:lnTo>
                  <a:pt x="2217025" y="0"/>
                </a:lnTo>
                <a:lnTo>
                  <a:pt x="2217025" y="933767"/>
                </a:lnTo>
                <a:lnTo>
                  <a:pt x="0" y="93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50" b="-950"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A70F32E3-2AC3-7B38-14B6-8D01358C1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6843" flipH="1">
            <a:off x="3622246" y="7264910"/>
            <a:ext cx="1343731" cy="1302000"/>
          </a:xfrm>
          <a:custGeom>
            <a:avLst/>
            <a:gdLst/>
            <a:ahLst/>
            <a:cxnLst/>
            <a:rect l="l" t="t" r="r" b="b"/>
            <a:pathLst>
              <a:path w="1343731" h="1302000">
                <a:moveTo>
                  <a:pt x="1343731" y="0"/>
                </a:moveTo>
                <a:lnTo>
                  <a:pt x="0" y="0"/>
                </a:lnTo>
                <a:lnTo>
                  <a:pt x="0" y="1302000"/>
                </a:lnTo>
                <a:lnTo>
                  <a:pt x="1343731" y="1302000"/>
                </a:lnTo>
                <a:lnTo>
                  <a:pt x="134373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B60ECFE7-64DA-E896-F2E7-21E974A77259}"/>
              </a:ext>
            </a:extLst>
          </p:cNvPr>
          <p:cNvSpPr txBox="1"/>
          <p:nvPr/>
        </p:nvSpPr>
        <p:spPr>
          <a:xfrm>
            <a:off x="8050897" y="8597325"/>
            <a:ext cx="9894203" cy="584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r" rtl="1">
              <a:lnSpc>
                <a:spcPts val="4083"/>
              </a:lnSpc>
              <a:defRPr sz="3000" b="1">
                <a:solidFill>
                  <a:srgbClr val="000000"/>
                </a:solidFill>
                <a:latin typeface="Heebo Bold"/>
                <a:ea typeface="Heebo Bold"/>
                <a:rtl/>
              </a:defRPr>
            </a:lvl1pPr>
          </a:lstStyle>
          <a:p>
            <a:r>
              <a:rPr lang="he-IL" b="0" dirty="0"/>
              <a:t>הודעה מרכז שטרם נקראה תסומן בשורת הדיווח הרלוונטית</a:t>
            </a:r>
            <a:endParaRPr lang="en-US" b="0" dirty="0"/>
          </a:p>
        </p:txBody>
      </p:sp>
      <p:pic>
        <p:nvPicPr>
          <p:cNvPr id="8" name="תמונה 7" descr="סימון הודעה מרכז">
            <a:extLst>
              <a:ext uri="{FF2B5EF4-FFF2-40B4-BE49-F238E27FC236}">
                <a16:creationId xmlns:a16="http://schemas.microsoft.com/office/drawing/2014/main" id="{10D55D07-C3BC-5C25-FDA9-D9696D256C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380" y="9151615"/>
            <a:ext cx="17157540" cy="1097285"/>
          </a:xfrm>
          <a:prstGeom prst="rect">
            <a:avLst/>
          </a:prstGeom>
        </p:spPr>
      </p:pic>
      <p:sp>
        <p:nvSpPr>
          <p:cNvPr id="11" name="Freeform 6">
            <a:extLst>
              <a:ext uri="{FF2B5EF4-FFF2-40B4-BE49-F238E27FC236}">
                <a16:creationId xmlns:a16="http://schemas.microsoft.com/office/drawing/2014/main" id="{831DDCA8-90DB-B7A2-3EBB-2E6D3E94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9274453"/>
            <a:ext cx="1077993" cy="822047"/>
          </a:xfrm>
          <a:custGeom>
            <a:avLst/>
            <a:gdLst/>
            <a:ahLst/>
            <a:cxnLst/>
            <a:rect l="l" t="t" r="r" b="b"/>
            <a:pathLst>
              <a:path w="2217025" h="933767">
                <a:moveTo>
                  <a:pt x="0" y="0"/>
                </a:moveTo>
                <a:lnTo>
                  <a:pt x="2217025" y="0"/>
                </a:lnTo>
                <a:lnTo>
                  <a:pt x="2217025" y="933767"/>
                </a:lnTo>
                <a:lnTo>
                  <a:pt x="0" y="93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950" b="-950"/>
            </a:stretch>
          </a:blip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400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067436" y="663990"/>
            <a:ext cx="3839564" cy="745710"/>
            <a:chOff x="0" y="0"/>
            <a:chExt cx="5119419" cy="99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9419" cy="994410"/>
            </a:xfrm>
            <a:custGeom>
              <a:avLst/>
              <a:gdLst/>
              <a:ahLst/>
              <a:cxnLst/>
              <a:rect l="l" t="t" r="r" b="b"/>
              <a:pathLst>
                <a:path w="5119419" h="994410">
                  <a:moveTo>
                    <a:pt x="97099" y="0"/>
                  </a:moveTo>
                  <a:lnTo>
                    <a:pt x="5022319" y="0"/>
                  </a:lnTo>
                  <a:cubicBezTo>
                    <a:pt x="5048047" y="0"/>
                    <a:pt x="5072730" y="16383"/>
                    <a:pt x="5090949" y="45593"/>
                  </a:cubicBezTo>
                  <a:cubicBezTo>
                    <a:pt x="5109166" y="74803"/>
                    <a:pt x="5119419" y="114554"/>
                    <a:pt x="5119419" y="155829"/>
                  </a:cubicBezTo>
                  <a:lnTo>
                    <a:pt x="5119419" y="838454"/>
                  </a:lnTo>
                  <a:cubicBezTo>
                    <a:pt x="5119419" y="879856"/>
                    <a:pt x="5109166" y="919480"/>
                    <a:pt x="5091014" y="948690"/>
                  </a:cubicBezTo>
                  <a:cubicBezTo>
                    <a:pt x="5072861" y="977900"/>
                    <a:pt x="5048112" y="994410"/>
                    <a:pt x="5022385" y="994410"/>
                  </a:cubicBezTo>
                  <a:lnTo>
                    <a:pt x="97099" y="994410"/>
                  </a:lnTo>
                  <a:cubicBezTo>
                    <a:pt x="71371" y="994410"/>
                    <a:pt x="46689" y="978027"/>
                    <a:pt x="28470" y="948690"/>
                  </a:cubicBezTo>
                  <a:cubicBezTo>
                    <a:pt x="10252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0252" y="74930"/>
                    <a:pt x="28405" y="45593"/>
                  </a:cubicBezTo>
                  <a:cubicBezTo>
                    <a:pt x="46558" y="16256"/>
                    <a:pt x="71306" y="0"/>
                    <a:pt x="97099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4382250" y="679361"/>
            <a:ext cx="335443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00" b="1" i="0" u="none" strike="noStrike" kern="1200" cap="none" spc="0" normalizeH="0" baseline="0" noProof="0" dirty="0">
                <a:ln>
                  <a:noFill/>
                </a:ln>
                <a:solidFill>
                  <a:srgbClr val="3D313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צפייה</a:t>
            </a:r>
          </a:p>
        </p:txBody>
      </p:sp>
      <p:sp>
        <p:nvSpPr>
          <p:cNvPr id="4" name="TextBox 4" descr="סמליל פלוס"/>
          <p:cNvSpPr txBox="1"/>
          <p:nvPr/>
        </p:nvSpPr>
        <p:spPr>
          <a:xfrm>
            <a:off x="4904551" y="1882130"/>
            <a:ext cx="12832131" cy="100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0"/>
              </a:lnSpc>
            </a:pPr>
            <a:r>
              <a:rPr lang="he-IL" sz="3000" b="1" dirty="0">
                <a:solidFill>
                  <a:srgbClr val="000000"/>
                </a:solidFill>
                <a:latin typeface="Heebo Bold"/>
                <a:ea typeface="Heebo Bold"/>
                <a:sym typeface="Heebo Bold"/>
                <a:rtl/>
              </a:rPr>
              <a:t>צפייה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– לחיצה על 'צפייה' תפתח את חלונית הדיווח. </a:t>
            </a: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שימו     ! במצב צפייה לא תתאפשר עריכת הדיווח. </a:t>
            </a:r>
          </a:p>
        </p:txBody>
      </p:sp>
      <p:sp>
        <p:nvSpPr>
          <p:cNvPr id="5" name="Freeform 5" descr="לב"/>
          <p:cNvSpPr/>
          <p:nvPr/>
        </p:nvSpPr>
        <p:spPr>
          <a:xfrm>
            <a:off x="16535400" y="2499135"/>
            <a:ext cx="490072" cy="358365"/>
          </a:xfrm>
          <a:custGeom>
            <a:avLst/>
            <a:gdLst/>
            <a:ahLst/>
            <a:cxnLst/>
            <a:rect l="l" t="t" r="r" b="b"/>
            <a:pathLst>
              <a:path w="490072" h="358365">
                <a:moveTo>
                  <a:pt x="0" y="0"/>
                </a:moveTo>
                <a:lnTo>
                  <a:pt x="490071" y="0"/>
                </a:lnTo>
                <a:lnTo>
                  <a:pt x="490071" y="358365"/>
                </a:lnTo>
                <a:lnTo>
                  <a:pt x="0" y="358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pic>
        <p:nvPicPr>
          <p:cNvPr id="14" name="תמונה 13" descr="מסך בחירת צפייה בדיווח">
            <a:extLst>
              <a:ext uri="{FF2B5EF4-FFF2-40B4-BE49-F238E27FC236}">
                <a16:creationId xmlns:a16="http://schemas.microsoft.com/office/drawing/2014/main" id="{C3755FC7-E4DF-412B-6627-A125BBD0C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020" y="3201722"/>
            <a:ext cx="14150650" cy="6617050"/>
          </a:xfrm>
          <a:prstGeom prst="rect">
            <a:avLst/>
          </a:prstGeom>
        </p:spPr>
      </p:pic>
      <p:sp>
        <p:nvSpPr>
          <p:cNvPr id="9" name="Freeform 16">
            <a:extLst>
              <a:ext uri="{FF2B5EF4-FFF2-40B4-BE49-F238E27FC236}">
                <a16:creationId xmlns:a16="http://schemas.microsoft.com/office/drawing/2014/main" id="{ABAA3280-25BA-2971-F514-30E7C60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3276601" y="8794082"/>
            <a:ext cx="990601" cy="533402"/>
          </a:xfrm>
          <a:custGeom>
            <a:avLst/>
            <a:gdLst/>
            <a:ahLst/>
            <a:cxnLst/>
            <a:rect l="l" t="t" r="r" b="b"/>
            <a:pathLst>
              <a:path w="1912946" h="869593">
                <a:moveTo>
                  <a:pt x="1912946" y="0"/>
                </a:moveTo>
                <a:lnTo>
                  <a:pt x="0" y="0"/>
                </a:lnTo>
                <a:lnTo>
                  <a:pt x="0" y="869594"/>
                </a:lnTo>
                <a:lnTo>
                  <a:pt x="1912946" y="869594"/>
                </a:lnTo>
                <a:lnTo>
                  <a:pt x="19129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335000" y="740190"/>
            <a:ext cx="4572000" cy="745710"/>
            <a:chOff x="0" y="0"/>
            <a:chExt cx="6700123" cy="99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0012" cy="994410"/>
            </a:xfrm>
            <a:custGeom>
              <a:avLst/>
              <a:gdLst/>
              <a:ahLst/>
              <a:cxnLst/>
              <a:rect l="l" t="t" r="r" b="b"/>
              <a:pathLst>
                <a:path w="6700012" h="994410">
                  <a:moveTo>
                    <a:pt x="127000" y="0"/>
                  </a:moveTo>
                  <a:lnTo>
                    <a:pt x="6573012" y="0"/>
                  </a:lnTo>
                  <a:cubicBezTo>
                    <a:pt x="6606667" y="0"/>
                    <a:pt x="6639052" y="16383"/>
                    <a:pt x="6662801" y="45593"/>
                  </a:cubicBezTo>
                  <a:cubicBezTo>
                    <a:pt x="6686550" y="74803"/>
                    <a:pt x="6700012" y="114427"/>
                    <a:pt x="6700012" y="155829"/>
                  </a:cubicBezTo>
                  <a:lnTo>
                    <a:pt x="6700012" y="838454"/>
                  </a:lnTo>
                  <a:cubicBezTo>
                    <a:pt x="6700012" y="879856"/>
                    <a:pt x="6686677" y="919480"/>
                    <a:pt x="6662801" y="948690"/>
                  </a:cubicBezTo>
                  <a:cubicBezTo>
                    <a:pt x="6638925" y="977900"/>
                    <a:pt x="6606667" y="994410"/>
                    <a:pt x="6573012" y="994410"/>
                  </a:cubicBezTo>
                  <a:lnTo>
                    <a:pt x="127000" y="994410"/>
                  </a:lnTo>
                  <a:cubicBezTo>
                    <a:pt x="93345" y="994410"/>
                    <a:pt x="60960" y="978027"/>
                    <a:pt x="37211" y="948690"/>
                  </a:cubicBezTo>
                  <a:cubicBezTo>
                    <a:pt x="13462" y="919353"/>
                    <a:pt x="0" y="879729"/>
                    <a:pt x="0" y="838454"/>
                  </a:cubicBezTo>
                  <a:lnTo>
                    <a:pt x="0" y="155829"/>
                  </a:lnTo>
                  <a:cubicBezTo>
                    <a:pt x="0" y="114554"/>
                    <a:pt x="13335" y="74930"/>
                    <a:pt x="37211" y="45593"/>
                  </a:cubicBezTo>
                  <a:cubicBezTo>
                    <a:pt x="61087" y="16256"/>
                    <a:pt x="93345" y="0"/>
                    <a:pt x="127000" y="0"/>
                  </a:cubicBezTo>
                  <a:close/>
                </a:path>
              </a:pathLst>
            </a:custGeom>
            <a:solidFill>
              <a:srgbClr val="F2B5B5"/>
            </a:solidFill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4415" y="-287790"/>
            <a:ext cx="1555858" cy="1301845"/>
            <a:chOff x="0" y="0"/>
            <a:chExt cx="2074477" cy="1735793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074418" cy="1735836"/>
            </a:xfrm>
            <a:custGeom>
              <a:avLst/>
              <a:gdLst/>
              <a:ahLst/>
              <a:cxnLst/>
              <a:rect l="l" t="t" r="r" b="b"/>
              <a:pathLst>
                <a:path w="2074418" h="1735836">
                  <a:moveTo>
                    <a:pt x="1950720" y="1735836"/>
                  </a:moveTo>
                  <a:lnTo>
                    <a:pt x="123698" y="1735836"/>
                  </a:lnTo>
                  <a:cubicBezTo>
                    <a:pt x="55499" y="1735836"/>
                    <a:pt x="0" y="1680337"/>
                    <a:pt x="0" y="1612138"/>
                  </a:cubicBezTo>
                  <a:lnTo>
                    <a:pt x="0" y="123698"/>
                  </a:lnTo>
                  <a:cubicBezTo>
                    <a:pt x="0" y="55499"/>
                    <a:pt x="55499" y="0"/>
                    <a:pt x="123698" y="0"/>
                  </a:cubicBezTo>
                  <a:lnTo>
                    <a:pt x="1950720" y="0"/>
                  </a:lnTo>
                  <a:cubicBezTo>
                    <a:pt x="2018919" y="0"/>
                    <a:pt x="2074418" y="55499"/>
                    <a:pt x="2074418" y="123698"/>
                  </a:cubicBezTo>
                  <a:lnTo>
                    <a:pt x="2074418" y="1612011"/>
                  </a:lnTo>
                  <a:cubicBezTo>
                    <a:pt x="2074418" y="1680210"/>
                    <a:pt x="2018919" y="1735709"/>
                    <a:pt x="1950720" y="173570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4097000" y="723900"/>
            <a:ext cx="3639682" cy="673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3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ebo Bold"/>
                <a:ea typeface="Heebo Bold"/>
                <a:cs typeface="+mn-cs"/>
                <a:sym typeface="Heebo Bold"/>
                <a:rtl/>
              </a:rPr>
              <a:t>דרכי פנייה</a:t>
            </a:r>
          </a:p>
        </p:txBody>
      </p:sp>
      <p:sp>
        <p:nvSpPr>
          <p:cNvPr id="8" name="TextBox 8" descr="סמליל פלוס"/>
          <p:cNvSpPr txBox="1"/>
          <p:nvPr/>
        </p:nvSpPr>
        <p:spPr>
          <a:xfrm>
            <a:off x="283412" y="1886173"/>
            <a:ext cx="17623588" cy="368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בכל מקרה של בעיה או שאלה בנוגע לאתר ממשל זמין, אפשר לפנות אל התמיכה הטכנית של האתר לטלפון מספר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1299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, בימים ראשון עד חמישי משעה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08:00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עד שעה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19:00</a:t>
            </a:r>
            <a:r>
              <a:rPr lang="ar-EG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.</a:t>
            </a:r>
          </a:p>
          <a:p>
            <a:pPr algn="r" rtl="1">
              <a:lnSpc>
                <a:spcPts val="4083"/>
              </a:lnSpc>
            </a:pPr>
            <a:endParaRPr lang="ar-EG" sz="3000" dirty="0">
              <a:solidFill>
                <a:srgbClr val="000000"/>
              </a:solidFill>
              <a:latin typeface="Heebo"/>
              <a:ea typeface="Heebo"/>
              <a:sym typeface="Heebo"/>
              <a:rtl/>
            </a:endParaRP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בכל מקרה של בעיה או שאלה בנוגע להתחברות לפורטל תעשייה וכניסה לדיווח, יש לפנות אל מוקד התמיכה של המשרד להגנת הסביבה לטלפון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073-2733002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או בדואר אלקטרוני </a:t>
            </a:r>
            <a:r>
              <a:rPr lang="en-US" sz="3000" u="sng" dirty="0">
                <a:solidFill>
                  <a:srgbClr val="002060"/>
                </a:solidFill>
                <a:latin typeface="Heebo"/>
                <a:ea typeface="Heebo"/>
                <a:sym typeface="Heebo"/>
                <a:hlinkClick r:id="rId2" tooltip="mailto:moesupport@sviva.gov.il"/>
              </a:rPr>
              <a:t>moesupport@sviva.gov.il</a:t>
            </a:r>
            <a:r>
              <a:rPr lang="ar-EG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.</a:t>
            </a:r>
          </a:p>
          <a:p>
            <a:pPr algn="r" rtl="1">
              <a:lnSpc>
                <a:spcPts val="4083"/>
              </a:lnSpc>
            </a:pPr>
            <a:endParaRPr lang="ar-EG" sz="3000" dirty="0">
              <a:solidFill>
                <a:srgbClr val="000000"/>
              </a:solidFill>
              <a:latin typeface="Heebo"/>
              <a:ea typeface="Heebo"/>
              <a:sym typeface="Heebo"/>
              <a:rtl/>
            </a:endParaRPr>
          </a:p>
          <a:p>
            <a:pPr algn="r" rtl="1">
              <a:lnSpc>
                <a:spcPts val="4083"/>
              </a:lnSpc>
            </a:pP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המוקד פועל בימים ראשון עד חמישי משעה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08:00</a:t>
            </a:r>
            <a:r>
              <a:rPr lang="he-IL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 עד שעה </a:t>
            </a:r>
            <a:r>
              <a:rPr lang="en-US" sz="3000" dirty="0">
                <a:solidFill>
                  <a:srgbClr val="000000"/>
                </a:solidFill>
                <a:latin typeface="Heebo"/>
                <a:ea typeface="Heebo"/>
                <a:sym typeface="Heebo"/>
              </a:rPr>
              <a:t>17:00</a:t>
            </a:r>
            <a:r>
              <a:rPr lang="ar-EG" sz="3000" dirty="0">
                <a:solidFill>
                  <a:srgbClr val="000000"/>
                </a:solidFill>
                <a:latin typeface="Heebo"/>
                <a:ea typeface="Heebo"/>
                <a:sym typeface="Heebo"/>
                <a:rtl/>
              </a:rPr>
              <a:t>.</a:t>
            </a:r>
          </a:p>
        </p:txBody>
      </p: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3344" y="-374617"/>
            <a:ext cx="1856485" cy="1708117"/>
            <a:chOff x="0" y="0"/>
            <a:chExt cx="2475313" cy="2277490"/>
          </a:xfrm>
        </p:grpSpPr>
        <p:sp>
          <p:nvSpPr>
            <p:cNvPr id="10" name="Freeform 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475230" cy="2277491"/>
            </a:xfrm>
            <a:custGeom>
              <a:avLst/>
              <a:gdLst/>
              <a:ahLst/>
              <a:cxnLst/>
              <a:rect l="l" t="t" r="r" b="b"/>
              <a:pathLst>
                <a:path w="2475230" h="2277491">
                  <a:moveTo>
                    <a:pt x="2280539" y="2277491"/>
                  </a:moveTo>
                  <a:lnTo>
                    <a:pt x="194691" y="2277491"/>
                  </a:lnTo>
                  <a:cubicBezTo>
                    <a:pt x="87376" y="2277491"/>
                    <a:pt x="0" y="2190115"/>
                    <a:pt x="0" y="2082800"/>
                  </a:cubicBezTo>
                  <a:lnTo>
                    <a:pt x="0" y="194691"/>
                  </a:lnTo>
                  <a:cubicBezTo>
                    <a:pt x="0" y="87376"/>
                    <a:pt x="87376" y="0"/>
                    <a:pt x="194691" y="0"/>
                  </a:cubicBezTo>
                  <a:lnTo>
                    <a:pt x="2280539" y="0"/>
                  </a:lnTo>
                  <a:cubicBezTo>
                    <a:pt x="2387854" y="0"/>
                    <a:pt x="2475230" y="87376"/>
                    <a:pt x="2475230" y="194691"/>
                  </a:cubicBezTo>
                  <a:lnTo>
                    <a:pt x="2475230" y="2082800"/>
                  </a:lnTo>
                  <a:cubicBezTo>
                    <a:pt x="2475230" y="2190115"/>
                    <a:pt x="2387854" y="2277491"/>
                    <a:pt x="2280539" y="22774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2143" y="178384"/>
            <a:ext cx="2058888" cy="936794"/>
            <a:chOff x="0" y="0"/>
            <a:chExt cx="2745184" cy="1249059"/>
          </a:xfrm>
        </p:grpSpPr>
        <p:sp>
          <p:nvSpPr>
            <p:cNvPr id="12" name="Freeform 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45232" cy="1249045"/>
            </a:xfrm>
            <a:custGeom>
              <a:avLst/>
              <a:gdLst/>
              <a:ahLst/>
              <a:cxnLst/>
              <a:rect l="l" t="t" r="r" b="b"/>
              <a:pathLst>
                <a:path w="2745232" h="1249045">
                  <a:moveTo>
                    <a:pt x="0" y="0"/>
                  </a:moveTo>
                  <a:lnTo>
                    <a:pt x="2745232" y="0"/>
                  </a:lnTo>
                  <a:lnTo>
                    <a:pt x="2745232" y="1249045"/>
                  </a:lnTo>
                  <a:lnTo>
                    <a:pt x="0" y="1249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3" b="-1"/>
              </a:stretch>
            </a:blipFill>
          </p:spPr>
          <p:txBody>
            <a:bodyPr/>
            <a:lstStyle/>
            <a:p>
              <a:endParaRPr lang="he-IL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2155</TotalTime>
  <Words>668</Words>
  <Application>Microsoft Office PowerPoint</Application>
  <PresentationFormat>Custom</PresentationFormat>
  <Paragraphs>62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Aptos</vt:lpstr>
      <vt:lpstr>Heebo Bold</vt:lpstr>
      <vt:lpstr>Gill Sans Nova</vt:lpstr>
      <vt:lpstr>Heebo</vt:lpstr>
      <vt:lpstr>Calibri</vt:lpstr>
      <vt:lpstr>Office Theme</vt:lpstr>
      <vt:lpstr>חומרים מסוכנים מדריך דיווחים כללי</vt:lpstr>
      <vt:lpstr>כניסה למערכת הזדהות לאומית</vt:lpstr>
      <vt:lpstr>עמוד הבית</vt:lpstr>
      <vt:lpstr>דיווחים – הגשת דיווח</vt:lpstr>
      <vt:lpstr>דיווחים - הערות</vt:lpstr>
      <vt:lpstr>דיווחים – לשוניות דיווח</vt:lpstr>
      <vt:lpstr>צירוף קבצים</vt:lpstr>
      <vt:lpstr>שמירה כטיוטה</vt:lpstr>
      <vt:lpstr>שליחת הדיווח</vt:lpstr>
      <vt:lpstr>היסטוריית דיווחים</vt:lpstr>
      <vt:lpstr>עריכת דיווח לא תקין</vt:lpstr>
      <vt:lpstr>התכתבות עם הרכז במשרד</vt:lpstr>
      <vt:lpstr>צפייה</vt:lpstr>
      <vt:lpstr>דרכי פנייה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דיווחים חומס מדריך חיצוני להערות.pptx</dc:title>
  <dc:creator>שלי אליהו  Shelly Eliyahu</dc:creator>
  <cp:lastModifiedBy>אסתר טל  Esther Tal</cp:lastModifiedBy>
  <cp:revision>11</cp:revision>
  <dcterms:created xsi:type="dcterms:W3CDTF">2006-08-16T00:00:00Z</dcterms:created>
  <dcterms:modified xsi:type="dcterms:W3CDTF">2025-12-18T08:01:05Z</dcterms:modified>
  <dc:identifier>DAGdbCIH8gE</dc:identifier>
</cp:coreProperties>
</file>