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57" r:id="rId3"/>
    <p:sldId id="258" r:id="rId4"/>
    <p:sldId id="259" r:id="rId5"/>
    <p:sldId id="261" r:id="rId6"/>
    <p:sldId id="262" r:id="rId7"/>
    <p:sldId id="263" r:id="rId8"/>
    <p:sldId id="271" r:id="rId9"/>
    <p:sldId id="272" r:id="rId10"/>
    <p:sldId id="278" r:id="rId11"/>
    <p:sldId id="273" r:id="rId12"/>
    <p:sldId id="274" r:id="rId13"/>
    <p:sldId id="264" r:id="rId14"/>
    <p:sldId id="275" r:id="rId15"/>
    <p:sldId id="276" r:id="rId16"/>
    <p:sldId id="265" r:id="rId17"/>
    <p:sldId id="266" r:id="rId18"/>
    <p:sldId id="277" r:id="rId19"/>
    <p:sldId id="270" r:id="rId20"/>
    <p:sldId id="279" r:id="rId21"/>
    <p:sldId id="281" r:id="rId22"/>
    <p:sldId id="282" r:id="rId23"/>
    <p:sldId id="283" r:id="rId24"/>
    <p:sldId id="284" r:id="rId25"/>
    <p:sldId id="268" r:id="rId26"/>
  </p:sldIdLst>
  <p:sldSz cx="18288000" cy="10287000"/>
  <p:notesSz cx="6858000" cy="9144000"/>
  <p:embeddedFontLst>
    <p:embeddedFont>
      <p:font typeface="Heebo" pitchFamily="2" charset="-79"/>
      <p:regular r:id="rId28"/>
      <p:bold r:id="rId29"/>
    </p:embeddedFont>
    <p:embeddedFont>
      <p:font typeface="Heebo Bold" pitchFamily="2" charset="-79"/>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5BF490-4925-471C-B0BD-6B0CC93EC4FF}" v="8" dt="2025-12-16T13:17:33.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773" autoAdjust="0"/>
  </p:normalViewPr>
  <p:slideViewPr>
    <p:cSldViewPr>
      <p:cViewPr varScale="1">
        <p:scale>
          <a:sx n="68" d="100"/>
          <a:sy n="68" d="100"/>
        </p:scale>
        <p:origin x="8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DB39E74-7AD9-48F3-B827-2745B8E234DC}" type="datetimeFigureOut">
              <a:rPr lang="he-IL" smtClean="0"/>
              <a:t>כ"ז/כסלו/תשפ"ו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367D536-97DC-4F02-9060-C6E880DF0AB7}" type="slidenum">
              <a:rPr lang="he-IL" smtClean="0"/>
              <a:t>‹#›</a:t>
            </a:fld>
            <a:endParaRPr lang="he-IL"/>
          </a:p>
        </p:txBody>
      </p:sp>
    </p:spTree>
    <p:extLst>
      <p:ext uri="{BB962C8B-B14F-4D97-AF65-F5344CB8AC3E}">
        <p14:creationId xmlns:p14="http://schemas.microsoft.com/office/powerpoint/2010/main" val="108887478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txBody>
          <a:bodyPr/>
          <a:lstStyle/>
          <a:p>
            <a:endParaRPr lang="he-IL"/>
          </a:p>
        </p:txBody>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F367D536-97DC-4F02-9060-C6E880DF0AB7}" type="slidenum">
              <a:rPr lang="he-IL" smtClean="0"/>
              <a:t>5</a:t>
            </a:fld>
            <a:endParaRPr lang="he-IL"/>
          </a:p>
        </p:txBody>
      </p:sp>
    </p:spTree>
    <p:extLst>
      <p:ext uri="{BB962C8B-B14F-4D97-AF65-F5344CB8AC3E}">
        <p14:creationId xmlns:p14="http://schemas.microsoft.com/office/powerpoint/2010/main" val="1166642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F367D536-97DC-4F02-9060-C6E880DF0AB7}" type="slidenum">
              <a:rPr lang="he-IL" smtClean="0"/>
              <a:t>23</a:t>
            </a:fld>
            <a:endParaRPr lang="he-IL"/>
          </a:p>
        </p:txBody>
      </p:sp>
    </p:spTree>
    <p:extLst>
      <p:ext uri="{BB962C8B-B14F-4D97-AF65-F5344CB8AC3E}">
        <p14:creationId xmlns:p14="http://schemas.microsoft.com/office/powerpoint/2010/main" val="3405289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4E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gov.il/he/service/local_government_annual_recycling_repor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9.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13.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33.png"/><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image" Target="../media/image9.svg"/></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7.png"/><Relationship Id="rId7" Type="http://schemas.openxmlformats.org/officeDocument/2006/relationships/image" Target="../media/image9.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0.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45.png"/><Relationship Id="rId5" Type="http://schemas.openxmlformats.org/officeDocument/2006/relationships/image" Target="../media/image8.png"/><Relationship Id="rId10" Type="http://schemas.openxmlformats.org/officeDocument/2006/relationships/image" Target="../media/image20.png"/><Relationship Id="rId4" Type="http://schemas.openxmlformats.org/officeDocument/2006/relationships/image" Target="../media/image41.png"/><Relationship Id="rId9"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47.svg"/><Relationship Id="rId7" Type="http://schemas.openxmlformats.org/officeDocument/2006/relationships/image" Target="../media/image42.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50.png"/><Relationship Id="rId4" Type="http://schemas.openxmlformats.org/officeDocument/2006/relationships/image" Target="../media/image9.svg"/></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moesupport@sviva.gov.i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358458" y="2783560"/>
            <a:ext cx="17319942" cy="289822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lvl="0" algn="r" rtl="1">
              <a:lnSpc>
                <a:spcPts val="11329"/>
              </a:lnSpc>
              <a:spcBef>
                <a:spcPts val="0"/>
              </a:spcBef>
              <a:defRPr/>
            </a:pPr>
            <a:r>
              <a:rPr kumimoji="0" lang="he-IL" sz="9212" b="1" i="0" u="none" strike="noStrike" kern="1200" cap="none" spc="0" normalizeH="0" baseline="0" noProof="0" dirty="0">
                <a:ln>
                  <a:noFill/>
                </a:ln>
                <a:solidFill>
                  <a:srgbClr val="000000"/>
                </a:solidFill>
                <a:effectLst/>
                <a:uLnTx/>
                <a:uFillTx/>
                <a:latin typeface="Heebo Bold"/>
                <a:ea typeface="Heebo Bold"/>
                <a:cs typeface="Heebo Bold"/>
                <a:sym typeface="Heebo Bold"/>
                <a:rtl/>
              </a:rPr>
              <a:t>דיווח תחקיר </a:t>
            </a:r>
            <a:r>
              <a:rPr lang="he-IL" sz="9212" b="1" dirty="0">
                <a:solidFill>
                  <a:srgbClr val="000000"/>
                </a:solidFill>
                <a:latin typeface="Heebo Bold"/>
                <a:ea typeface="Heebo Bold"/>
                <a:cs typeface="Heebo Bold"/>
                <a:sym typeface="Heebo Bold"/>
                <a:rtl/>
              </a:rPr>
              <a:t>לאחר אירוע</a:t>
            </a:r>
            <a:br>
              <a:rPr lang="he-IL" sz="9212" b="1" dirty="0">
                <a:solidFill>
                  <a:srgbClr val="000000"/>
                </a:solidFill>
                <a:latin typeface="Heebo Bold"/>
                <a:ea typeface="Heebo Bold"/>
                <a:cs typeface="Heebo Bold"/>
                <a:sym typeface="Heebo Bold"/>
                <a:rtl/>
              </a:rPr>
            </a:br>
            <a:r>
              <a:rPr lang="he-IL" sz="9212" b="1" dirty="0">
                <a:solidFill>
                  <a:srgbClr val="000000"/>
                </a:solidFill>
                <a:latin typeface="Heebo Bold"/>
                <a:ea typeface="Heebo Bold"/>
                <a:cs typeface="Heebo Bold"/>
                <a:sym typeface="Heebo Bold"/>
                <a:rtl/>
              </a:rPr>
              <a:t>חומרים מסוכנים </a:t>
            </a:r>
            <a:endParaRPr kumimoji="0" lang="he-IL" sz="9212" b="1" i="0" u="none" strike="noStrike" kern="1200" cap="none" spc="0" normalizeH="0" baseline="0" noProof="0" dirty="0">
              <a:ln>
                <a:noFill/>
              </a:ln>
              <a:solidFill>
                <a:srgbClr val="000000"/>
              </a:solidFill>
              <a:effectLst/>
              <a:uLnTx/>
              <a:uFillTx/>
              <a:latin typeface="Heebo Bold"/>
              <a:ea typeface="Heebo Bold"/>
              <a:cs typeface="Heebo Bold"/>
              <a:sym typeface="Heebo Bold"/>
              <a:rtl/>
            </a:endParaRPr>
          </a:p>
        </p:txBody>
      </p:sp>
      <p:sp>
        <p:nvSpPr>
          <p:cNvPr id="3" name="TextBox 3"/>
          <p:cNvSpPr txBox="1"/>
          <p:nvPr/>
        </p:nvSpPr>
        <p:spPr>
          <a:xfrm>
            <a:off x="10749115" y="5665995"/>
            <a:ext cx="6929285" cy="1759814"/>
          </a:xfrm>
          <a:prstGeom prst="rect">
            <a:avLst/>
          </a:prstGeom>
        </p:spPr>
        <p:txBody>
          <a:bodyPr lIns="0" tIns="0" rIns="0" bIns="0" rtlCol="0" anchor="t">
            <a:spAutoFit/>
          </a:bodyPr>
          <a:lstStyle/>
          <a:p>
            <a:pPr algn="r" rtl="1">
              <a:lnSpc>
                <a:spcPts val="6916"/>
              </a:lnSpc>
            </a:pPr>
            <a:r>
              <a:rPr lang="he-IL" sz="5623" b="1" dirty="0">
                <a:solidFill>
                  <a:srgbClr val="000000"/>
                </a:solidFill>
                <a:latin typeface="Heebo Bold"/>
                <a:ea typeface="Heebo Bold"/>
                <a:cs typeface="Heebo Bold"/>
                <a:sym typeface="Heebo Bold"/>
                <a:rtl/>
              </a:rPr>
              <a:t>פורטל תעשייה</a:t>
            </a:r>
          </a:p>
          <a:p>
            <a:pPr algn="r" rtl="1">
              <a:lnSpc>
                <a:spcPts val="6916"/>
              </a:lnSpc>
            </a:pPr>
            <a:r>
              <a:rPr lang="he-IL" sz="5623" b="1" dirty="0">
                <a:solidFill>
                  <a:srgbClr val="000000"/>
                </a:solidFill>
                <a:latin typeface="Heebo Bold"/>
                <a:ea typeface="Heebo Bold"/>
                <a:cs typeface="Heebo Bold"/>
                <a:sym typeface="Heebo Bold"/>
                <a:rtl/>
              </a:rPr>
              <a:t>המשרד להגנת הסביבה</a:t>
            </a:r>
          </a:p>
        </p:txBody>
      </p:sp>
      <p:grpSp>
        <p:nvGrpSpPr>
          <p:cNvPr id="4" name="Group 4">
            <a:extLst>
              <a:ext uri="{C183D7F6-B498-43B3-948B-1728B52AA6E4}">
                <adec:decorative xmlns:adec="http://schemas.microsoft.com/office/drawing/2017/decorative" val="1"/>
              </a:ext>
            </a:extLst>
          </p:cNvPr>
          <p:cNvGrpSpPr/>
          <p:nvPr/>
        </p:nvGrpSpPr>
        <p:grpSpPr>
          <a:xfrm>
            <a:off x="180116" y="-722311"/>
            <a:ext cx="3524694" cy="3014226"/>
            <a:chOff x="0" y="0"/>
            <a:chExt cx="4699592" cy="4018968"/>
          </a:xfrm>
        </p:grpSpPr>
        <p:sp>
          <p:nvSpPr>
            <p:cNvPr id="5" name="Freeform 5">
              <a:extLst>
                <a:ext uri="{C183D7F6-B498-43B3-948B-1728B52AA6E4}">
                  <adec:decorative xmlns:adec="http://schemas.microsoft.com/office/drawing/2017/decorative" val="1"/>
                </a:ext>
              </a:extLst>
            </p:cNvPr>
            <p:cNvSpPr/>
            <p:nvPr/>
          </p:nvSpPr>
          <p:spPr>
            <a:xfrm flipH="1">
              <a:off x="0" y="0"/>
              <a:ext cx="4699635" cy="4018915"/>
            </a:xfrm>
            <a:custGeom>
              <a:avLst/>
              <a:gdLst/>
              <a:ahLst/>
              <a:cxnLst/>
              <a:rect l="l" t="t" r="r" b="b"/>
              <a:pathLst>
                <a:path w="4699635" h="4018915">
                  <a:moveTo>
                    <a:pt x="4699635" y="0"/>
                  </a:moveTo>
                  <a:lnTo>
                    <a:pt x="0" y="0"/>
                  </a:lnTo>
                  <a:lnTo>
                    <a:pt x="0" y="4018915"/>
                  </a:lnTo>
                  <a:lnTo>
                    <a:pt x="4699635" y="4018915"/>
                  </a:lnTo>
                  <a:lnTo>
                    <a:pt x="4699635" y="0"/>
                  </a:lnTo>
                  <a:close/>
                </a:path>
              </a:pathLst>
            </a:custGeom>
            <a:blipFill>
              <a:blip r:embed="rId2"/>
              <a:stretch>
                <a:fillRect t="-57696" b="-57697"/>
              </a:stretch>
            </a:blipFill>
          </p:spPr>
          <p:txBody>
            <a:bodyPr/>
            <a:lstStyle/>
            <a:p>
              <a:endParaRPr lang="he-IL"/>
            </a:p>
          </p:txBody>
        </p:sp>
      </p:grpSp>
      <p:grpSp>
        <p:nvGrpSpPr>
          <p:cNvPr id="6" name="Group 6">
            <a:extLst>
              <a:ext uri="{C183D7F6-B498-43B3-948B-1728B52AA6E4}">
                <adec:decorative xmlns:adec="http://schemas.microsoft.com/office/drawing/2017/decorative" val="1"/>
              </a:ext>
            </a:extLst>
          </p:cNvPr>
          <p:cNvGrpSpPr/>
          <p:nvPr/>
        </p:nvGrpSpPr>
        <p:grpSpPr>
          <a:xfrm>
            <a:off x="575631" y="-959674"/>
            <a:ext cx="3129179" cy="2879099"/>
            <a:chOff x="0" y="0"/>
            <a:chExt cx="4172239" cy="3838799"/>
          </a:xfrm>
        </p:grpSpPr>
        <p:sp>
          <p:nvSpPr>
            <p:cNvPr id="7" name="Freeform 7">
              <a:extLst>
                <a:ext uri="{C183D7F6-B498-43B3-948B-1728B52AA6E4}">
                  <adec:decorative xmlns:adec="http://schemas.microsoft.com/office/drawing/2017/decorative" val="1"/>
                </a:ext>
              </a:extLst>
            </p:cNvPr>
            <p:cNvSpPr/>
            <p:nvPr/>
          </p:nvSpPr>
          <p:spPr>
            <a:xfrm>
              <a:off x="0" y="0"/>
              <a:ext cx="4172204" cy="3838829"/>
            </a:xfrm>
            <a:custGeom>
              <a:avLst/>
              <a:gdLst/>
              <a:ahLst/>
              <a:cxnLst/>
              <a:rect l="l" t="t" r="r" b="b"/>
              <a:pathLst>
                <a:path w="4172204" h="3838829">
                  <a:moveTo>
                    <a:pt x="3844036" y="3838829"/>
                  </a:moveTo>
                  <a:lnTo>
                    <a:pt x="328168" y="3838829"/>
                  </a:lnTo>
                  <a:cubicBezTo>
                    <a:pt x="147320" y="3838829"/>
                    <a:pt x="0" y="3691382"/>
                    <a:pt x="0" y="3510534"/>
                  </a:cubicBezTo>
                  <a:lnTo>
                    <a:pt x="0" y="328168"/>
                  </a:lnTo>
                  <a:cubicBezTo>
                    <a:pt x="0" y="147320"/>
                    <a:pt x="147320" y="0"/>
                    <a:pt x="328168" y="0"/>
                  </a:cubicBezTo>
                  <a:lnTo>
                    <a:pt x="3844036" y="0"/>
                  </a:lnTo>
                  <a:cubicBezTo>
                    <a:pt x="4024884" y="0"/>
                    <a:pt x="4172204" y="147320"/>
                    <a:pt x="4172204" y="328168"/>
                  </a:cubicBezTo>
                  <a:lnTo>
                    <a:pt x="4172204" y="3510534"/>
                  </a:lnTo>
                  <a:cubicBezTo>
                    <a:pt x="4172204" y="3691382"/>
                    <a:pt x="4024884" y="3838702"/>
                    <a:pt x="3844036" y="3838702"/>
                  </a:cubicBezTo>
                  <a:close/>
                </a:path>
              </a:pathLst>
            </a:custGeom>
            <a:solidFill>
              <a:srgbClr val="FFFFFF"/>
            </a:solidFill>
          </p:spPr>
          <p:txBody>
            <a:bodyPr/>
            <a:lstStyle/>
            <a:p>
              <a:endParaRPr lang="he-IL"/>
            </a:p>
          </p:txBody>
        </p:sp>
      </p:grpSp>
      <p:grpSp>
        <p:nvGrpSpPr>
          <p:cNvPr id="8" name="Group 8">
            <a:extLst>
              <a:ext uri="{C183D7F6-B498-43B3-948B-1728B52AA6E4}">
                <adec:decorative xmlns:adec="http://schemas.microsoft.com/office/drawing/2017/decorative" val="1"/>
              </a:ext>
            </a:extLst>
          </p:cNvPr>
          <p:cNvGrpSpPr/>
          <p:nvPr/>
        </p:nvGrpSpPr>
        <p:grpSpPr>
          <a:xfrm>
            <a:off x="359595" y="141802"/>
            <a:ext cx="3470336" cy="1579003"/>
            <a:chOff x="0" y="0"/>
            <a:chExt cx="4627115" cy="2105337"/>
          </a:xfrm>
        </p:grpSpPr>
        <p:sp>
          <p:nvSpPr>
            <p:cNvPr id="9" name="Freeform 9">
              <a:extLst>
                <a:ext uri="{C183D7F6-B498-43B3-948B-1728B52AA6E4}">
                  <adec:decorative xmlns:adec="http://schemas.microsoft.com/office/drawing/2017/decorative" val="1"/>
                </a:ext>
              </a:extLst>
            </p:cNvPr>
            <p:cNvSpPr/>
            <p:nvPr/>
          </p:nvSpPr>
          <p:spPr>
            <a:xfrm>
              <a:off x="0" y="0"/>
              <a:ext cx="4627118" cy="2105279"/>
            </a:xfrm>
            <a:custGeom>
              <a:avLst/>
              <a:gdLst/>
              <a:ahLst/>
              <a:cxnLst/>
              <a:rect l="l" t="t" r="r" b="b"/>
              <a:pathLst>
                <a:path w="4627118" h="2105279">
                  <a:moveTo>
                    <a:pt x="0" y="0"/>
                  </a:moveTo>
                  <a:lnTo>
                    <a:pt x="4627118" y="0"/>
                  </a:lnTo>
                  <a:lnTo>
                    <a:pt x="4627118" y="2105279"/>
                  </a:lnTo>
                  <a:lnTo>
                    <a:pt x="0" y="2105279"/>
                  </a:lnTo>
                  <a:lnTo>
                    <a:pt x="0" y="0"/>
                  </a:lnTo>
                  <a:close/>
                </a:path>
              </a:pathLst>
            </a:custGeom>
            <a:blipFill>
              <a:blip r:embed="rId3"/>
              <a:stretch>
                <a:fillRect l="-15" r="-15" b="-2"/>
              </a:stretch>
            </a:blipFill>
          </p:spPr>
          <p:txBody>
            <a:bodyPr/>
            <a:lstStyle/>
            <a:p>
              <a:endParaRPr lang="he-IL"/>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9094502" y="368386"/>
            <a:ext cx="8891454" cy="1056701"/>
          </a:xfrm>
          <a:custGeom>
            <a:avLst/>
            <a:gdLst/>
            <a:ahLst/>
            <a:cxnLst/>
            <a:rect l="l" t="t" r="r" b="b"/>
            <a:pathLst>
              <a:path w="8891454" h="1246182">
                <a:moveTo>
                  <a:pt x="0" y="0"/>
                </a:moveTo>
                <a:lnTo>
                  <a:pt x="8891454" y="0"/>
                </a:lnTo>
                <a:lnTo>
                  <a:pt x="8891454" y="1246182"/>
                </a:lnTo>
                <a:lnTo>
                  <a:pt x="0" y="12461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3" name="TextBox 3"/>
          <p:cNvSpPr txBox="1">
            <a:spLocks noGrp="1"/>
          </p:cNvSpPr>
          <p:nvPr>
            <p:ph type="title" idx="4294967295"/>
          </p:nvPr>
        </p:nvSpPr>
        <p:spPr>
          <a:xfrm>
            <a:off x="9155399" y="723900"/>
            <a:ext cx="8866200"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000000"/>
                </a:solidFill>
                <a:effectLst/>
                <a:uLnTx/>
                <a:uFillTx/>
                <a:latin typeface="Heebo Bold"/>
                <a:ea typeface="Heebo Bold"/>
                <a:cs typeface="Heebo Bold"/>
                <a:sym typeface="Heebo Bold"/>
                <a:rtl/>
              </a:rPr>
              <a:t>כניסה למערכת הזדהות לאומית</a:t>
            </a:r>
          </a:p>
        </p:txBody>
      </p:sp>
      <p:sp>
        <p:nvSpPr>
          <p:cNvPr id="5" name="TextBox 5"/>
          <p:cNvSpPr txBox="1"/>
          <p:nvPr/>
        </p:nvSpPr>
        <p:spPr>
          <a:xfrm>
            <a:off x="5410200" y="2015982"/>
            <a:ext cx="12320454" cy="1984518"/>
          </a:xfrm>
          <a:prstGeom prst="rect">
            <a:avLst/>
          </a:prstGeom>
        </p:spPr>
        <p:txBody>
          <a:bodyPr lIns="0" tIns="0" rIns="0" bIns="0" rtlCol="0" anchor="t">
            <a:spAutoFit/>
          </a:bodyPr>
          <a:lstStyle/>
          <a:p>
            <a:pPr algn="r" rtl="1">
              <a:lnSpc>
                <a:spcPts val="5278"/>
              </a:lnSpc>
            </a:pPr>
            <a:r>
              <a:rPr lang="he-IL" sz="3000" dirty="0">
                <a:solidFill>
                  <a:srgbClr val="000000"/>
                </a:solidFill>
                <a:latin typeface="Heebo"/>
                <a:ea typeface="Heebo"/>
                <a:cs typeface="Heebo"/>
                <a:sym typeface="Heebo"/>
                <a:rtl/>
              </a:rPr>
              <a:t>כדי להיכנס לפורטל תעשייה, יש להיכנס ל-</a:t>
            </a:r>
            <a:r>
              <a:rPr lang="he-IL" sz="3000" u="sng" dirty="0">
                <a:solidFill>
                  <a:srgbClr val="002060"/>
                </a:solidFill>
                <a:latin typeface="Heebo"/>
                <a:ea typeface="Heebo"/>
                <a:cs typeface="Heebo"/>
                <a:sym typeface="Heebo"/>
                <a:hlinkClick r:id="rId4" tooltip="https://www.gov.il/he/service/local_government_annual_recycling_report"/>
                <a:rtl/>
              </a:rPr>
              <a:t>מערכת הזדהות לאומית</a:t>
            </a:r>
          </a:p>
          <a:p>
            <a:pPr algn="r" rtl="1">
              <a:lnSpc>
                <a:spcPts val="5278"/>
              </a:lnSpc>
            </a:pPr>
            <a:r>
              <a:rPr lang="he-IL" sz="3000" dirty="0">
                <a:solidFill>
                  <a:srgbClr val="000000"/>
                </a:solidFill>
                <a:latin typeface="Heebo"/>
                <a:ea typeface="Heebo"/>
                <a:cs typeface="Heebo"/>
                <a:sym typeface="Heebo"/>
                <a:rtl/>
              </a:rPr>
              <a:t>הכניסה מותנית בהזדהות באחת מארבע דרכי ההזדהות הממשלתית:</a:t>
            </a:r>
          </a:p>
          <a:p>
            <a:pPr algn="r" rtl="1">
              <a:lnSpc>
                <a:spcPts val="5278"/>
              </a:lnSpc>
            </a:pPr>
            <a:r>
              <a:rPr lang="he-IL" sz="3000" dirty="0">
                <a:solidFill>
                  <a:srgbClr val="000000"/>
                </a:solidFill>
                <a:latin typeface="Heebo"/>
                <a:ea typeface="Heebo"/>
                <a:cs typeface="Heebo"/>
                <a:sym typeface="Heebo"/>
                <a:rtl/>
              </a:rPr>
              <a:t>סיסמה, יישומון (אפליקציה), תעודת זהות ביומטרית או כרטיס חכם.</a:t>
            </a:r>
          </a:p>
        </p:txBody>
      </p:sp>
      <p:grpSp>
        <p:nvGrpSpPr>
          <p:cNvPr id="20" name="קבוצה 19" descr="חלונית הזדהות לאומית">
            <a:extLst>
              <a:ext uri="{FF2B5EF4-FFF2-40B4-BE49-F238E27FC236}">
                <a16:creationId xmlns:a16="http://schemas.microsoft.com/office/drawing/2014/main" id="{524B59D7-87E3-F6BF-5773-CB2706CE9998}"/>
              </a:ext>
            </a:extLst>
          </p:cNvPr>
          <p:cNvGrpSpPr/>
          <p:nvPr/>
        </p:nvGrpSpPr>
        <p:grpSpPr>
          <a:xfrm>
            <a:off x="838199" y="674651"/>
            <a:ext cx="17147758" cy="9295238"/>
            <a:chOff x="838199" y="674651"/>
            <a:chExt cx="17147758" cy="9295238"/>
          </a:xfrm>
        </p:grpSpPr>
        <p:pic>
          <p:nvPicPr>
            <p:cNvPr id="17" name="תמונה 16" descr="תמונה שמכילה טקסט, תוכנה, מספר, גופן&#10;&#10;תוכן בינה מלאכותית גנרטיבית עשוי להיות שגוי.">
              <a:extLst>
                <a:ext uri="{FF2B5EF4-FFF2-40B4-BE49-F238E27FC236}">
                  <a16:creationId xmlns:a16="http://schemas.microsoft.com/office/drawing/2014/main" id="{B29BB0DF-6000-15F1-437A-82DC4801F30C}"/>
                </a:ext>
              </a:extLst>
            </p:cNvPr>
            <p:cNvPicPr>
              <a:picLocks noChangeAspect="1"/>
            </p:cNvPicPr>
            <p:nvPr/>
          </p:nvPicPr>
          <p:blipFill>
            <a:blip r:embed="rId5"/>
            <a:stretch>
              <a:fillRect/>
            </a:stretch>
          </p:blipFill>
          <p:spPr>
            <a:xfrm>
              <a:off x="2514601" y="4147186"/>
              <a:ext cx="15471356" cy="5822703"/>
            </a:xfrm>
            <a:prstGeom prst="rect">
              <a:avLst/>
            </a:prstGeom>
          </p:spPr>
        </p:pic>
        <p:pic>
          <p:nvPicPr>
            <p:cNvPr id="19" name="תמונה 18" descr="תמונה שמכילה גופן, טקסט, אומנות קליפיפם, גרפיקה&#10;&#10;תוכן בינה מלאכותית גנרטיבית עשוי להיות שגוי.">
              <a:extLst>
                <a:ext uri="{FF2B5EF4-FFF2-40B4-BE49-F238E27FC236}">
                  <a16:creationId xmlns:a16="http://schemas.microsoft.com/office/drawing/2014/main" id="{7E3D18A4-9FAF-9B26-8968-007E9C2D2604}"/>
                </a:ext>
              </a:extLst>
            </p:cNvPr>
            <p:cNvPicPr>
              <a:picLocks noChangeAspect="1"/>
            </p:cNvPicPr>
            <p:nvPr/>
          </p:nvPicPr>
          <p:blipFill>
            <a:blip r:embed="rId6"/>
            <a:stretch>
              <a:fillRect/>
            </a:stretch>
          </p:blipFill>
          <p:spPr>
            <a:xfrm>
              <a:off x="838199" y="674651"/>
              <a:ext cx="4380089" cy="286864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C183D7F6-B498-43B3-948B-1728B52AA6E4}">
                <adec:decorative xmlns:adec="http://schemas.microsoft.com/office/drawing/2017/decorative" val="1"/>
              </a:ext>
            </a:extLst>
          </p:cNvPr>
          <p:cNvGrpSpPr/>
          <p:nvPr/>
        </p:nvGrpSpPr>
        <p:grpSpPr>
          <a:xfrm>
            <a:off x="13411200" y="663990"/>
            <a:ext cx="4495800" cy="745710"/>
            <a:chOff x="0" y="0"/>
            <a:chExt cx="5994400" cy="994280"/>
          </a:xfrm>
        </p:grpSpPr>
        <p:sp>
          <p:nvSpPr>
            <p:cNvPr id="5" name="Freeform 5"/>
            <p:cNvSpPr/>
            <p:nvPr/>
          </p:nvSpPr>
          <p:spPr>
            <a:xfrm>
              <a:off x="0" y="0"/>
              <a:ext cx="5994400" cy="994410"/>
            </a:xfrm>
            <a:custGeom>
              <a:avLst/>
              <a:gdLst/>
              <a:ahLst/>
              <a:cxnLst/>
              <a:rect l="l" t="t" r="r" b="b"/>
              <a:pathLst>
                <a:path w="5994400" h="994410">
                  <a:moveTo>
                    <a:pt x="113665" y="0"/>
                  </a:moveTo>
                  <a:lnTo>
                    <a:pt x="5880735" y="0"/>
                  </a:lnTo>
                  <a:cubicBezTo>
                    <a:pt x="5910834" y="0"/>
                    <a:pt x="5939790" y="16383"/>
                    <a:pt x="5961126" y="45593"/>
                  </a:cubicBezTo>
                  <a:cubicBezTo>
                    <a:pt x="5982462" y="74803"/>
                    <a:pt x="5994400" y="114554"/>
                    <a:pt x="5994400" y="155829"/>
                  </a:cubicBezTo>
                  <a:lnTo>
                    <a:pt x="5994400" y="838454"/>
                  </a:lnTo>
                  <a:cubicBezTo>
                    <a:pt x="5994400" y="879856"/>
                    <a:pt x="5982462" y="919480"/>
                    <a:pt x="5961126" y="948690"/>
                  </a:cubicBezTo>
                  <a:cubicBezTo>
                    <a:pt x="5939790" y="977900"/>
                    <a:pt x="5910834" y="994410"/>
                    <a:pt x="5880735" y="994410"/>
                  </a:cubicBezTo>
                  <a:lnTo>
                    <a:pt x="113665" y="994410"/>
                  </a:lnTo>
                  <a:cubicBezTo>
                    <a:pt x="83566" y="994410"/>
                    <a:pt x="54610" y="978027"/>
                    <a:pt x="33274" y="948690"/>
                  </a:cubicBezTo>
                  <a:cubicBezTo>
                    <a:pt x="11938" y="919353"/>
                    <a:pt x="0" y="879729"/>
                    <a:pt x="0" y="838454"/>
                  </a:cubicBezTo>
                  <a:lnTo>
                    <a:pt x="0" y="155829"/>
                  </a:lnTo>
                  <a:cubicBezTo>
                    <a:pt x="0" y="114554"/>
                    <a:pt x="11938" y="74930"/>
                    <a:pt x="33274" y="45593"/>
                  </a:cubicBezTo>
                  <a:cubicBezTo>
                    <a:pt x="54610" y="16256"/>
                    <a:pt x="83566" y="0"/>
                    <a:pt x="113665" y="0"/>
                  </a:cubicBezTo>
                  <a:close/>
                </a:path>
              </a:pathLst>
            </a:custGeom>
            <a:solidFill>
              <a:srgbClr val="F2B5B5"/>
            </a:solidFill>
          </p:spPr>
          <p:txBody>
            <a:bodyPr/>
            <a:lstStyle/>
            <a:p>
              <a:endParaRPr lang="he-IL"/>
            </a:p>
          </p:txBody>
        </p:sp>
      </p:grpSp>
      <p:sp>
        <p:nvSpPr>
          <p:cNvPr id="7" name="TextBox 7"/>
          <p:cNvSpPr txBox="1">
            <a:spLocks noGrp="1"/>
          </p:cNvSpPr>
          <p:nvPr>
            <p:ph type="title" idx="4294967295"/>
          </p:nvPr>
        </p:nvSpPr>
        <p:spPr>
          <a:xfrm>
            <a:off x="14401800" y="679361"/>
            <a:ext cx="3334882" cy="7404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עמוד הבית</a:t>
            </a:r>
          </a:p>
        </p:txBody>
      </p:sp>
      <p:sp>
        <p:nvSpPr>
          <p:cNvPr id="8" name="TextBox 8"/>
          <p:cNvSpPr txBox="1"/>
          <p:nvPr/>
        </p:nvSpPr>
        <p:spPr>
          <a:xfrm>
            <a:off x="257508" y="1768425"/>
            <a:ext cx="17479174" cy="1051570"/>
          </a:xfrm>
          <a:prstGeom prst="rect">
            <a:avLst/>
          </a:prstGeom>
        </p:spPr>
        <p:txBody>
          <a:bodyPr lIns="0" tIns="0" rIns="0" bIns="0" rtlCol="0" anchor="t">
            <a:spAutoFit/>
          </a:bodyPr>
          <a:lstStyle/>
          <a:p>
            <a:pPr algn="r" rtl="1">
              <a:lnSpc>
                <a:spcPts val="4083"/>
              </a:lnSpc>
            </a:pPr>
            <a:r>
              <a:rPr lang="he-IL" sz="3000" dirty="0">
                <a:solidFill>
                  <a:srgbClr val="000000"/>
                </a:solidFill>
                <a:latin typeface="Heebo"/>
                <a:ea typeface="Heebo"/>
                <a:cs typeface="Heebo"/>
                <a:sym typeface="Heebo"/>
                <a:rtl/>
              </a:rPr>
              <a:t>בעמוד הבית של הפורטל יש לבחור את האתר הרלוונטי הנמצא בסרגל הימני.</a:t>
            </a:r>
          </a:p>
          <a:p>
            <a:pPr algn="r" rtl="1">
              <a:lnSpc>
                <a:spcPts val="4083"/>
              </a:lnSpc>
            </a:pPr>
            <a:r>
              <a:rPr lang="he-IL" sz="3000" dirty="0">
                <a:solidFill>
                  <a:srgbClr val="000000"/>
                </a:solidFill>
                <a:latin typeface="Heebo"/>
                <a:ea typeface="Heebo"/>
                <a:cs typeface="Heebo"/>
                <a:sym typeface="Heebo"/>
                <a:rtl/>
              </a:rPr>
              <a:t>למעבר לצפייה בדיווחים ולדיווח יש ללחוץ על "</a:t>
            </a:r>
            <a:r>
              <a:rPr lang="he-IL" sz="3000" dirty="0">
                <a:solidFill>
                  <a:srgbClr val="000000"/>
                </a:solidFill>
                <a:latin typeface="Heebo Bold"/>
                <a:ea typeface="Heebo Bold"/>
                <a:cs typeface="Heebo Bold"/>
                <a:sym typeface="Heebo Bold"/>
                <a:rtl/>
              </a:rPr>
              <a:t>דיווחים</a:t>
            </a:r>
            <a:r>
              <a:rPr lang="he-IL" sz="3000" b="1" dirty="0">
                <a:solidFill>
                  <a:srgbClr val="000000"/>
                </a:solidFill>
                <a:latin typeface="Heebo Bold"/>
                <a:ea typeface="Heebo Bold"/>
                <a:cs typeface="Heebo Bold"/>
                <a:sym typeface="Heebo Bold"/>
                <a:rtl/>
              </a:rPr>
              <a:t>" </a:t>
            </a:r>
            <a:r>
              <a:rPr lang="he-IL" sz="3000" dirty="0">
                <a:solidFill>
                  <a:srgbClr val="000000"/>
                </a:solidFill>
                <a:latin typeface="Heebo"/>
                <a:cs typeface="Heebo"/>
                <a:sym typeface="Heebo Bold"/>
                <a:rtl/>
              </a:rPr>
              <a:t>או על </a:t>
            </a:r>
            <a:r>
              <a:rPr lang="he-IL" sz="3000" dirty="0">
                <a:solidFill>
                  <a:srgbClr val="000000"/>
                </a:solidFill>
                <a:latin typeface="Heebo Bold"/>
                <a:ea typeface="Heebo Bold"/>
                <a:cs typeface="Heebo Bold"/>
                <a:sym typeface="Heebo Bold"/>
                <a:rtl/>
              </a:rPr>
              <a:t>"לצפייה ודיווח".</a:t>
            </a:r>
          </a:p>
        </p:txBody>
      </p:sp>
      <p:pic>
        <p:nvPicPr>
          <p:cNvPr id="3" name="תמונה 2" descr="מסך עמוד הבית">
            <a:extLst>
              <a:ext uri="{FF2B5EF4-FFF2-40B4-BE49-F238E27FC236}">
                <a16:creationId xmlns:a16="http://schemas.microsoft.com/office/drawing/2014/main" id="{937FAD7D-D35A-8F31-FFFE-AD1C3DD5E93A}"/>
              </a:ext>
            </a:extLst>
          </p:cNvPr>
          <p:cNvPicPr>
            <a:picLocks noChangeAspect="1"/>
          </p:cNvPicPr>
          <p:nvPr/>
        </p:nvPicPr>
        <p:blipFill>
          <a:blip r:embed="rId2"/>
          <a:stretch>
            <a:fillRect/>
          </a:stretch>
        </p:blipFill>
        <p:spPr>
          <a:xfrm>
            <a:off x="522673" y="3368520"/>
            <a:ext cx="14260127" cy="6423180"/>
          </a:xfrm>
          <a:prstGeom prst="rect">
            <a:avLst/>
          </a:prstGeom>
        </p:spPr>
      </p:pic>
      <p:sp>
        <p:nvSpPr>
          <p:cNvPr id="15" name="תיבת טקסט 14">
            <a:extLst>
              <a:ext uri="{FF2B5EF4-FFF2-40B4-BE49-F238E27FC236}">
                <a16:creationId xmlns:a16="http://schemas.microsoft.com/office/drawing/2014/main" id="{3A64CF02-8956-93C8-4BB4-A192FA0AD05D}"/>
              </a:ext>
            </a:extLst>
          </p:cNvPr>
          <p:cNvSpPr txBox="1"/>
          <p:nvPr/>
        </p:nvSpPr>
        <p:spPr>
          <a:xfrm>
            <a:off x="9296400" y="3859768"/>
            <a:ext cx="2691244" cy="369332"/>
          </a:xfrm>
          <a:prstGeom prst="rect">
            <a:avLst/>
          </a:prstGeom>
          <a:noFill/>
        </p:spPr>
        <p:txBody>
          <a:bodyPr wrap="square">
            <a:spAutoFit/>
          </a:bodyPr>
          <a:lstStyle/>
          <a:p>
            <a:pPr algn="r" rtl="1">
              <a:buNone/>
            </a:pPr>
            <a:r>
              <a:rPr lang="he-IL" b="1" i="0" dirty="0">
                <a:solidFill>
                  <a:srgbClr val="E63946"/>
                </a:solidFill>
                <a:effectLst/>
              </a:rPr>
              <a:t>הצג או הסתר חלונית ניווט</a:t>
            </a:r>
            <a:endParaRPr lang="he-IL" dirty="0">
              <a:effectLst/>
            </a:endParaRPr>
          </a:p>
        </p:txBody>
      </p:sp>
      <p:sp>
        <p:nvSpPr>
          <p:cNvPr id="13" name="תיבת טקסט 12">
            <a:extLst>
              <a:ext uri="{FF2B5EF4-FFF2-40B4-BE49-F238E27FC236}">
                <a16:creationId xmlns:a16="http://schemas.microsoft.com/office/drawing/2014/main" id="{C1806395-79D9-DCFC-5685-1376BF07C588}"/>
              </a:ext>
            </a:extLst>
          </p:cNvPr>
          <p:cNvSpPr txBox="1"/>
          <p:nvPr/>
        </p:nvSpPr>
        <p:spPr>
          <a:xfrm>
            <a:off x="14877532" y="4164568"/>
            <a:ext cx="1875895" cy="369332"/>
          </a:xfrm>
          <a:prstGeom prst="rect">
            <a:avLst/>
          </a:prstGeom>
          <a:noFill/>
        </p:spPr>
        <p:txBody>
          <a:bodyPr wrap="square">
            <a:spAutoFit/>
          </a:bodyPr>
          <a:lstStyle/>
          <a:p>
            <a:pPr algn="r" rtl="1">
              <a:buNone/>
            </a:pPr>
            <a:r>
              <a:rPr lang="he-IL" b="1" i="0" dirty="0">
                <a:solidFill>
                  <a:srgbClr val="E63946"/>
                </a:solidFill>
                <a:effectLst/>
              </a:rPr>
              <a:t>שורת החיפוש</a:t>
            </a:r>
            <a:endParaRPr lang="he-IL" dirty="0">
              <a:effectLst/>
            </a:endParaRPr>
          </a:p>
        </p:txBody>
      </p:sp>
      <p:sp>
        <p:nvSpPr>
          <p:cNvPr id="12" name="Freeform 10">
            <a:extLst>
              <a:ext uri="{FF2B5EF4-FFF2-40B4-BE49-F238E27FC236}">
                <a16:creationId xmlns:a16="http://schemas.microsoft.com/office/drawing/2014/main" id="{511A5188-79A6-0780-5506-145CDF26A1BC}"/>
              </a:ext>
              <a:ext uri="{C183D7F6-B498-43B3-948B-1728B52AA6E4}">
                <adec:decorative xmlns:adec="http://schemas.microsoft.com/office/drawing/2017/decorative" val="1"/>
              </a:ext>
            </a:extLst>
          </p:cNvPr>
          <p:cNvSpPr/>
          <p:nvPr/>
        </p:nvSpPr>
        <p:spPr>
          <a:xfrm>
            <a:off x="13411200" y="6721209"/>
            <a:ext cx="1447800" cy="479691"/>
          </a:xfrm>
          <a:custGeom>
            <a:avLst/>
            <a:gdLst/>
            <a:ahLst/>
            <a:cxnLst/>
            <a:rect l="l" t="t" r="r" b="b"/>
            <a:pathLst>
              <a:path w="1530469" h="652362">
                <a:moveTo>
                  <a:pt x="0" y="0"/>
                </a:moveTo>
                <a:lnTo>
                  <a:pt x="1530469" y="0"/>
                </a:lnTo>
                <a:lnTo>
                  <a:pt x="1530469" y="652362"/>
                </a:lnTo>
                <a:lnTo>
                  <a:pt x="0" y="652362"/>
                </a:lnTo>
                <a:lnTo>
                  <a:pt x="0" y="0"/>
                </a:lnTo>
                <a:close/>
              </a:path>
            </a:pathLst>
          </a:custGeom>
          <a:blipFill>
            <a:blip r:embed="rId3">
              <a:extLst>
                <a:ext uri="{96DAC541-7B7A-43D3-8B79-37D633B846F1}">
                  <asvg:svgBlip xmlns:asvg="http://schemas.microsoft.com/office/drawing/2016/SVG/main" r:embed="rId4"/>
                </a:ext>
              </a:extLst>
            </a:blip>
            <a:stretch>
              <a:fillRect t="-406" b="-406"/>
            </a:stretch>
          </a:blipFill>
        </p:spPr>
        <p:txBody>
          <a:bodyPr/>
          <a:lstStyle/>
          <a:p>
            <a:endParaRPr lang="he-IL"/>
          </a:p>
        </p:txBody>
      </p:sp>
      <p:sp>
        <p:nvSpPr>
          <p:cNvPr id="14" name="Freeform 10">
            <a:extLst>
              <a:ext uri="{FF2B5EF4-FFF2-40B4-BE49-F238E27FC236}">
                <a16:creationId xmlns:a16="http://schemas.microsoft.com/office/drawing/2014/main" id="{8815772B-60EE-3B62-8846-472F73B420D7}"/>
              </a:ext>
              <a:ext uri="{C183D7F6-B498-43B3-948B-1728B52AA6E4}">
                <adec:decorative xmlns:adec="http://schemas.microsoft.com/office/drawing/2017/decorative" val="1"/>
              </a:ext>
            </a:extLst>
          </p:cNvPr>
          <p:cNvSpPr/>
          <p:nvPr/>
        </p:nvSpPr>
        <p:spPr>
          <a:xfrm>
            <a:off x="12915900" y="3769406"/>
            <a:ext cx="419100" cy="459694"/>
          </a:xfrm>
          <a:custGeom>
            <a:avLst/>
            <a:gdLst/>
            <a:ahLst/>
            <a:cxnLst/>
            <a:rect l="l" t="t" r="r" b="b"/>
            <a:pathLst>
              <a:path w="1530469" h="652362">
                <a:moveTo>
                  <a:pt x="0" y="0"/>
                </a:moveTo>
                <a:lnTo>
                  <a:pt x="1530469" y="0"/>
                </a:lnTo>
                <a:lnTo>
                  <a:pt x="1530469" y="652362"/>
                </a:lnTo>
                <a:lnTo>
                  <a:pt x="0" y="652362"/>
                </a:lnTo>
                <a:lnTo>
                  <a:pt x="0" y="0"/>
                </a:lnTo>
                <a:close/>
              </a:path>
            </a:pathLst>
          </a:custGeom>
          <a:blipFill>
            <a:blip r:embed="rId3">
              <a:extLst>
                <a:ext uri="{96DAC541-7B7A-43D3-8B79-37D633B846F1}">
                  <asvg:svgBlip xmlns:asvg="http://schemas.microsoft.com/office/drawing/2016/SVG/main" r:embed="rId4"/>
                </a:ext>
              </a:extLst>
            </a:blip>
            <a:stretch>
              <a:fillRect t="-406" b="-406"/>
            </a:stretch>
          </a:blipFill>
        </p:spPr>
        <p:txBody>
          <a:bodyPr/>
          <a:lstStyle/>
          <a:p>
            <a:endParaRPr lang="he-IL"/>
          </a:p>
        </p:txBody>
      </p:sp>
      <p:sp>
        <p:nvSpPr>
          <p:cNvPr id="16" name="Freeform 9">
            <a:extLst>
              <a:ext uri="{FF2B5EF4-FFF2-40B4-BE49-F238E27FC236}">
                <a16:creationId xmlns:a16="http://schemas.microsoft.com/office/drawing/2014/main" id="{A39D9CF5-AC9A-BCF1-272D-BAD0E37BE60F}"/>
              </a:ext>
              <a:ext uri="{C183D7F6-B498-43B3-948B-1728B52AA6E4}">
                <adec:decorative xmlns:adec="http://schemas.microsoft.com/office/drawing/2017/decorative" val="1"/>
              </a:ext>
            </a:extLst>
          </p:cNvPr>
          <p:cNvSpPr/>
          <p:nvPr/>
        </p:nvSpPr>
        <p:spPr>
          <a:xfrm rot="-2494624" flipH="1">
            <a:off x="14819254" y="4357051"/>
            <a:ext cx="932624" cy="545737"/>
          </a:xfrm>
          <a:custGeom>
            <a:avLst/>
            <a:gdLst/>
            <a:ahLst/>
            <a:cxnLst/>
            <a:rect l="l" t="t" r="r" b="b"/>
            <a:pathLst>
              <a:path w="448486" h="182577">
                <a:moveTo>
                  <a:pt x="448485" y="0"/>
                </a:moveTo>
                <a:lnTo>
                  <a:pt x="0" y="0"/>
                </a:lnTo>
                <a:lnTo>
                  <a:pt x="0" y="182577"/>
                </a:lnTo>
                <a:lnTo>
                  <a:pt x="448485" y="182577"/>
                </a:lnTo>
                <a:lnTo>
                  <a:pt x="448485" y="0"/>
                </a:lnTo>
                <a:close/>
              </a:path>
            </a:pathLst>
          </a:custGeom>
          <a:blipFill>
            <a:blip r:embed="rId5">
              <a:extLst>
                <a:ext uri="{96DAC541-7B7A-43D3-8B79-37D633B846F1}">
                  <asvg:svgBlip xmlns:asvg="http://schemas.microsoft.com/office/drawing/2016/SVG/main" r:embed="rId6"/>
                </a:ext>
              </a:extLst>
            </a:blip>
            <a:stretch>
              <a:fillRect l="-115680"/>
            </a:stretch>
          </a:blipFill>
        </p:spPr>
        <p:txBody>
          <a:bodyPr/>
          <a:lstStyle/>
          <a:p>
            <a:endParaRPr lang="he-IL"/>
          </a:p>
        </p:txBody>
      </p:sp>
      <p:sp>
        <p:nvSpPr>
          <p:cNvPr id="17" name="Freeform 9">
            <a:extLst>
              <a:ext uri="{FF2B5EF4-FFF2-40B4-BE49-F238E27FC236}">
                <a16:creationId xmlns:a16="http://schemas.microsoft.com/office/drawing/2014/main" id="{33C44D20-3779-4216-B2BC-A59859E52D4F}"/>
              </a:ext>
              <a:ext uri="{C183D7F6-B498-43B3-948B-1728B52AA6E4}">
                <adec:decorative xmlns:adec="http://schemas.microsoft.com/office/drawing/2017/decorative" val="1"/>
              </a:ext>
            </a:extLst>
          </p:cNvPr>
          <p:cNvSpPr/>
          <p:nvPr/>
        </p:nvSpPr>
        <p:spPr>
          <a:xfrm rot="18541454" flipH="1">
            <a:off x="12137162" y="3689278"/>
            <a:ext cx="640504" cy="627949"/>
          </a:xfrm>
          <a:custGeom>
            <a:avLst/>
            <a:gdLst/>
            <a:ahLst/>
            <a:cxnLst/>
            <a:rect l="l" t="t" r="r" b="b"/>
            <a:pathLst>
              <a:path w="448486" h="182577">
                <a:moveTo>
                  <a:pt x="448485" y="0"/>
                </a:moveTo>
                <a:lnTo>
                  <a:pt x="0" y="0"/>
                </a:lnTo>
                <a:lnTo>
                  <a:pt x="0" y="182577"/>
                </a:lnTo>
                <a:lnTo>
                  <a:pt x="448485" y="182577"/>
                </a:lnTo>
                <a:lnTo>
                  <a:pt x="448485" y="0"/>
                </a:lnTo>
                <a:close/>
              </a:path>
            </a:pathLst>
          </a:custGeom>
          <a:blipFill>
            <a:blip r:embed="rId5">
              <a:extLst>
                <a:ext uri="{96DAC541-7B7A-43D3-8B79-37D633B846F1}">
                  <asvg:svgBlip xmlns:asvg="http://schemas.microsoft.com/office/drawing/2016/SVG/main" r:embed="rId6"/>
                </a:ext>
              </a:extLst>
            </a:blip>
            <a:stretch>
              <a:fillRect l="-115680"/>
            </a:stretch>
          </a:blipFill>
        </p:spPr>
        <p:txBody>
          <a:bodyPr/>
          <a:lstStyle/>
          <a:p>
            <a:endParaRPr lang="he-IL"/>
          </a:p>
        </p:txBody>
      </p:sp>
      <p:sp>
        <p:nvSpPr>
          <p:cNvPr id="18" name="Freeform 10">
            <a:extLst>
              <a:ext uri="{FF2B5EF4-FFF2-40B4-BE49-F238E27FC236}">
                <a16:creationId xmlns:a16="http://schemas.microsoft.com/office/drawing/2014/main" id="{D9B22BE7-CC50-FE54-3C19-62B45C2704CC}"/>
              </a:ext>
              <a:ext uri="{C183D7F6-B498-43B3-948B-1728B52AA6E4}">
                <adec:decorative xmlns:adec="http://schemas.microsoft.com/office/drawing/2017/decorative" val="1"/>
              </a:ext>
            </a:extLst>
          </p:cNvPr>
          <p:cNvSpPr/>
          <p:nvPr/>
        </p:nvSpPr>
        <p:spPr>
          <a:xfrm>
            <a:off x="12877800" y="4395485"/>
            <a:ext cx="419100" cy="459694"/>
          </a:xfrm>
          <a:custGeom>
            <a:avLst/>
            <a:gdLst/>
            <a:ahLst/>
            <a:cxnLst/>
            <a:rect l="l" t="t" r="r" b="b"/>
            <a:pathLst>
              <a:path w="1530469" h="652362">
                <a:moveTo>
                  <a:pt x="0" y="0"/>
                </a:moveTo>
                <a:lnTo>
                  <a:pt x="1530469" y="0"/>
                </a:lnTo>
                <a:lnTo>
                  <a:pt x="1530469" y="652362"/>
                </a:lnTo>
                <a:lnTo>
                  <a:pt x="0" y="652362"/>
                </a:lnTo>
                <a:lnTo>
                  <a:pt x="0" y="0"/>
                </a:lnTo>
                <a:close/>
              </a:path>
            </a:pathLst>
          </a:custGeom>
          <a:blipFill>
            <a:blip r:embed="rId3">
              <a:extLst>
                <a:ext uri="{96DAC541-7B7A-43D3-8B79-37D633B846F1}">
                  <asvg:svgBlip xmlns:asvg="http://schemas.microsoft.com/office/drawing/2016/SVG/main" r:embed="rId4"/>
                </a:ext>
              </a:extLst>
            </a:blip>
            <a:stretch>
              <a:fillRect t="-406" b="-406"/>
            </a:stretch>
          </a:blipFill>
        </p:spPr>
        <p:txBody>
          <a:bodyPr/>
          <a:lstStyle/>
          <a:p>
            <a:endParaRPr lang="he-IL"/>
          </a:p>
        </p:txBody>
      </p:sp>
      <p:sp>
        <p:nvSpPr>
          <p:cNvPr id="2" name="Freeform 10">
            <a:extLst>
              <a:ext uri="{FF2B5EF4-FFF2-40B4-BE49-F238E27FC236}">
                <a16:creationId xmlns:a16="http://schemas.microsoft.com/office/drawing/2014/main" id="{937B7664-B307-51C7-3999-EAFE3F3AE759}"/>
              </a:ext>
              <a:ext uri="{C183D7F6-B498-43B3-948B-1728B52AA6E4}">
                <adec:decorative xmlns:adec="http://schemas.microsoft.com/office/drawing/2017/decorative" val="1"/>
              </a:ext>
            </a:extLst>
          </p:cNvPr>
          <p:cNvSpPr/>
          <p:nvPr/>
        </p:nvSpPr>
        <p:spPr>
          <a:xfrm>
            <a:off x="1752600" y="9182100"/>
            <a:ext cx="1447800" cy="479691"/>
          </a:xfrm>
          <a:custGeom>
            <a:avLst/>
            <a:gdLst/>
            <a:ahLst/>
            <a:cxnLst/>
            <a:rect l="l" t="t" r="r" b="b"/>
            <a:pathLst>
              <a:path w="1530469" h="652362">
                <a:moveTo>
                  <a:pt x="0" y="0"/>
                </a:moveTo>
                <a:lnTo>
                  <a:pt x="1530469" y="0"/>
                </a:lnTo>
                <a:lnTo>
                  <a:pt x="1530469" y="652362"/>
                </a:lnTo>
                <a:lnTo>
                  <a:pt x="0" y="652362"/>
                </a:lnTo>
                <a:lnTo>
                  <a:pt x="0" y="0"/>
                </a:lnTo>
                <a:close/>
              </a:path>
            </a:pathLst>
          </a:custGeom>
          <a:blipFill>
            <a:blip r:embed="rId3">
              <a:extLst>
                <a:ext uri="{96DAC541-7B7A-43D3-8B79-37D633B846F1}">
                  <asvg:svgBlip xmlns:asvg="http://schemas.microsoft.com/office/drawing/2016/SVG/main" r:embed="rId4"/>
                </a:ext>
              </a:extLst>
            </a:blip>
            <a:stretch>
              <a:fillRect t="-406" b="-406"/>
            </a:stretch>
          </a:blipFill>
        </p:spPr>
        <p:txBody>
          <a:bodyPr/>
          <a:lstStyle/>
          <a:p>
            <a:endParaRPr lang="he-I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2895600" y="663990"/>
            <a:ext cx="15011401" cy="745710"/>
            <a:chOff x="0" y="0"/>
            <a:chExt cx="6096000" cy="994280"/>
          </a:xfrm>
        </p:grpSpPr>
        <p:sp>
          <p:nvSpPr>
            <p:cNvPr id="4" name="Freeform 4"/>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a:p>
          </p:txBody>
        </p:sp>
      </p:grpSp>
      <p:sp>
        <p:nvSpPr>
          <p:cNvPr id="6" name="TextBox 6"/>
          <p:cNvSpPr txBox="1">
            <a:spLocks noGrp="1"/>
          </p:cNvSpPr>
          <p:nvPr>
            <p:ph type="title" idx="4294967295"/>
          </p:nvPr>
        </p:nvSpPr>
        <p:spPr>
          <a:xfrm>
            <a:off x="3276600" y="679361"/>
            <a:ext cx="144600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דיווחים – הגשת דיווח תחקיר לאחר אירוע חומרים מסוכנים</a:t>
            </a:r>
          </a:p>
        </p:txBody>
      </p:sp>
      <p:sp>
        <p:nvSpPr>
          <p:cNvPr id="7" name="TextBox 7"/>
          <p:cNvSpPr txBox="1"/>
          <p:nvPr/>
        </p:nvSpPr>
        <p:spPr>
          <a:xfrm>
            <a:off x="383082" y="1726920"/>
            <a:ext cx="17479174" cy="2628925"/>
          </a:xfrm>
          <a:prstGeom prst="rect">
            <a:avLst/>
          </a:prstGeom>
        </p:spPr>
        <p:txBody>
          <a:bodyPr lIns="0" tIns="0" rIns="0" bIns="0" rtlCol="0" anchor="t">
            <a:spAutoFit/>
          </a:bodyPr>
          <a:lstStyle/>
          <a:p>
            <a:pPr algn="r" rtl="1">
              <a:lnSpc>
                <a:spcPts val="4083"/>
              </a:lnSpc>
            </a:pPr>
            <a:r>
              <a:rPr lang="he-IL" sz="3000" dirty="0">
                <a:solidFill>
                  <a:srgbClr val="000000"/>
                </a:solidFill>
                <a:latin typeface="Heebo"/>
                <a:ea typeface="Heebo"/>
                <a:cs typeface="Heebo"/>
                <a:sym typeface="Heebo"/>
                <a:rtl/>
              </a:rPr>
              <a:t>כדי להגיש דיווח תחקיר לאחר אירוע חומ"ס יש לבחור:</a:t>
            </a:r>
          </a:p>
          <a:p>
            <a:pPr algn="r" rtl="1">
              <a:lnSpc>
                <a:spcPts val="4083"/>
              </a:lnSpc>
            </a:pPr>
            <a:r>
              <a:rPr lang="he-IL" sz="3000" b="1" dirty="0">
                <a:solidFill>
                  <a:srgbClr val="000000"/>
                </a:solidFill>
                <a:latin typeface="Heebo Bold"/>
                <a:ea typeface="Heebo Bold"/>
                <a:cs typeface="Heebo Bold"/>
                <a:sym typeface="Heebo Bold"/>
                <a:rtl/>
              </a:rPr>
              <a:t>נושא סביבתי – </a:t>
            </a:r>
            <a:r>
              <a:rPr lang="he-IL" sz="3000" dirty="0">
                <a:solidFill>
                  <a:srgbClr val="000000"/>
                </a:solidFill>
                <a:latin typeface="Heebo"/>
                <a:ea typeface="Heebo"/>
                <a:cs typeface="Heebo"/>
                <a:sym typeface="Heebo"/>
                <a:rtl/>
              </a:rPr>
              <a:t>חומרים מסוכנים </a:t>
            </a:r>
          </a:p>
          <a:p>
            <a:pPr algn="r" rtl="1">
              <a:lnSpc>
                <a:spcPts val="4083"/>
              </a:lnSpc>
            </a:pPr>
            <a:r>
              <a:rPr lang="he-IL" sz="3000" b="1" dirty="0">
                <a:solidFill>
                  <a:srgbClr val="000000"/>
                </a:solidFill>
                <a:latin typeface="Heebo Bold"/>
                <a:ea typeface="Heebo Bold"/>
                <a:cs typeface="Heebo Bold"/>
                <a:sym typeface="Heebo Bold"/>
                <a:rtl/>
              </a:rPr>
              <a:t>תת נושא – </a:t>
            </a:r>
            <a:r>
              <a:rPr lang="he-IL" sz="3000" dirty="0">
                <a:solidFill>
                  <a:srgbClr val="000000"/>
                </a:solidFill>
                <a:latin typeface="Heebo"/>
                <a:ea typeface="Heebo"/>
                <a:cs typeface="Heebo"/>
                <a:sym typeface="Heebo"/>
                <a:rtl/>
              </a:rPr>
              <a:t>אירוע חומ"ס</a:t>
            </a:r>
          </a:p>
          <a:p>
            <a:pPr algn="r" rtl="1">
              <a:lnSpc>
                <a:spcPts val="4083"/>
              </a:lnSpc>
            </a:pPr>
            <a:r>
              <a:rPr lang="he-IL" sz="3000" b="1" dirty="0">
                <a:solidFill>
                  <a:srgbClr val="000000"/>
                </a:solidFill>
                <a:latin typeface="Heebo Bold"/>
                <a:ea typeface="Heebo Bold"/>
                <a:cs typeface="Heebo Bold"/>
                <a:sym typeface="Heebo Bold"/>
                <a:rtl/>
              </a:rPr>
              <a:t>סוג דיווח –</a:t>
            </a:r>
            <a:r>
              <a:rPr lang="he-IL" sz="3000" dirty="0">
                <a:solidFill>
                  <a:srgbClr val="000000"/>
                </a:solidFill>
                <a:latin typeface="Heebo"/>
                <a:ea typeface="Heebo"/>
                <a:cs typeface="Heebo"/>
                <a:sym typeface="Heebo"/>
                <a:rtl/>
              </a:rPr>
              <a:t> תחקיר לאחר אירוע חומרים מסוכנים</a:t>
            </a:r>
          </a:p>
          <a:p>
            <a:pPr algn="r" rtl="1">
              <a:lnSpc>
                <a:spcPts val="4083"/>
              </a:lnSpc>
            </a:pPr>
            <a:r>
              <a:rPr lang="he-IL" sz="3000" dirty="0">
                <a:solidFill>
                  <a:srgbClr val="000000"/>
                </a:solidFill>
                <a:latin typeface="Heebo"/>
                <a:ea typeface="Heebo"/>
                <a:cs typeface="Heebo"/>
                <a:sym typeface="Heebo"/>
                <a:rtl/>
              </a:rPr>
              <a:t>למילוי פרטי התחקיר יש ללחוץ על "למילוי נתוני הדיווח".</a:t>
            </a:r>
          </a:p>
        </p:txBody>
      </p:sp>
      <p:pic>
        <p:nvPicPr>
          <p:cNvPr id="5" name="תמונה 4" descr="מסך הגשת דיווח">
            <a:extLst>
              <a:ext uri="{FF2B5EF4-FFF2-40B4-BE49-F238E27FC236}">
                <a16:creationId xmlns:a16="http://schemas.microsoft.com/office/drawing/2014/main" id="{0B28FA95-A4CA-04E1-70EF-9E835C4EB5FF}"/>
              </a:ext>
            </a:extLst>
          </p:cNvPr>
          <p:cNvPicPr>
            <a:picLocks noChangeAspect="1"/>
          </p:cNvPicPr>
          <p:nvPr/>
        </p:nvPicPr>
        <p:blipFill>
          <a:blip r:embed="rId2"/>
          <a:stretch>
            <a:fillRect/>
          </a:stretch>
        </p:blipFill>
        <p:spPr>
          <a:xfrm>
            <a:off x="966608" y="4745641"/>
            <a:ext cx="16940393" cy="4856944"/>
          </a:xfrm>
          <a:prstGeom prst="rect">
            <a:avLst/>
          </a:prstGeom>
        </p:spPr>
      </p:pic>
      <p:sp>
        <p:nvSpPr>
          <p:cNvPr id="13" name="Freeform 13">
            <a:extLst>
              <a:ext uri="{C183D7F6-B498-43B3-948B-1728B52AA6E4}">
                <adec:decorative xmlns:adec="http://schemas.microsoft.com/office/drawing/2017/decorative" val="1"/>
              </a:ext>
            </a:extLst>
          </p:cNvPr>
          <p:cNvSpPr/>
          <p:nvPr/>
        </p:nvSpPr>
        <p:spPr>
          <a:xfrm>
            <a:off x="16459200" y="8538773"/>
            <a:ext cx="1375039" cy="643327"/>
          </a:xfrm>
          <a:custGeom>
            <a:avLst/>
            <a:gdLst/>
            <a:ahLst/>
            <a:cxnLst/>
            <a:rect l="l" t="t" r="r" b="b"/>
            <a:pathLst>
              <a:path w="1527439" h="643327">
                <a:moveTo>
                  <a:pt x="0" y="0"/>
                </a:moveTo>
                <a:lnTo>
                  <a:pt x="1527439" y="0"/>
                </a:lnTo>
                <a:lnTo>
                  <a:pt x="1527439" y="643328"/>
                </a:lnTo>
                <a:lnTo>
                  <a:pt x="0" y="643328"/>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4" name="Freeform 14">
            <a:extLst>
              <a:ext uri="{C183D7F6-B498-43B3-948B-1728B52AA6E4}">
                <adec:decorative xmlns:adec="http://schemas.microsoft.com/office/drawing/2017/decorative" val="1"/>
              </a:ext>
            </a:extLst>
          </p:cNvPr>
          <p:cNvSpPr/>
          <p:nvPr/>
        </p:nvSpPr>
        <p:spPr>
          <a:xfrm>
            <a:off x="14174859" y="5970202"/>
            <a:ext cx="1293741" cy="544898"/>
          </a:xfrm>
          <a:custGeom>
            <a:avLst/>
            <a:gdLst/>
            <a:ahLst/>
            <a:cxnLst/>
            <a:rect l="l" t="t" r="r" b="b"/>
            <a:pathLst>
              <a:path w="1293741" h="544898">
                <a:moveTo>
                  <a:pt x="0" y="0"/>
                </a:moveTo>
                <a:lnTo>
                  <a:pt x="1293741" y="0"/>
                </a:lnTo>
                <a:lnTo>
                  <a:pt x="1293741" y="544898"/>
                </a:lnTo>
                <a:lnTo>
                  <a:pt x="0" y="544898"/>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dirty="0"/>
          </a:p>
        </p:txBody>
      </p:sp>
      <p:sp>
        <p:nvSpPr>
          <p:cNvPr id="15" name="Freeform 15">
            <a:extLst>
              <a:ext uri="{C183D7F6-B498-43B3-948B-1728B52AA6E4}">
                <adec:decorative xmlns:adec="http://schemas.microsoft.com/office/drawing/2017/decorative" val="1"/>
              </a:ext>
            </a:extLst>
          </p:cNvPr>
          <p:cNvSpPr/>
          <p:nvPr/>
        </p:nvSpPr>
        <p:spPr>
          <a:xfrm>
            <a:off x="1371600" y="8690510"/>
            <a:ext cx="1348093" cy="567790"/>
          </a:xfrm>
          <a:custGeom>
            <a:avLst/>
            <a:gdLst/>
            <a:ahLst/>
            <a:cxnLst/>
            <a:rect l="l" t="t" r="r" b="b"/>
            <a:pathLst>
              <a:path w="1348093" h="567790">
                <a:moveTo>
                  <a:pt x="0" y="0"/>
                </a:moveTo>
                <a:lnTo>
                  <a:pt x="1348093" y="0"/>
                </a:lnTo>
                <a:lnTo>
                  <a:pt x="1348093" y="567790"/>
                </a:lnTo>
                <a:lnTo>
                  <a:pt x="0" y="567790"/>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6" name="Freeform 16">
            <a:extLst>
              <a:ext uri="{C183D7F6-B498-43B3-948B-1728B52AA6E4}">
                <adec:decorative xmlns:adec="http://schemas.microsoft.com/office/drawing/2017/decorative" val="1"/>
              </a:ext>
            </a:extLst>
          </p:cNvPr>
          <p:cNvSpPr/>
          <p:nvPr/>
        </p:nvSpPr>
        <p:spPr>
          <a:xfrm rot="4192480">
            <a:off x="6192154" y="7197060"/>
            <a:ext cx="679494" cy="679494"/>
          </a:xfrm>
          <a:custGeom>
            <a:avLst/>
            <a:gdLst/>
            <a:ahLst/>
            <a:cxnLst/>
            <a:rect l="l" t="t" r="r" b="b"/>
            <a:pathLst>
              <a:path w="679494" h="679494">
                <a:moveTo>
                  <a:pt x="0" y="0"/>
                </a:moveTo>
                <a:lnTo>
                  <a:pt x="679494" y="0"/>
                </a:lnTo>
                <a:lnTo>
                  <a:pt x="679494" y="679495"/>
                </a:lnTo>
                <a:lnTo>
                  <a:pt x="0" y="679495"/>
                </a:lnTo>
                <a:lnTo>
                  <a:pt x="0" y="0"/>
                </a:lnTo>
                <a:close/>
              </a:path>
            </a:pathLst>
          </a:custGeom>
          <a:blipFill>
            <a:blip r:embed="rId5"/>
            <a:stretch>
              <a:fillRect/>
            </a:stretch>
          </a:blipFill>
        </p:spPr>
        <p:txBody>
          <a:bodyPr/>
          <a:lstStyle/>
          <a:p>
            <a:endParaRPr lang="he-IL"/>
          </a:p>
        </p:txBody>
      </p:sp>
      <p:sp>
        <p:nvSpPr>
          <p:cNvPr id="17" name="Freeform 17">
            <a:extLst>
              <a:ext uri="{C183D7F6-B498-43B3-948B-1728B52AA6E4}">
                <adec:decorative xmlns:adec="http://schemas.microsoft.com/office/drawing/2017/decorative" val="1"/>
              </a:ext>
            </a:extLst>
          </p:cNvPr>
          <p:cNvSpPr/>
          <p:nvPr/>
        </p:nvSpPr>
        <p:spPr>
          <a:xfrm rot="8551587" flipH="1" flipV="1">
            <a:off x="15128854" y="7140956"/>
            <a:ext cx="679494" cy="679494"/>
          </a:xfrm>
          <a:custGeom>
            <a:avLst/>
            <a:gdLst/>
            <a:ahLst/>
            <a:cxnLst/>
            <a:rect l="l" t="t" r="r" b="b"/>
            <a:pathLst>
              <a:path w="679494" h="679494">
                <a:moveTo>
                  <a:pt x="679494" y="679494"/>
                </a:moveTo>
                <a:lnTo>
                  <a:pt x="0" y="679494"/>
                </a:lnTo>
                <a:lnTo>
                  <a:pt x="0" y="0"/>
                </a:lnTo>
                <a:lnTo>
                  <a:pt x="679494" y="0"/>
                </a:lnTo>
                <a:lnTo>
                  <a:pt x="679494" y="679494"/>
                </a:lnTo>
                <a:close/>
              </a:path>
            </a:pathLst>
          </a:custGeom>
          <a:blipFill>
            <a:blip r:embed="rId5"/>
            <a:stretch>
              <a:fillRect/>
            </a:stretch>
          </a:blipFill>
        </p:spPr>
        <p:txBody>
          <a:bodyPr/>
          <a:lstStyle/>
          <a:p>
            <a:endParaRPr lang="he-IL"/>
          </a:p>
        </p:txBody>
      </p:sp>
      <p:sp>
        <p:nvSpPr>
          <p:cNvPr id="18" name="Freeform 18">
            <a:extLst>
              <a:ext uri="{C183D7F6-B498-43B3-948B-1728B52AA6E4}">
                <adec:decorative xmlns:adec="http://schemas.microsoft.com/office/drawing/2017/decorative" val="1"/>
              </a:ext>
            </a:extLst>
          </p:cNvPr>
          <p:cNvSpPr/>
          <p:nvPr/>
        </p:nvSpPr>
        <p:spPr>
          <a:xfrm rot="8551587" flipH="1" flipV="1">
            <a:off x="15128854" y="7927125"/>
            <a:ext cx="679494" cy="679494"/>
          </a:xfrm>
          <a:custGeom>
            <a:avLst/>
            <a:gdLst/>
            <a:ahLst/>
            <a:cxnLst/>
            <a:rect l="l" t="t" r="r" b="b"/>
            <a:pathLst>
              <a:path w="679494" h="679494">
                <a:moveTo>
                  <a:pt x="679494" y="679495"/>
                </a:moveTo>
                <a:lnTo>
                  <a:pt x="0" y="679495"/>
                </a:lnTo>
                <a:lnTo>
                  <a:pt x="0" y="0"/>
                </a:lnTo>
                <a:lnTo>
                  <a:pt x="679494" y="0"/>
                </a:lnTo>
                <a:lnTo>
                  <a:pt x="679494" y="679495"/>
                </a:lnTo>
                <a:close/>
              </a:path>
            </a:pathLst>
          </a:custGeom>
          <a:blipFill>
            <a:blip r:embed="rId5"/>
            <a:stretch>
              <a:fillRect/>
            </a:stretch>
          </a:blipFill>
        </p:spPr>
        <p:txBody>
          <a:bodyPr/>
          <a:lstStyle/>
          <a:p>
            <a:endParaRPr lang="he-I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a:extLst>
              <a:ext uri="{C183D7F6-B498-43B3-948B-1728B52AA6E4}">
                <adec:decorative xmlns:adec="http://schemas.microsoft.com/office/drawing/2017/decorative" val="1"/>
              </a:ext>
            </a:extLst>
          </p:cNvPr>
          <p:cNvGrpSpPr/>
          <p:nvPr/>
        </p:nvGrpSpPr>
        <p:grpSpPr>
          <a:xfrm>
            <a:off x="8305800" y="663990"/>
            <a:ext cx="9601200" cy="745710"/>
            <a:chOff x="0" y="0"/>
            <a:chExt cx="6096000" cy="994280"/>
          </a:xfrm>
        </p:grpSpPr>
        <p:sp>
          <p:nvSpPr>
            <p:cNvPr id="6" name="Freeform 6"/>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a:p>
          </p:txBody>
        </p:sp>
      </p:grpSp>
      <p:sp>
        <p:nvSpPr>
          <p:cNvPr id="7" name="TextBox 7"/>
          <p:cNvSpPr txBox="1">
            <a:spLocks noGrp="1"/>
          </p:cNvSpPr>
          <p:nvPr>
            <p:ph type="title" idx="4294967295"/>
          </p:nvPr>
        </p:nvSpPr>
        <p:spPr>
          <a:xfrm>
            <a:off x="8763000" y="679361"/>
            <a:ext cx="8973681"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בחירת האירוע שלגביו מוגש התחקיר</a:t>
            </a:r>
          </a:p>
        </p:txBody>
      </p:sp>
      <p:sp>
        <p:nvSpPr>
          <p:cNvPr id="3" name="TextBox 3"/>
          <p:cNvSpPr txBox="1"/>
          <p:nvPr/>
        </p:nvSpPr>
        <p:spPr>
          <a:xfrm>
            <a:off x="412596" y="1771650"/>
            <a:ext cx="17494404" cy="1577355"/>
          </a:xfrm>
          <a:prstGeom prst="rect">
            <a:avLst/>
          </a:prstGeom>
        </p:spPr>
        <p:txBody>
          <a:bodyPr wrap="square" lIns="0" tIns="0" rIns="0" bIns="0" rtlCol="0" anchor="t">
            <a:spAutoFit/>
          </a:bodyPr>
          <a:lstStyle/>
          <a:p>
            <a:pPr algn="r" rtl="1">
              <a:lnSpc>
                <a:spcPts val="4083"/>
              </a:lnSpc>
            </a:pPr>
            <a:r>
              <a:rPr lang="he-IL" sz="3000" dirty="0">
                <a:solidFill>
                  <a:srgbClr val="000000"/>
                </a:solidFill>
                <a:latin typeface="Heebo"/>
                <a:ea typeface="Heebo"/>
                <a:cs typeface="Heebo"/>
                <a:sym typeface="Heebo"/>
                <a:rtl/>
              </a:rPr>
              <a:t>בחלונית הנפתחת יש לבחור את האירוע שלגביו מוגש התחקיר (אירוע שדוּוח למוקד חירום של המשרד) </a:t>
            </a:r>
          </a:p>
          <a:p>
            <a:pPr algn="r" rtl="1">
              <a:lnSpc>
                <a:spcPts val="4083"/>
              </a:lnSpc>
            </a:pPr>
            <a:r>
              <a:rPr lang="he-IL" sz="3000" dirty="0">
                <a:solidFill>
                  <a:srgbClr val="000000"/>
                </a:solidFill>
                <a:latin typeface="Heebo"/>
                <a:ea typeface="Heebo"/>
                <a:cs typeface="Heebo"/>
                <a:sym typeface="Heebo"/>
                <a:rtl/>
              </a:rPr>
              <a:t>וללחוץ על "אישור ומילוי נתוני התחקיר".</a:t>
            </a:r>
          </a:p>
          <a:p>
            <a:pPr algn="r" rtl="1">
              <a:lnSpc>
                <a:spcPts val="4083"/>
              </a:lnSpc>
            </a:pPr>
            <a:r>
              <a:rPr lang="he-IL" sz="3000" b="1" dirty="0">
                <a:solidFill>
                  <a:srgbClr val="000000"/>
                </a:solidFill>
                <a:latin typeface="Heebo"/>
                <a:ea typeface="Heebo"/>
                <a:cs typeface="Heebo"/>
                <a:sym typeface="Heebo"/>
                <a:rtl/>
              </a:rPr>
              <a:t>שימו לב </a:t>
            </a:r>
            <a:r>
              <a:rPr lang="he-IL" sz="3000" dirty="0">
                <a:solidFill>
                  <a:srgbClr val="000000"/>
                </a:solidFill>
                <a:latin typeface="Heebo"/>
                <a:ea typeface="Heebo"/>
                <a:cs typeface="Heebo"/>
                <a:sym typeface="Heebo"/>
                <a:rtl/>
              </a:rPr>
              <a:t>– אפשר להגיש תחקיר אחד על כל אירוע.</a:t>
            </a:r>
          </a:p>
        </p:txBody>
      </p:sp>
      <p:pic>
        <p:nvPicPr>
          <p:cNvPr id="17" name="תמונה 16" descr="מסך בחירת אירוע לגביו מוגש התחקיר">
            <a:extLst>
              <a:ext uri="{FF2B5EF4-FFF2-40B4-BE49-F238E27FC236}">
                <a16:creationId xmlns:a16="http://schemas.microsoft.com/office/drawing/2014/main" id="{FBB207AC-510A-2204-8F6F-09B1982DB068}"/>
              </a:ext>
            </a:extLst>
          </p:cNvPr>
          <p:cNvPicPr>
            <a:picLocks noChangeAspect="1"/>
          </p:cNvPicPr>
          <p:nvPr/>
        </p:nvPicPr>
        <p:blipFill>
          <a:blip r:embed="rId3"/>
          <a:stretch>
            <a:fillRect/>
          </a:stretch>
        </p:blipFill>
        <p:spPr>
          <a:xfrm>
            <a:off x="2590801" y="3619500"/>
            <a:ext cx="15316200" cy="5255000"/>
          </a:xfrm>
          <a:prstGeom prst="rect">
            <a:avLst/>
          </a:prstGeom>
        </p:spPr>
      </p:pic>
      <p:sp>
        <p:nvSpPr>
          <p:cNvPr id="15" name="Freeform 10">
            <a:extLst>
              <a:ext uri="{FF2B5EF4-FFF2-40B4-BE49-F238E27FC236}">
                <a16:creationId xmlns:a16="http://schemas.microsoft.com/office/drawing/2014/main" id="{8126F6D8-8FE8-F6D7-F5AF-50E7A779069C}"/>
              </a:ext>
              <a:ext uri="{C183D7F6-B498-43B3-948B-1728B52AA6E4}">
                <adec:decorative xmlns:adec="http://schemas.microsoft.com/office/drawing/2017/decorative" val="1"/>
              </a:ext>
            </a:extLst>
          </p:cNvPr>
          <p:cNvSpPr/>
          <p:nvPr/>
        </p:nvSpPr>
        <p:spPr>
          <a:xfrm>
            <a:off x="7315200" y="7124700"/>
            <a:ext cx="3733800" cy="671492"/>
          </a:xfrm>
          <a:custGeom>
            <a:avLst/>
            <a:gdLst/>
            <a:ahLst/>
            <a:cxnLst/>
            <a:rect l="l" t="t" r="r" b="b"/>
            <a:pathLst>
              <a:path w="2349977" h="1007133">
                <a:moveTo>
                  <a:pt x="0" y="0"/>
                </a:moveTo>
                <a:lnTo>
                  <a:pt x="2349977" y="0"/>
                </a:lnTo>
                <a:lnTo>
                  <a:pt x="2349977" y="1007133"/>
                </a:lnTo>
                <a:lnTo>
                  <a:pt x="0" y="1007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18" name="Freeform 10">
            <a:extLst>
              <a:ext uri="{FF2B5EF4-FFF2-40B4-BE49-F238E27FC236}">
                <a16:creationId xmlns:a16="http://schemas.microsoft.com/office/drawing/2014/main" id="{3F5F20A9-8E42-9269-0F15-017800A63C04}"/>
              </a:ext>
              <a:ext uri="{C183D7F6-B498-43B3-948B-1728B52AA6E4}">
                <adec:decorative xmlns:adec="http://schemas.microsoft.com/office/drawing/2017/decorative" val="1"/>
              </a:ext>
            </a:extLst>
          </p:cNvPr>
          <p:cNvSpPr/>
          <p:nvPr/>
        </p:nvSpPr>
        <p:spPr>
          <a:xfrm>
            <a:off x="7696200" y="8191500"/>
            <a:ext cx="1630619" cy="693174"/>
          </a:xfrm>
          <a:custGeom>
            <a:avLst/>
            <a:gdLst/>
            <a:ahLst/>
            <a:cxnLst/>
            <a:rect l="l" t="t" r="r" b="b"/>
            <a:pathLst>
              <a:path w="2349977" h="1007133">
                <a:moveTo>
                  <a:pt x="0" y="0"/>
                </a:moveTo>
                <a:lnTo>
                  <a:pt x="2349977" y="0"/>
                </a:lnTo>
                <a:lnTo>
                  <a:pt x="2349977" y="1007133"/>
                </a:lnTo>
                <a:lnTo>
                  <a:pt x="0" y="1007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a:extLst>
              <a:ext uri="{C183D7F6-B498-43B3-948B-1728B52AA6E4}">
                <adec:decorative xmlns:adec="http://schemas.microsoft.com/office/drawing/2017/decorative" val="1"/>
              </a:ext>
            </a:extLst>
          </p:cNvPr>
          <p:cNvGrpSpPr/>
          <p:nvPr/>
        </p:nvGrpSpPr>
        <p:grpSpPr>
          <a:xfrm>
            <a:off x="10668000" y="663990"/>
            <a:ext cx="7239000" cy="745710"/>
            <a:chOff x="0" y="0"/>
            <a:chExt cx="6096000" cy="994280"/>
          </a:xfrm>
        </p:grpSpPr>
        <p:sp>
          <p:nvSpPr>
            <p:cNvPr id="6" name="Freeform 6"/>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a:p>
          </p:txBody>
        </p:sp>
      </p:grpSp>
      <p:sp>
        <p:nvSpPr>
          <p:cNvPr id="7" name="TextBox 7"/>
          <p:cNvSpPr txBox="1">
            <a:spLocks noGrp="1"/>
          </p:cNvSpPr>
          <p:nvPr>
            <p:ph type="title" idx="4294967295"/>
          </p:nvPr>
        </p:nvSpPr>
        <p:spPr>
          <a:xfrm>
            <a:off x="11277600" y="679361"/>
            <a:ext cx="64590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דיווחים – לשוניות דיווח</a:t>
            </a:r>
          </a:p>
        </p:txBody>
      </p:sp>
      <p:sp>
        <p:nvSpPr>
          <p:cNvPr id="4" name="TextBox 4"/>
          <p:cNvSpPr txBox="1"/>
          <p:nvPr/>
        </p:nvSpPr>
        <p:spPr>
          <a:xfrm>
            <a:off x="152400" y="1771650"/>
            <a:ext cx="17726891" cy="1051570"/>
          </a:xfrm>
          <a:prstGeom prst="rect">
            <a:avLst/>
          </a:prstGeom>
        </p:spPr>
        <p:txBody>
          <a:bodyPr lIns="0" tIns="0" rIns="0" bIns="0" rtlCol="0" anchor="t">
            <a:spAutoFit/>
          </a:bodyPr>
          <a:lstStyle/>
          <a:p>
            <a:pPr algn="r" rtl="1">
              <a:lnSpc>
                <a:spcPts val="4080"/>
              </a:lnSpc>
            </a:pPr>
            <a:r>
              <a:rPr lang="he-IL" sz="3000">
                <a:solidFill>
                  <a:srgbClr val="000000"/>
                </a:solidFill>
                <a:latin typeface="Heebo"/>
                <a:ea typeface="Heebo"/>
                <a:cs typeface="Heebo"/>
                <a:sym typeface="Heebo"/>
                <a:rtl/>
              </a:rPr>
              <a:t>הגשת הדיווח מחולקת ללשוניות. </a:t>
            </a:r>
            <a:r>
              <a:rPr lang="he-IL" sz="3000" dirty="0">
                <a:solidFill>
                  <a:srgbClr val="000000"/>
                </a:solidFill>
                <a:latin typeface="Heebo"/>
                <a:ea typeface="Heebo"/>
                <a:cs typeface="Heebo"/>
                <a:sym typeface="Heebo"/>
                <a:rtl/>
              </a:rPr>
              <a:t>אפשר לצמצם או להרחיב לשונית באמצעות לחיצה על החץ </a:t>
            </a:r>
          </a:p>
          <a:p>
            <a:pPr algn="r" rtl="1">
              <a:lnSpc>
                <a:spcPts val="4080"/>
              </a:lnSpc>
            </a:pPr>
            <a:r>
              <a:rPr lang="he-IL" sz="3000" dirty="0">
                <a:solidFill>
                  <a:srgbClr val="000000"/>
                </a:solidFill>
                <a:latin typeface="Heebo"/>
                <a:ea typeface="Heebo"/>
                <a:cs typeface="Heebo"/>
                <a:sym typeface="Heebo"/>
                <a:rtl/>
              </a:rPr>
              <a:t>מצד שמאל. יש למלא את הפרטים בכל לשונית, לצרף קבצים ולסיום ללחוץ על "שליחת הדיווח".</a:t>
            </a:r>
          </a:p>
        </p:txBody>
      </p:sp>
      <p:pic>
        <p:nvPicPr>
          <p:cNvPr id="12" name="תמונה 11" descr="מסך לשוניות דיווח">
            <a:extLst>
              <a:ext uri="{FF2B5EF4-FFF2-40B4-BE49-F238E27FC236}">
                <a16:creationId xmlns:a16="http://schemas.microsoft.com/office/drawing/2014/main" id="{DFACAF66-0FFA-0BE6-EB8B-B62BA01ECD44}"/>
              </a:ext>
            </a:extLst>
          </p:cNvPr>
          <p:cNvPicPr>
            <a:picLocks noChangeAspect="1"/>
          </p:cNvPicPr>
          <p:nvPr/>
        </p:nvPicPr>
        <p:blipFill>
          <a:blip r:embed="rId2"/>
          <a:stretch>
            <a:fillRect/>
          </a:stretch>
        </p:blipFill>
        <p:spPr>
          <a:xfrm>
            <a:off x="1178903" y="3057505"/>
            <a:ext cx="16694812" cy="5438795"/>
          </a:xfrm>
          <a:prstGeom prst="rect">
            <a:avLst/>
          </a:prstGeom>
        </p:spPr>
      </p:pic>
      <p:sp>
        <p:nvSpPr>
          <p:cNvPr id="8" name="Freeform 8">
            <a:extLst>
              <a:ext uri="{C183D7F6-B498-43B3-948B-1728B52AA6E4}">
                <adec:decorative xmlns:adec="http://schemas.microsoft.com/office/drawing/2017/decorative" val="1"/>
              </a:ext>
            </a:extLst>
          </p:cNvPr>
          <p:cNvSpPr/>
          <p:nvPr/>
        </p:nvSpPr>
        <p:spPr>
          <a:xfrm>
            <a:off x="1236349" y="5433436"/>
            <a:ext cx="591066" cy="487967"/>
          </a:xfrm>
          <a:custGeom>
            <a:avLst/>
            <a:gdLst/>
            <a:ahLst/>
            <a:cxnLst/>
            <a:rect l="l" t="t" r="r" b="b"/>
            <a:pathLst>
              <a:path w="854606" h="359943">
                <a:moveTo>
                  <a:pt x="0" y="0"/>
                </a:moveTo>
                <a:lnTo>
                  <a:pt x="854606" y="0"/>
                </a:lnTo>
                <a:lnTo>
                  <a:pt x="854606" y="359943"/>
                </a:lnTo>
                <a:lnTo>
                  <a:pt x="0" y="35994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9" name="Freeform 9">
            <a:extLst>
              <a:ext uri="{C183D7F6-B498-43B3-948B-1728B52AA6E4}">
                <adec:decorative xmlns:adec="http://schemas.microsoft.com/office/drawing/2017/decorative" val="1"/>
              </a:ext>
            </a:extLst>
          </p:cNvPr>
          <p:cNvSpPr/>
          <p:nvPr/>
        </p:nvSpPr>
        <p:spPr>
          <a:xfrm>
            <a:off x="14178440" y="4229100"/>
            <a:ext cx="1290160" cy="543390"/>
          </a:xfrm>
          <a:custGeom>
            <a:avLst/>
            <a:gdLst/>
            <a:ahLst/>
            <a:cxnLst/>
            <a:rect l="l" t="t" r="r" b="b"/>
            <a:pathLst>
              <a:path w="1290160" h="543390">
                <a:moveTo>
                  <a:pt x="0" y="0"/>
                </a:moveTo>
                <a:lnTo>
                  <a:pt x="1290159" y="0"/>
                </a:lnTo>
                <a:lnTo>
                  <a:pt x="1290159" y="543390"/>
                </a:lnTo>
                <a:lnTo>
                  <a:pt x="0" y="543390"/>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0" name="Freeform 10">
            <a:extLst>
              <a:ext uri="{C183D7F6-B498-43B3-948B-1728B52AA6E4}">
                <adec:decorative xmlns:adec="http://schemas.microsoft.com/office/drawing/2017/decorative" val="1"/>
              </a:ext>
            </a:extLst>
          </p:cNvPr>
          <p:cNvSpPr/>
          <p:nvPr/>
        </p:nvSpPr>
        <p:spPr>
          <a:xfrm>
            <a:off x="16596396" y="6972300"/>
            <a:ext cx="1290160" cy="543390"/>
          </a:xfrm>
          <a:custGeom>
            <a:avLst/>
            <a:gdLst/>
            <a:ahLst/>
            <a:cxnLst/>
            <a:rect l="l" t="t" r="r" b="b"/>
            <a:pathLst>
              <a:path w="1290160" h="543390">
                <a:moveTo>
                  <a:pt x="0" y="0"/>
                </a:moveTo>
                <a:lnTo>
                  <a:pt x="1290160" y="0"/>
                </a:lnTo>
                <a:lnTo>
                  <a:pt x="1290160" y="543389"/>
                </a:lnTo>
                <a:lnTo>
                  <a:pt x="0" y="543389"/>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3" name="Freeform 10">
            <a:extLst>
              <a:ext uri="{FF2B5EF4-FFF2-40B4-BE49-F238E27FC236}">
                <a16:creationId xmlns:a16="http://schemas.microsoft.com/office/drawing/2014/main" id="{CB36EB7D-7A42-7A21-52A0-158E170231C3}"/>
              </a:ext>
              <a:ext uri="{C183D7F6-B498-43B3-948B-1728B52AA6E4}">
                <adec:decorative xmlns:adec="http://schemas.microsoft.com/office/drawing/2017/decorative" val="1"/>
              </a:ext>
            </a:extLst>
          </p:cNvPr>
          <p:cNvSpPr/>
          <p:nvPr/>
        </p:nvSpPr>
        <p:spPr>
          <a:xfrm>
            <a:off x="1236349" y="7952910"/>
            <a:ext cx="1290160" cy="543390"/>
          </a:xfrm>
          <a:custGeom>
            <a:avLst/>
            <a:gdLst/>
            <a:ahLst/>
            <a:cxnLst/>
            <a:rect l="l" t="t" r="r" b="b"/>
            <a:pathLst>
              <a:path w="1290160" h="543390">
                <a:moveTo>
                  <a:pt x="0" y="0"/>
                </a:moveTo>
                <a:lnTo>
                  <a:pt x="1290160" y="0"/>
                </a:lnTo>
                <a:lnTo>
                  <a:pt x="1290160" y="543389"/>
                </a:lnTo>
                <a:lnTo>
                  <a:pt x="0" y="543389"/>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a:extLst>
              <a:ext uri="{C183D7F6-B498-43B3-948B-1728B52AA6E4}">
                <adec:decorative xmlns:adec="http://schemas.microsoft.com/office/drawing/2017/decorative" val="1"/>
              </a:ext>
            </a:extLst>
          </p:cNvPr>
          <p:cNvGrpSpPr/>
          <p:nvPr/>
        </p:nvGrpSpPr>
        <p:grpSpPr>
          <a:xfrm>
            <a:off x="9657805" y="663990"/>
            <a:ext cx="8249195" cy="745710"/>
            <a:chOff x="0" y="0"/>
            <a:chExt cx="6096000" cy="994280"/>
          </a:xfrm>
        </p:grpSpPr>
        <p:sp>
          <p:nvSpPr>
            <p:cNvPr id="6" name="Freeform 6"/>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p:cNvSpPr txBox="1">
            <a:spLocks noGrp="1"/>
          </p:cNvSpPr>
          <p:nvPr>
            <p:ph type="title" idx="4294967295"/>
          </p:nvPr>
        </p:nvSpPr>
        <p:spPr>
          <a:xfrm>
            <a:off x="10439400" y="723900"/>
            <a:ext cx="72972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הזנת נתונים – פרטי האירוע</a:t>
            </a:r>
          </a:p>
        </p:txBody>
      </p:sp>
      <p:sp>
        <p:nvSpPr>
          <p:cNvPr id="3" name="TextBox 3"/>
          <p:cNvSpPr txBox="1"/>
          <p:nvPr/>
        </p:nvSpPr>
        <p:spPr>
          <a:xfrm>
            <a:off x="1347954" y="1748498"/>
            <a:ext cx="16593682" cy="2628925"/>
          </a:xfrm>
          <a:prstGeom prst="rect">
            <a:avLst/>
          </a:prstGeom>
        </p:spPr>
        <p:txBody>
          <a:bodyPr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תחת לשונית "פרטי האירוע" בטבלת שמות החומרים המסוכנים המעורבים באירוע יש למלא כמפורט להלן:</a:t>
            </a:r>
          </a:p>
          <a:p>
            <a:pPr algn="r" rtl="1">
              <a:lnSpc>
                <a:spcPts val="4080"/>
              </a:lnSpc>
            </a:pPr>
            <a:r>
              <a:rPr lang="he-IL" sz="3000" b="1" dirty="0">
                <a:solidFill>
                  <a:srgbClr val="000000"/>
                </a:solidFill>
                <a:latin typeface="Heebo"/>
                <a:ea typeface="Heebo"/>
                <a:cs typeface="Heebo"/>
                <a:sym typeface="Heebo"/>
                <a:rtl/>
              </a:rPr>
              <a:t>מתווה האירוע </a:t>
            </a:r>
            <a:r>
              <a:rPr lang="he-IL" sz="3000" dirty="0">
                <a:solidFill>
                  <a:srgbClr val="000000"/>
                </a:solidFill>
                <a:latin typeface="Heebo"/>
                <a:ea typeface="Heebo"/>
                <a:cs typeface="Heebo"/>
                <a:sym typeface="Heebo"/>
                <a:rtl/>
              </a:rPr>
              <a:t>– יש לבחור מתוך רשימה.</a:t>
            </a:r>
          </a:p>
          <a:p>
            <a:pPr algn="r" rtl="1">
              <a:lnSpc>
                <a:spcPts val="4080"/>
              </a:lnSpc>
            </a:pPr>
            <a:r>
              <a:rPr lang="he-IL" sz="3000" b="1" dirty="0">
                <a:solidFill>
                  <a:srgbClr val="000000"/>
                </a:solidFill>
                <a:latin typeface="Heebo"/>
                <a:ea typeface="Heebo"/>
                <a:cs typeface="Heebo"/>
                <a:sym typeface="Heebo"/>
                <a:rtl/>
              </a:rPr>
              <a:t>שמות החומרים המסוכנים המעורבים באירוע </a:t>
            </a:r>
            <a:r>
              <a:rPr lang="he-IL" sz="3000" dirty="0">
                <a:solidFill>
                  <a:srgbClr val="000000"/>
                </a:solidFill>
                <a:latin typeface="Heebo"/>
                <a:ea typeface="Heebo"/>
                <a:cs typeface="Heebo"/>
                <a:sym typeface="Heebo"/>
                <a:rtl/>
              </a:rPr>
              <a:t>– יש להזין נתונים על ידי לחיצה על "+ הוספת חומר" או </a:t>
            </a:r>
          </a:p>
          <a:p>
            <a:pPr algn="r" rtl="1">
              <a:lnSpc>
                <a:spcPts val="4080"/>
              </a:lnSpc>
            </a:pPr>
            <a:r>
              <a:rPr lang="he-IL" sz="3000" dirty="0">
                <a:solidFill>
                  <a:srgbClr val="000000"/>
                </a:solidFill>
                <a:latin typeface="Heebo"/>
                <a:ea typeface="Heebo"/>
                <a:cs typeface="Heebo"/>
                <a:sym typeface="Heebo"/>
                <a:rtl/>
              </a:rPr>
              <a:t>"+ הוספת פסולת". למחיקת שורה יש ללחוץ על הפח שמשמאל לשורת הדיווח.</a:t>
            </a:r>
          </a:p>
          <a:p>
            <a:pPr algn="r" rtl="1">
              <a:lnSpc>
                <a:spcPts val="4080"/>
              </a:lnSpc>
            </a:pPr>
            <a:r>
              <a:rPr lang="he-IL" sz="3000" b="1" dirty="0">
                <a:solidFill>
                  <a:srgbClr val="000000"/>
                </a:solidFill>
                <a:latin typeface="Heebo"/>
                <a:ea typeface="Heebo"/>
                <a:cs typeface="Heebo"/>
                <a:sym typeface="Heebo"/>
                <a:rtl/>
              </a:rPr>
              <a:t>פריט הציוד שכשל ומיקומו, פעילות שנעשתה בזמן האירוע, מיקום האירוע </a:t>
            </a:r>
            <a:r>
              <a:rPr lang="he-IL" sz="3000" dirty="0">
                <a:solidFill>
                  <a:srgbClr val="000000"/>
                </a:solidFill>
                <a:latin typeface="Heebo"/>
                <a:ea typeface="Heebo"/>
                <a:cs typeface="Heebo"/>
                <a:sym typeface="Heebo"/>
                <a:rtl/>
              </a:rPr>
              <a:t>– יש להזין מלל חופשי.</a:t>
            </a:r>
          </a:p>
        </p:txBody>
      </p:sp>
      <p:pic>
        <p:nvPicPr>
          <p:cNvPr id="4" name="תמונה 3" descr="מסך לשונית פרטי האירוע">
            <a:extLst>
              <a:ext uri="{FF2B5EF4-FFF2-40B4-BE49-F238E27FC236}">
                <a16:creationId xmlns:a16="http://schemas.microsoft.com/office/drawing/2014/main" id="{0E90AA53-B369-AACD-A7E3-25A49043302B}"/>
              </a:ext>
            </a:extLst>
          </p:cNvPr>
          <p:cNvPicPr>
            <a:picLocks noChangeAspect="1"/>
          </p:cNvPicPr>
          <p:nvPr/>
        </p:nvPicPr>
        <p:blipFill>
          <a:blip r:embed="rId2"/>
          <a:stretch>
            <a:fillRect/>
          </a:stretch>
        </p:blipFill>
        <p:spPr>
          <a:xfrm>
            <a:off x="450595" y="4667588"/>
            <a:ext cx="17386809" cy="4007669"/>
          </a:xfrm>
          <a:prstGeom prst="rect">
            <a:avLst/>
          </a:prstGeom>
        </p:spPr>
      </p:pic>
      <p:sp>
        <p:nvSpPr>
          <p:cNvPr id="10" name="Freeform 10">
            <a:extLst>
              <a:ext uri="{C183D7F6-B498-43B3-948B-1728B52AA6E4}">
                <adec:decorative xmlns:adec="http://schemas.microsoft.com/office/drawing/2017/decorative" val="1"/>
              </a:ext>
            </a:extLst>
          </p:cNvPr>
          <p:cNvSpPr/>
          <p:nvPr/>
        </p:nvSpPr>
        <p:spPr>
          <a:xfrm>
            <a:off x="16606690" y="4555640"/>
            <a:ext cx="1387989" cy="588474"/>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1" name="Freeform 11">
            <a:extLst>
              <a:ext uri="{C183D7F6-B498-43B3-948B-1728B52AA6E4}">
                <adec:decorative xmlns:adec="http://schemas.microsoft.com/office/drawing/2017/decorative" val="1"/>
              </a:ext>
            </a:extLst>
          </p:cNvPr>
          <p:cNvSpPr/>
          <p:nvPr/>
        </p:nvSpPr>
        <p:spPr>
          <a:xfrm rot="-1872123">
            <a:off x="17605074" y="6202371"/>
            <a:ext cx="699278" cy="798984"/>
          </a:xfrm>
          <a:custGeom>
            <a:avLst/>
            <a:gdLst/>
            <a:ahLst/>
            <a:cxnLst/>
            <a:rect l="l" t="t" r="r" b="b"/>
            <a:pathLst>
              <a:path w="679494" h="679494">
                <a:moveTo>
                  <a:pt x="0" y="0"/>
                </a:moveTo>
                <a:lnTo>
                  <a:pt x="679495" y="0"/>
                </a:lnTo>
                <a:lnTo>
                  <a:pt x="679495" y="679494"/>
                </a:lnTo>
                <a:lnTo>
                  <a:pt x="0" y="679494"/>
                </a:lnTo>
                <a:lnTo>
                  <a:pt x="0" y="0"/>
                </a:lnTo>
                <a:close/>
              </a:path>
            </a:pathLst>
          </a:custGeom>
          <a:blipFill>
            <a:blip r:embed="rId5"/>
            <a:stretch>
              <a:fillRect/>
            </a:stretch>
          </a:blipFill>
        </p:spPr>
        <p:txBody>
          <a:bodyPr/>
          <a:lstStyle/>
          <a:p>
            <a:endParaRPr lang="he-IL"/>
          </a:p>
        </p:txBody>
      </p:sp>
      <p:sp>
        <p:nvSpPr>
          <p:cNvPr id="12" name="Freeform 12">
            <a:extLst>
              <a:ext uri="{C183D7F6-B498-43B3-948B-1728B52AA6E4}">
                <adec:decorative xmlns:adec="http://schemas.microsoft.com/office/drawing/2017/decorative" val="1"/>
              </a:ext>
            </a:extLst>
          </p:cNvPr>
          <p:cNvSpPr/>
          <p:nvPr/>
        </p:nvSpPr>
        <p:spPr>
          <a:xfrm rot="19744305">
            <a:off x="17654932" y="7940450"/>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3" name="Freeform 12">
            <a:extLst>
              <a:ext uri="{FF2B5EF4-FFF2-40B4-BE49-F238E27FC236}">
                <a16:creationId xmlns:a16="http://schemas.microsoft.com/office/drawing/2014/main" id="{B29B84DE-DDC8-A70B-4049-AF1A745AF9E1}"/>
              </a:ext>
              <a:ext uri="{C183D7F6-B498-43B3-948B-1728B52AA6E4}">
                <adec:decorative xmlns:adec="http://schemas.microsoft.com/office/drawing/2017/decorative" val="1"/>
              </a:ext>
            </a:extLst>
          </p:cNvPr>
          <p:cNvSpPr/>
          <p:nvPr/>
        </p:nvSpPr>
        <p:spPr>
          <a:xfrm rot="3968296">
            <a:off x="7118799" y="5632899"/>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5" name="Freeform 12">
            <a:extLst>
              <a:ext uri="{FF2B5EF4-FFF2-40B4-BE49-F238E27FC236}">
                <a16:creationId xmlns:a16="http://schemas.microsoft.com/office/drawing/2014/main" id="{65F9A750-0806-E2DB-6A87-F22A28C81A25}"/>
              </a:ext>
              <a:ext uri="{C183D7F6-B498-43B3-948B-1728B52AA6E4}">
                <adec:decorative xmlns:adec="http://schemas.microsoft.com/office/drawing/2017/decorative" val="1"/>
              </a:ext>
            </a:extLst>
          </p:cNvPr>
          <p:cNvSpPr/>
          <p:nvPr/>
        </p:nvSpPr>
        <p:spPr>
          <a:xfrm rot="3968296">
            <a:off x="870398" y="7233098"/>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2" name="Freeform 8">
            <a:extLst>
              <a:ext uri="{FF2B5EF4-FFF2-40B4-BE49-F238E27FC236}">
                <a16:creationId xmlns:a16="http://schemas.microsoft.com/office/drawing/2014/main" id="{CC76351B-25B1-1DCC-1136-9A9F8A1102EE}"/>
              </a:ext>
              <a:ext uri="{C183D7F6-B498-43B3-948B-1728B52AA6E4}">
                <adec:decorative xmlns:adec="http://schemas.microsoft.com/office/drawing/2017/decorative" val="1"/>
              </a:ext>
            </a:extLst>
          </p:cNvPr>
          <p:cNvSpPr/>
          <p:nvPr/>
        </p:nvSpPr>
        <p:spPr>
          <a:xfrm>
            <a:off x="1240358" y="6972300"/>
            <a:ext cx="591066" cy="487967"/>
          </a:xfrm>
          <a:custGeom>
            <a:avLst/>
            <a:gdLst/>
            <a:ahLst/>
            <a:cxnLst/>
            <a:rect l="l" t="t" r="r" b="b"/>
            <a:pathLst>
              <a:path w="854606" h="359943">
                <a:moveTo>
                  <a:pt x="0" y="0"/>
                </a:moveTo>
                <a:lnTo>
                  <a:pt x="854606" y="0"/>
                </a:lnTo>
                <a:lnTo>
                  <a:pt x="854606" y="359943"/>
                </a:lnTo>
                <a:lnTo>
                  <a:pt x="0" y="35994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30AAF-ED74-72C4-EB99-6896DCC86768}"/>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38E73B07-8A38-7ADA-D2F1-CF85BA379271}"/>
              </a:ext>
              <a:ext uri="{C183D7F6-B498-43B3-948B-1728B52AA6E4}">
                <adec:decorative xmlns:adec="http://schemas.microsoft.com/office/drawing/2017/decorative" val="1"/>
              </a:ext>
            </a:extLst>
          </p:cNvPr>
          <p:cNvGrpSpPr/>
          <p:nvPr/>
        </p:nvGrpSpPr>
        <p:grpSpPr>
          <a:xfrm>
            <a:off x="5428118" y="663990"/>
            <a:ext cx="12478882" cy="745710"/>
            <a:chOff x="0" y="0"/>
            <a:chExt cx="6096000" cy="994280"/>
          </a:xfrm>
        </p:grpSpPr>
        <p:sp>
          <p:nvSpPr>
            <p:cNvPr id="6" name="Freeform 6">
              <a:extLst>
                <a:ext uri="{FF2B5EF4-FFF2-40B4-BE49-F238E27FC236}">
                  <a16:creationId xmlns:a16="http://schemas.microsoft.com/office/drawing/2014/main" id="{893CB424-5F87-7F83-A720-763482FF75A8}"/>
                </a:ext>
              </a:extLst>
            </p:cNvPr>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a:extLst>
              <a:ext uri="{FF2B5EF4-FFF2-40B4-BE49-F238E27FC236}">
                <a16:creationId xmlns:a16="http://schemas.microsoft.com/office/drawing/2014/main" id="{E394CE00-CC0E-DFC1-05C8-F7EB42FE595D}"/>
              </a:ext>
            </a:extLst>
          </p:cNvPr>
          <p:cNvSpPr txBox="1">
            <a:spLocks noGrp="1"/>
          </p:cNvSpPr>
          <p:nvPr>
            <p:ph type="title" idx="4294967295"/>
          </p:nvPr>
        </p:nvSpPr>
        <p:spPr>
          <a:xfrm>
            <a:off x="5257800" y="723900"/>
            <a:ext cx="124788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     הזנת נתונים – מהלך האירוע וסיכויי הישנות</a:t>
            </a:r>
          </a:p>
        </p:txBody>
      </p:sp>
      <p:sp>
        <p:nvSpPr>
          <p:cNvPr id="3" name="TextBox 3">
            <a:extLst>
              <a:ext uri="{FF2B5EF4-FFF2-40B4-BE49-F238E27FC236}">
                <a16:creationId xmlns:a16="http://schemas.microsoft.com/office/drawing/2014/main" id="{9B4587E2-9A4A-4259-60E4-7FCA4BF9F44D}"/>
              </a:ext>
            </a:extLst>
          </p:cNvPr>
          <p:cNvSpPr txBox="1"/>
          <p:nvPr/>
        </p:nvSpPr>
        <p:spPr>
          <a:xfrm>
            <a:off x="112326" y="1748498"/>
            <a:ext cx="17829310" cy="5483552"/>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תחת לשונית "מהלך האירוע וסיכויי הישנות" יש לתאר את השתלשלות האירועים ואופן הטיפול:</a:t>
            </a:r>
            <a:endParaRPr lang="he-IL" sz="3000" dirty="0">
              <a:solidFill>
                <a:srgbClr val="000000"/>
              </a:solidFill>
              <a:latin typeface="Heebo"/>
              <a:cs typeface="Heebo"/>
              <a:sym typeface="Heebo"/>
              <a:rtl/>
            </a:endParaRPr>
          </a:p>
          <a:p>
            <a:pPr algn="r" rtl="1"/>
            <a:r>
              <a:rPr lang="he-IL" sz="3000" dirty="0">
                <a:solidFill>
                  <a:srgbClr val="000000"/>
                </a:solidFill>
                <a:latin typeface="Heebo"/>
                <a:cs typeface="Heebo"/>
                <a:rtl/>
              </a:rPr>
              <a:t>פירוט של שלוש </a:t>
            </a:r>
            <a:r>
              <a:rPr lang="he-IL" sz="3000" b="1" dirty="0">
                <a:solidFill>
                  <a:srgbClr val="000000"/>
                </a:solidFill>
                <a:latin typeface="Heebo"/>
                <a:cs typeface="Heebo"/>
                <a:rtl/>
              </a:rPr>
              <a:t>פעולות</a:t>
            </a:r>
            <a:r>
              <a:rPr lang="he-IL" sz="3000" dirty="0">
                <a:solidFill>
                  <a:srgbClr val="000000"/>
                </a:solidFill>
                <a:latin typeface="Heebo"/>
                <a:cs typeface="Heebo"/>
                <a:rtl/>
              </a:rPr>
              <a:t> לפחות, פעולות שנעשו בטרם התרחשות האירוע, אופן הטיפול באירוע והתרחשות האירוע. </a:t>
            </a:r>
          </a:p>
          <a:p>
            <a:pPr marL="457200" indent="-457200" algn="r" rtl="1">
              <a:buFont typeface="Wingdings" panose="05000000000000000000" pitchFamily="2" charset="2"/>
              <a:buChar char="Ø"/>
            </a:pPr>
            <a:r>
              <a:rPr lang="he-IL" sz="3000" dirty="0">
                <a:solidFill>
                  <a:srgbClr val="000000"/>
                </a:solidFill>
                <a:latin typeface="Heebo"/>
                <a:cs typeface="Heebo"/>
                <a:rtl/>
              </a:rPr>
              <a:t>כדי להוסיף פעולה נוספת יש ללחוץ על "+ הוספת תיאור".</a:t>
            </a:r>
          </a:p>
          <a:p>
            <a:pPr marL="457200" indent="-457200" algn="r" rtl="1">
              <a:buFont typeface="Wingdings" panose="05000000000000000000" pitchFamily="2" charset="2"/>
              <a:buChar char="Ø"/>
            </a:pPr>
            <a:r>
              <a:rPr lang="he-IL" sz="3000" dirty="0">
                <a:solidFill>
                  <a:srgbClr val="000000"/>
                </a:solidFill>
                <a:latin typeface="Heebo"/>
                <a:cs typeface="Heebo"/>
                <a:rtl/>
              </a:rPr>
              <a:t>כדי למחוק שורה יש ללחוץ על הפח.</a:t>
            </a:r>
          </a:p>
          <a:p>
            <a:pPr marL="457200" indent="-457200" algn="r" rtl="1">
              <a:buFont typeface="Wingdings" panose="05000000000000000000" pitchFamily="2" charset="2"/>
              <a:buChar char="Ø"/>
            </a:pPr>
            <a:r>
              <a:rPr lang="he-IL" sz="3000" dirty="0">
                <a:solidFill>
                  <a:srgbClr val="000000"/>
                </a:solidFill>
                <a:latin typeface="Heebo"/>
                <a:cs typeface="Heebo"/>
                <a:rtl/>
              </a:rPr>
              <a:t>לכל תחקיר יש להזין כל נושא לפחות פעם אחת.</a:t>
            </a:r>
          </a:p>
          <a:p>
            <a:pPr marL="457200" indent="-457200" algn="r" rtl="1">
              <a:buFont typeface="Wingdings" panose="05000000000000000000" pitchFamily="2" charset="2"/>
              <a:buChar char="Ø"/>
            </a:pPr>
            <a:r>
              <a:rPr lang="he-IL" sz="3000" dirty="0">
                <a:solidFill>
                  <a:srgbClr val="000000"/>
                </a:solidFill>
                <a:latin typeface="Heebo"/>
                <a:cs typeface="Heebo"/>
                <a:rtl/>
              </a:rPr>
              <a:t>אין אפשרות להזין את אותה שעה פעמיים. </a:t>
            </a:r>
          </a:p>
          <a:p>
            <a:pPr algn="r" rtl="1"/>
            <a:endParaRPr lang="he-IL" sz="600" b="1" dirty="0">
              <a:solidFill>
                <a:srgbClr val="000000"/>
              </a:solidFill>
              <a:latin typeface="Heebo"/>
              <a:cs typeface="Heebo"/>
              <a:rtl/>
            </a:endParaRPr>
          </a:p>
          <a:p>
            <a:pPr algn="r" rtl="1"/>
            <a:r>
              <a:rPr lang="he-IL" sz="3000" b="1" dirty="0">
                <a:solidFill>
                  <a:srgbClr val="000000"/>
                </a:solidFill>
                <a:latin typeface="Heebo"/>
                <a:cs typeface="Heebo"/>
                <a:rtl/>
              </a:rPr>
              <a:t>תיאור ההתרחשות </a:t>
            </a:r>
            <a:r>
              <a:rPr lang="he-IL" sz="3000" dirty="0">
                <a:solidFill>
                  <a:srgbClr val="000000"/>
                </a:solidFill>
                <a:latin typeface="Heebo"/>
                <a:cs typeface="Heebo"/>
                <a:rtl/>
              </a:rPr>
              <a:t>– יש למלא מלל חופשי.</a:t>
            </a:r>
          </a:p>
          <a:p>
            <a:pPr algn="r" rtl="1"/>
            <a:endParaRPr lang="he-IL" sz="600" b="1" dirty="0">
              <a:solidFill>
                <a:srgbClr val="000000"/>
              </a:solidFill>
              <a:latin typeface="Heebo"/>
              <a:cs typeface="Heebo"/>
              <a:rtl/>
            </a:endParaRPr>
          </a:p>
          <a:p>
            <a:pPr algn="r" rtl="1"/>
            <a:r>
              <a:rPr lang="he-IL" sz="3000" b="1" dirty="0">
                <a:solidFill>
                  <a:srgbClr val="000000"/>
                </a:solidFill>
                <a:latin typeface="Heebo"/>
                <a:cs typeface="Heebo"/>
                <a:rtl/>
              </a:rPr>
              <a:t>האם סביר שהאירוע יחזור על עצמו </a:t>
            </a:r>
            <a:r>
              <a:rPr lang="he-IL" sz="3000" dirty="0">
                <a:solidFill>
                  <a:srgbClr val="000000"/>
                </a:solidFill>
                <a:latin typeface="Heebo"/>
                <a:cs typeface="Heebo"/>
                <a:rtl/>
              </a:rPr>
              <a:t>– יש לסמן כן או לא בשדות הסימון.</a:t>
            </a:r>
          </a:p>
          <a:p>
            <a:pPr algn="r" rtl="1"/>
            <a:endParaRPr lang="he-IL" sz="600" b="1" dirty="0">
              <a:solidFill>
                <a:srgbClr val="000000"/>
              </a:solidFill>
              <a:latin typeface="Heebo"/>
              <a:cs typeface="Heebo"/>
              <a:rtl/>
            </a:endParaRPr>
          </a:p>
          <a:p>
            <a:pPr algn="r" rtl="1"/>
            <a:r>
              <a:rPr lang="he-IL" sz="3000" b="1" dirty="0">
                <a:solidFill>
                  <a:srgbClr val="000000"/>
                </a:solidFill>
                <a:latin typeface="Heebo"/>
                <a:cs typeface="Heebo"/>
                <a:rtl/>
              </a:rPr>
              <a:t>האם מדובר באירוע חוזר </a:t>
            </a:r>
            <a:r>
              <a:rPr lang="he-IL" sz="3000" dirty="0">
                <a:solidFill>
                  <a:srgbClr val="000000"/>
                </a:solidFill>
                <a:latin typeface="Heebo"/>
                <a:cs typeface="Heebo"/>
                <a:rtl/>
              </a:rPr>
              <a:t>– יש לסמן כן או לא בשדות הסימון. </a:t>
            </a:r>
          </a:p>
          <a:p>
            <a:pPr algn="r" rtl="1"/>
            <a:r>
              <a:rPr lang="he-IL" sz="3000" dirty="0">
                <a:solidFill>
                  <a:srgbClr val="000000"/>
                </a:solidFill>
                <a:latin typeface="Heebo"/>
                <a:cs typeface="Heebo"/>
                <a:rtl/>
              </a:rPr>
              <a:t>אם מדובר על אירוע חוזר, יש למלא תאריכי אירועים קודמים באמצעות לחיצה על היומן.</a:t>
            </a:r>
            <a:endParaRPr lang="he-IL" sz="3000" dirty="0">
              <a:solidFill>
                <a:srgbClr val="000000"/>
              </a:solidFill>
              <a:latin typeface="Heebo"/>
              <a:cs typeface="Heebo"/>
              <a:sym typeface="Heebo"/>
              <a:rtl/>
            </a:endParaRPr>
          </a:p>
          <a:p>
            <a:pPr algn="r" rtl="1">
              <a:lnSpc>
                <a:spcPts val="4080"/>
              </a:lnSpc>
            </a:pPr>
            <a:endParaRPr lang="he-IL" sz="3000" dirty="0">
              <a:solidFill>
                <a:srgbClr val="000000"/>
              </a:solidFill>
              <a:latin typeface="Heebo"/>
              <a:ea typeface="Heebo"/>
              <a:cs typeface="Heebo"/>
              <a:sym typeface="Heebo"/>
              <a:rtl/>
            </a:endParaRPr>
          </a:p>
        </p:txBody>
      </p:sp>
      <p:pic>
        <p:nvPicPr>
          <p:cNvPr id="9" name="תמונה 8" descr="מסך לשונית מהלך האירוע וסיכויי הישנות">
            <a:extLst>
              <a:ext uri="{FF2B5EF4-FFF2-40B4-BE49-F238E27FC236}">
                <a16:creationId xmlns:a16="http://schemas.microsoft.com/office/drawing/2014/main" id="{8929A59F-31FA-D37D-A5AB-F052D877CF67}"/>
              </a:ext>
            </a:extLst>
          </p:cNvPr>
          <p:cNvPicPr>
            <a:picLocks noChangeAspect="1"/>
          </p:cNvPicPr>
          <p:nvPr/>
        </p:nvPicPr>
        <p:blipFill>
          <a:blip r:embed="rId2"/>
          <a:stretch>
            <a:fillRect/>
          </a:stretch>
        </p:blipFill>
        <p:spPr>
          <a:xfrm>
            <a:off x="112326" y="6678430"/>
            <a:ext cx="10098474" cy="3418845"/>
          </a:xfrm>
          <a:prstGeom prst="rect">
            <a:avLst/>
          </a:prstGeom>
        </p:spPr>
      </p:pic>
      <p:sp>
        <p:nvSpPr>
          <p:cNvPr id="4" name="Freeform 10">
            <a:extLst>
              <a:ext uri="{FF2B5EF4-FFF2-40B4-BE49-F238E27FC236}">
                <a16:creationId xmlns:a16="http://schemas.microsoft.com/office/drawing/2014/main" id="{36FF5E12-C482-0C41-F2D3-EA5252C93859}"/>
              </a:ext>
              <a:ext uri="{C183D7F6-B498-43B3-948B-1728B52AA6E4}">
                <adec:decorative xmlns:adec="http://schemas.microsoft.com/office/drawing/2017/decorative" val="1"/>
              </a:ext>
            </a:extLst>
          </p:cNvPr>
          <p:cNvSpPr/>
          <p:nvPr/>
        </p:nvSpPr>
        <p:spPr>
          <a:xfrm>
            <a:off x="9407236" y="7276513"/>
            <a:ext cx="838200" cy="588474"/>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0" name="Freeform 10">
            <a:extLst>
              <a:ext uri="{FF2B5EF4-FFF2-40B4-BE49-F238E27FC236}">
                <a16:creationId xmlns:a16="http://schemas.microsoft.com/office/drawing/2014/main" id="{5F7F39AD-FD68-8996-B7A9-3B9179A7F2B1}"/>
              </a:ext>
              <a:ext uri="{C183D7F6-B498-43B3-948B-1728B52AA6E4}">
                <adec:decorative xmlns:adec="http://schemas.microsoft.com/office/drawing/2017/decorative" val="1"/>
              </a:ext>
            </a:extLst>
          </p:cNvPr>
          <p:cNvSpPr/>
          <p:nvPr/>
        </p:nvSpPr>
        <p:spPr>
          <a:xfrm>
            <a:off x="76200" y="8822226"/>
            <a:ext cx="685800" cy="588474"/>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Tree>
    <p:extLst>
      <p:ext uri="{BB962C8B-B14F-4D97-AF65-F5344CB8AC3E}">
        <p14:creationId xmlns:p14="http://schemas.microsoft.com/office/powerpoint/2010/main" val="971075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39431-FD7D-7BB0-A3D3-BE545EA7DE17}"/>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3FEE4104-0912-854C-17B8-DA874016239F}"/>
              </a:ext>
              <a:ext uri="{C183D7F6-B498-43B3-948B-1728B52AA6E4}">
                <adec:decorative xmlns:adec="http://schemas.microsoft.com/office/drawing/2017/decorative" val="1"/>
              </a:ext>
            </a:extLst>
          </p:cNvPr>
          <p:cNvGrpSpPr/>
          <p:nvPr/>
        </p:nvGrpSpPr>
        <p:grpSpPr>
          <a:xfrm>
            <a:off x="7534679" y="663990"/>
            <a:ext cx="10372321" cy="745710"/>
            <a:chOff x="0" y="0"/>
            <a:chExt cx="6096000" cy="994280"/>
          </a:xfrm>
        </p:grpSpPr>
        <p:sp>
          <p:nvSpPr>
            <p:cNvPr id="6" name="Freeform 6">
              <a:extLst>
                <a:ext uri="{FF2B5EF4-FFF2-40B4-BE49-F238E27FC236}">
                  <a16:creationId xmlns:a16="http://schemas.microsoft.com/office/drawing/2014/main" id="{BB4BF6AB-3A9E-8080-2698-9BC41BECC20B}"/>
                </a:ext>
              </a:extLst>
            </p:cNvPr>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a:extLst>
              <a:ext uri="{FF2B5EF4-FFF2-40B4-BE49-F238E27FC236}">
                <a16:creationId xmlns:a16="http://schemas.microsoft.com/office/drawing/2014/main" id="{8441F93C-6B06-B229-2CB5-A1954411A124}"/>
              </a:ext>
            </a:extLst>
          </p:cNvPr>
          <p:cNvSpPr txBox="1">
            <a:spLocks noGrp="1"/>
          </p:cNvSpPr>
          <p:nvPr>
            <p:ph type="title" idx="4294967295"/>
          </p:nvPr>
        </p:nvSpPr>
        <p:spPr>
          <a:xfrm>
            <a:off x="8077200" y="723900"/>
            <a:ext cx="96594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הזנת נתונים – תוצאות והשלכות האירוע</a:t>
            </a:r>
          </a:p>
        </p:txBody>
      </p:sp>
      <p:sp>
        <p:nvSpPr>
          <p:cNvPr id="3" name="TextBox 3">
            <a:extLst>
              <a:ext uri="{FF2B5EF4-FFF2-40B4-BE49-F238E27FC236}">
                <a16:creationId xmlns:a16="http://schemas.microsoft.com/office/drawing/2014/main" id="{56661D18-9650-342E-E7F2-A34D25D5E74E}"/>
              </a:ext>
            </a:extLst>
          </p:cNvPr>
          <p:cNvSpPr txBox="1"/>
          <p:nvPr/>
        </p:nvSpPr>
        <p:spPr>
          <a:xfrm>
            <a:off x="914400" y="1748498"/>
            <a:ext cx="16822282" cy="1051570"/>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תחת לשונית "תוצאות והשלכות האירוע" יש לסמן "כן" או "לא" בכל אחד מהסעיפים. ברירת המחדל היא "לא".</a:t>
            </a:r>
          </a:p>
          <a:p>
            <a:pPr algn="r" rtl="1">
              <a:lnSpc>
                <a:spcPts val="4080"/>
              </a:lnSpc>
            </a:pPr>
            <a:r>
              <a:rPr lang="he-IL" sz="3000" dirty="0">
                <a:solidFill>
                  <a:srgbClr val="000000"/>
                </a:solidFill>
                <a:latin typeface="Heebo"/>
                <a:ea typeface="Heebo"/>
                <a:cs typeface="Heebo"/>
                <a:sym typeface="Heebo"/>
                <a:rtl/>
              </a:rPr>
              <a:t>כאשר ייבחר שדה "כן" יתווספו שדות למילוי.</a:t>
            </a:r>
          </a:p>
        </p:txBody>
      </p:sp>
      <p:pic>
        <p:nvPicPr>
          <p:cNvPr id="8" name="תמונה 7" descr="מסך לשונית תוצאות והשלכות האירוע">
            <a:extLst>
              <a:ext uri="{FF2B5EF4-FFF2-40B4-BE49-F238E27FC236}">
                <a16:creationId xmlns:a16="http://schemas.microsoft.com/office/drawing/2014/main" id="{8B4C9A7D-A889-FD6F-E46C-F60F8C519A91}"/>
              </a:ext>
            </a:extLst>
          </p:cNvPr>
          <p:cNvPicPr>
            <a:picLocks noChangeAspect="1"/>
          </p:cNvPicPr>
          <p:nvPr/>
        </p:nvPicPr>
        <p:blipFill>
          <a:blip r:embed="rId2"/>
          <a:stretch>
            <a:fillRect/>
          </a:stretch>
        </p:blipFill>
        <p:spPr>
          <a:xfrm>
            <a:off x="5069069" y="3093697"/>
            <a:ext cx="12837932" cy="5707403"/>
          </a:xfrm>
          <a:prstGeom prst="rect">
            <a:avLst/>
          </a:prstGeom>
        </p:spPr>
      </p:pic>
      <p:pic>
        <p:nvPicPr>
          <p:cNvPr id="14" name="תמונה 13" descr="שדות נוספים למילוי">
            <a:extLst>
              <a:ext uri="{FF2B5EF4-FFF2-40B4-BE49-F238E27FC236}">
                <a16:creationId xmlns:a16="http://schemas.microsoft.com/office/drawing/2014/main" id="{98CFE772-AEA0-C361-3B43-AD31A14AEA9A}"/>
              </a:ext>
            </a:extLst>
          </p:cNvPr>
          <p:cNvPicPr>
            <a:picLocks noChangeAspect="1"/>
          </p:cNvPicPr>
          <p:nvPr/>
        </p:nvPicPr>
        <p:blipFill>
          <a:blip r:embed="rId3"/>
          <a:stretch>
            <a:fillRect/>
          </a:stretch>
        </p:blipFill>
        <p:spPr>
          <a:xfrm>
            <a:off x="635203" y="3924300"/>
            <a:ext cx="13574822" cy="1051570"/>
          </a:xfrm>
          <a:prstGeom prst="rect">
            <a:avLst/>
          </a:prstGeom>
          <a:ln>
            <a:solidFill>
              <a:schemeClr val="tx1"/>
            </a:solidFill>
          </a:ln>
        </p:spPr>
      </p:pic>
      <p:sp>
        <p:nvSpPr>
          <p:cNvPr id="4" name="Freeform 10">
            <a:extLst>
              <a:ext uri="{FF2B5EF4-FFF2-40B4-BE49-F238E27FC236}">
                <a16:creationId xmlns:a16="http://schemas.microsoft.com/office/drawing/2014/main" id="{7C15E97F-6F9A-CE61-4EFE-06D0187D224D}"/>
              </a:ext>
              <a:ext uri="{C183D7F6-B498-43B3-948B-1728B52AA6E4}">
                <adec:decorative xmlns:adec="http://schemas.microsoft.com/office/drawing/2017/decorative" val="1"/>
              </a:ext>
            </a:extLst>
          </p:cNvPr>
          <p:cNvSpPr/>
          <p:nvPr/>
        </p:nvSpPr>
        <p:spPr>
          <a:xfrm>
            <a:off x="16459200" y="2808855"/>
            <a:ext cx="1662461" cy="730970"/>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4">
              <a:extLst>
                <a:ext uri="{96DAC541-7B7A-43D3-8B79-37D633B846F1}">
                  <asvg:svgBlip xmlns:asvg="http://schemas.microsoft.com/office/drawing/2016/SVG/main" r:embed="rId5"/>
                </a:ext>
              </a:extLst>
            </a:blip>
            <a:stretch>
              <a:fillRect t="-950" b="-950"/>
            </a:stretch>
          </a:blipFill>
        </p:spPr>
        <p:txBody>
          <a:bodyPr/>
          <a:lstStyle/>
          <a:p>
            <a:endParaRPr lang="he-IL"/>
          </a:p>
        </p:txBody>
      </p:sp>
      <p:sp>
        <p:nvSpPr>
          <p:cNvPr id="15" name="Freeform 9">
            <a:extLst>
              <a:ext uri="{FF2B5EF4-FFF2-40B4-BE49-F238E27FC236}">
                <a16:creationId xmlns:a16="http://schemas.microsoft.com/office/drawing/2014/main" id="{D0034019-30F6-28A7-33F7-6DD7FF83FADE}"/>
              </a:ext>
              <a:ext uri="{C183D7F6-B498-43B3-948B-1728B52AA6E4}">
                <adec:decorative xmlns:adec="http://schemas.microsoft.com/office/drawing/2017/decorative" val="1"/>
              </a:ext>
            </a:extLst>
          </p:cNvPr>
          <p:cNvSpPr/>
          <p:nvPr/>
        </p:nvSpPr>
        <p:spPr>
          <a:xfrm rot="7143902" flipH="1">
            <a:off x="13799144" y="2727438"/>
            <a:ext cx="1533739" cy="1486107"/>
          </a:xfrm>
          <a:custGeom>
            <a:avLst/>
            <a:gdLst/>
            <a:ahLst/>
            <a:cxnLst/>
            <a:rect l="l" t="t" r="r" b="b"/>
            <a:pathLst>
              <a:path w="1533739" h="1486107">
                <a:moveTo>
                  <a:pt x="1533739" y="1486107"/>
                </a:moveTo>
                <a:lnTo>
                  <a:pt x="0" y="1486107"/>
                </a:lnTo>
                <a:lnTo>
                  <a:pt x="0" y="0"/>
                </a:lnTo>
                <a:lnTo>
                  <a:pt x="1533739" y="0"/>
                </a:lnTo>
                <a:lnTo>
                  <a:pt x="1533739" y="1486107"/>
                </a:lnTo>
                <a:close/>
              </a:path>
            </a:pathLst>
          </a:custGeom>
          <a:blipFill>
            <a:blip r:embed="rId6"/>
            <a:stretch>
              <a:fillRect/>
            </a:stretch>
          </a:blipFill>
        </p:spPr>
        <p:txBody>
          <a:bodyPr/>
          <a:lstStyle/>
          <a:p>
            <a:endParaRPr lang="he-IL"/>
          </a:p>
        </p:txBody>
      </p:sp>
      <p:sp>
        <p:nvSpPr>
          <p:cNvPr id="11" name="Freeform 12">
            <a:extLst>
              <a:ext uri="{FF2B5EF4-FFF2-40B4-BE49-F238E27FC236}">
                <a16:creationId xmlns:a16="http://schemas.microsoft.com/office/drawing/2014/main" id="{F9BF6A46-AF80-988B-F9C0-C6652DDB451F}"/>
              </a:ext>
              <a:ext uri="{C183D7F6-B498-43B3-948B-1728B52AA6E4}">
                <adec:decorative xmlns:adec="http://schemas.microsoft.com/office/drawing/2017/decorative" val="1"/>
              </a:ext>
            </a:extLst>
          </p:cNvPr>
          <p:cNvSpPr/>
          <p:nvPr/>
        </p:nvSpPr>
        <p:spPr>
          <a:xfrm rot="20221913">
            <a:off x="11787864" y="4027196"/>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7"/>
            <a:stretch>
              <a:fillRect/>
            </a:stretch>
          </a:blipFill>
        </p:spPr>
        <p:txBody>
          <a:bodyPr/>
          <a:lstStyle/>
          <a:p>
            <a:endParaRPr lang="he-IL"/>
          </a:p>
        </p:txBody>
      </p:sp>
    </p:spTree>
    <p:extLst>
      <p:ext uri="{BB962C8B-B14F-4D97-AF65-F5344CB8AC3E}">
        <p14:creationId xmlns:p14="http://schemas.microsoft.com/office/powerpoint/2010/main" val="420572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827C4-BC37-0E9B-3F11-AC5EA4D7637F}"/>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CBE739A1-FA60-4B3D-6B44-5E8C73723404}"/>
              </a:ext>
              <a:ext uri="{C183D7F6-B498-43B3-948B-1728B52AA6E4}">
                <adec:decorative xmlns:adec="http://schemas.microsoft.com/office/drawing/2017/decorative" val="1"/>
              </a:ext>
            </a:extLst>
          </p:cNvPr>
          <p:cNvGrpSpPr/>
          <p:nvPr/>
        </p:nvGrpSpPr>
        <p:grpSpPr>
          <a:xfrm>
            <a:off x="8610600" y="663990"/>
            <a:ext cx="9296400" cy="745710"/>
            <a:chOff x="0" y="0"/>
            <a:chExt cx="6096000" cy="994280"/>
          </a:xfrm>
        </p:grpSpPr>
        <p:sp>
          <p:nvSpPr>
            <p:cNvPr id="6" name="Freeform 6">
              <a:extLst>
                <a:ext uri="{FF2B5EF4-FFF2-40B4-BE49-F238E27FC236}">
                  <a16:creationId xmlns:a16="http://schemas.microsoft.com/office/drawing/2014/main" id="{87759350-CFCB-D941-C2F5-F14DA9ACFDC1}"/>
                </a:ext>
              </a:extLst>
            </p:cNvPr>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a:extLst>
              <a:ext uri="{FF2B5EF4-FFF2-40B4-BE49-F238E27FC236}">
                <a16:creationId xmlns:a16="http://schemas.microsoft.com/office/drawing/2014/main" id="{876D8BE2-C56E-B356-BE88-C3357AFCD7B7}"/>
              </a:ext>
            </a:extLst>
          </p:cNvPr>
          <p:cNvSpPr txBox="1">
            <a:spLocks noGrp="1"/>
          </p:cNvSpPr>
          <p:nvPr>
            <p:ph type="title" idx="4294967295"/>
          </p:nvPr>
        </p:nvSpPr>
        <p:spPr>
          <a:xfrm>
            <a:off x="9144000" y="723900"/>
            <a:ext cx="85926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הזנת נתונים – ניתוח גורמי שורש</a:t>
            </a:r>
          </a:p>
        </p:txBody>
      </p:sp>
      <p:sp>
        <p:nvSpPr>
          <p:cNvPr id="3" name="TextBox 3">
            <a:extLst>
              <a:ext uri="{FF2B5EF4-FFF2-40B4-BE49-F238E27FC236}">
                <a16:creationId xmlns:a16="http://schemas.microsoft.com/office/drawing/2014/main" id="{2F5F9259-C979-9BD7-920C-189939EAF618}"/>
              </a:ext>
            </a:extLst>
          </p:cNvPr>
          <p:cNvSpPr txBox="1"/>
          <p:nvPr/>
        </p:nvSpPr>
        <p:spPr>
          <a:xfrm>
            <a:off x="1905000" y="1748498"/>
            <a:ext cx="15831682" cy="3680495"/>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תחת לשונית "ניתוח גורמי שורש" יש להזין לפחות שני גורמי שורש. </a:t>
            </a:r>
          </a:p>
          <a:p>
            <a:pPr algn="r" rtl="1">
              <a:lnSpc>
                <a:spcPts val="4080"/>
              </a:lnSpc>
            </a:pPr>
            <a:r>
              <a:rPr lang="he-IL" sz="3000" dirty="0">
                <a:solidFill>
                  <a:srgbClr val="000000"/>
                </a:solidFill>
                <a:latin typeface="Heebo"/>
                <a:ea typeface="Heebo"/>
                <a:cs typeface="Heebo"/>
                <a:sym typeface="Heebo"/>
                <a:rtl/>
              </a:rPr>
              <a:t>כדי להוסיף גורם שורש יש ללחוץ על "+ הוספת גורם שורש". </a:t>
            </a:r>
          </a:p>
          <a:p>
            <a:pPr algn="r" rtl="1">
              <a:lnSpc>
                <a:spcPts val="4080"/>
              </a:lnSpc>
            </a:pPr>
            <a:r>
              <a:rPr lang="he-IL" sz="3000" b="1" dirty="0">
                <a:solidFill>
                  <a:srgbClr val="000000"/>
                </a:solidFill>
                <a:latin typeface="Heebo"/>
                <a:ea typeface="Heebo"/>
                <a:cs typeface="Heebo"/>
                <a:sym typeface="Heebo"/>
                <a:rtl/>
              </a:rPr>
              <a:t>סוג גורם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הראשון יהיה ברירת מחדל "ארגוני-ניהולי". </a:t>
            </a:r>
          </a:p>
          <a:p>
            <a:pPr algn="r" rtl="1">
              <a:lnSpc>
                <a:spcPts val="4080"/>
              </a:lnSpc>
            </a:pPr>
            <a:r>
              <a:rPr lang="he-IL" sz="3000" dirty="0">
                <a:solidFill>
                  <a:srgbClr val="000000"/>
                </a:solidFill>
                <a:latin typeface="Heebo"/>
                <a:ea typeface="Heebo"/>
                <a:cs typeface="Heebo"/>
                <a:sym typeface="Heebo"/>
                <a:rtl/>
              </a:rPr>
              <a:t>בשאר הגורמים יש לבחור מתוך הרשימה: אנושי, ארגוני-ניהולי או טכני. </a:t>
            </a:r>
          </a:p>
          <a:p>
            <a:pPr algn="r" rtl="1">
              <a:lnSpc>
                <a:spcPts val="4080"/>
              </a:lnSpc>
            </a:pPr>
            <a:r>
              <a:rPr lang="he-IL" sz="3000" b="1" dirty="0">
                <a:solidFill>
                  <a:srgbClr val="000000"/>
                </a:solidFill>
                <a:latin typeface="Heebo"/>
                <a:ea typeface="Heebo"/>
                <a:cs typeface="Heebo"/>
                <a:sym typeface="Heebo"/>
                <a:rtl/>
              </a:rPr>
              <a:t>גורם שורש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לבחור מתוך רשימה: היעדר נוהלי עבודה או נוהלי בטיחות, היעדר נוהלי תחזוקה </a:t>
            </a:r>
          </a:p>
          <a:p>
            <a:pPr algn="r" rtl="1">
              <a:lnSpc>
                <a:spcPts val="4080"/>
              </a:lnSpc>
            </a:pPr>
            <a:r>
              <a:rPr lang="he-IL" sz="3000" dirty="0">
                <a:solidFill>
                  <a:srgbClr val="000000"/>
                </a:solidFill>
                <a:latin typeface="Heebo"/>
                <a:ea typeface="Heebo"/>
                <a:cs typeface="Heebo"/>
                <a:sym typeface="Heebo"/>
                <a:rtl/>
              </a:rPr>
              <a:t>או אי תיקון ליקויים. </a:t>
            </a:r>
          </a:p>
          <a:p>
            <a:pPr algn="r" rtl="1">
              <a:lnSpc>
                <a:spcPts val="4080"/>
              </a:lnSpc>
            </a:pPr>
            <a:r>
              <a:rPr lang="he-IL" sz="3000" b="1" dirty="0">
                <a:solidFill>
                  <a:srgbClr val="000000"/>
                </a:solidFill>
                <a:latin typeface="Heebo"/>
                <a:ea typeface="Heebo"/>
                <a:cs typeface="Heebo"/>
                <a:sym typeface="Heebo"/>
                <a:rtl/>
              </a:rPr>
              <a:t>פרטים</a:t>
            </a:r>
            <a:r>
              <a:rPr lang="he-IL" sz="3000" dirty="0">
                <a:solidFill>
                  <a:srgbClr val="000000"/>
                </a:solidFill>
                <a:latin typeface="Heebo"/>
                <a:ea typeface="Heebo"/>
                <a:cs typeface="Heebo"/>
                <a:sym typeface="Heebo"/>
                <a:rtl/>
              </a:rPr>
              <a:t>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למלא מלל חופשי.</a:t>
            </a:r>
          </a:p>
        </p:txBody>
      </p:sp>
      <p:pic>
        <p:nvPicPr>
          <p:cNvPr id="14" name="תמונה 13" descr="מסך לשונית ניתוח גורמי שורש">
            <a:extLst>
              <a:ext uri="{FF2B5EF4-FFF2-40B4-BE49-F238E27FC236}">
                <a16:creationId xmlns:a16="http://schemas.microsoft.com/office/drawing/2014/main" id="{EA9F1933-040D-25A2-D327-2876F7E93FCF}"/>
              </a:ext>
            </a:extLst>
          </p:cNvPr>
          <p:cNvPicPr>
            <a:picLocks noChangeAspect="1"/>
          </p:cNvPicPr>
          <p:nvPr/>
        </p:nvPicPr>
        <p:blipFill>
          <a:blip r:embed="rId2"/>
          <a:stretch>
            <a:fillRect/>
          </a:stretch>
        </p:blipFill>
        <p:spPr>
          <a:xfrm>
            <a:off x="739598" y="5753099"/>
            <a:ext cx="17167402" cy="3276601"/>
          </a:xfrm>
          <a:prstGeom prst="rect">
            <a:avLst/>
          </a:prstGeom>
        </p:spPr>
      </p:pic>
      <p:sp>
        <p:nvSpPr>
          <p:cNvPr id="4" name="Freeform 10">
            <a:extLst>
              <a:ext uri="{FF2B5EF4-FFF2-40B4-BE49-F238E27FC236}">
                <a16:creationId xmlns:a16="http://schemas.microsoft.com/office/drawing/2014/main" id="{1037034B-5699-E4D7-DCC9-B07DD689B3C1}"/>
              </a:ext>
              <a:ext uri="{C183D7F6-B498-43B3-948B-1728B52AA6E4}">
                <adec:decorative xmlns:adec="http://schemas.microsoft.com/office/drawing/2017/decorative" val="1"/>
              </a:ext>
            </a:extLst>
          </p:cNvPr>
          <p:cNvSpPr/>
          <p:nvPr/>
        </p:nvSpPr>
        <p:spPr>
          <a:xfrm>
            <a:off x="16306800" y="5613826"/>
            <a:ext cx="1828800" cy="596473"/>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1" name="Freeform 12">
            <a:extLst>
              <a:ext uri="{FF2B5EF4-FFF2-40B4-BE49-F238E27FC236}">
                <a16:creationId xmlns:a16="http://schemas.microsoft.com/office/drawing/2014/main" id="{02FA35F9-68CB-FAFA-B5FE-725D057E07B5}"/>
              </a:ext>
              <a:ext uri="{C183D7F6-B498-43B3-948B-1728B52AA6E4}">
                <adec:decorative xmlns:adec="http://schemas.microsoft.com/office/drawing/2017/decorative" val="1"/>
              </a:ext>
            </a:extLst>
          </p:cNvPr>
          <p:cNvSpPr/>
          <p:nvPr/>
        </p:nvSpPr>
        <p:spPr>
          <a:xfrm rot="3968296">
            <a:off x="12554308" y="7638807"/>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2" name="Freeform 12">
            <a:extLst>
              <a:ext uri="{FF2B5EF4-FFF2-40B4-BE49-F238E27FC236}">
                <a16:creationId xmlns:a16="http://schemas.microsoft.com/office/drawing/2014/main" id="{C9A908A8-2024-DCF5-64BA-22A740DE6841}"/>
              </a:ext>
              <a:ext uri="{C183D7F6-B498-43B3-948B-1728B52AA6E4}">
                <adec:decorative xmlns:adec="http://schemas.microsoft.com/office/drawing/2017/decorative" val="1"/>
              </a:ext>
            </a:extLst>
          </p:cNvPr>
          <p:cNvSpPr/>
          <p:nvPr/>
        </p:nvSpPr>
        <p:spPr>
          <a:xfrm rot="3968296">
            <a:off x="7051654" y="7619578"/>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3" name="Freeform 12">
            <a:extLst>
              <a:ext uri="{FF2B5EF4-FFF2-40B4-BE49-F238E27FC236}">
                <a16:creationId xmlns:a16="http://schemas.microsoft.com/office/drawing/2014/main" id="{653E4DAD-A517-6BC7-6D31-E745963DBE13}"/>
              </a:ext>
              <a:ext uri="{C183D7F6-B498-43B3-948B-1728B52AA6E4}">
                <adec:decorative xmlns:adec="http://schemas.microsoft.com/office/drawing/2017/decorative" val="1"/>
              </a:ext>
            </a:extLst>
          </p:cNvPr>
          <p:cNvSpPr/>
          <p:nvPr/>
        </p:nvSpPr>
        <p:spPr>
          <a:xfrm rot="20526088">
            <a:off x="17461573" y="6145872"/>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pic>
        <p:nvPicPr>
          <p:cNvPr id="16" name="תמונה 15" descr="רשימת גורמי שורש">
            <a:extLst>
              <a:ext uri="{FF2B5EF4-FFF2-40B4-BE49-F238E27FC236}">
                <a16:creationId xmlns:a16="http://schemas.microsoft.com/office/drawing/2014/main" id="{3A833A64-E6EC-4AAF-A01D-8DEABCB4B381}"/>
              </a:ext>
            </a:extLst>
          </p:cNvPr>
          <p:cNvPicPr>
            <a:picLocks noChangeAspect="1"/>
          </p:cNvPicPr>
          <p:nvPr/>
        </p:nvPicPr>
        <p:blipFill>
          <a:blip r:embed="rId6"/>
          <a:stretch>
            <a:fillRect/>
          </a:stretch>
        </p:blipFill>
        <p:spPr>
          <a:xfrm>
            <a:off x="7620000" y="7878759"/>
            <a:ext cx="5144218" cy="1057423"/>
          </a:xfrm>
          <a:prstGeom prst="rect">
            <a:avLst/>
          </a:prstGeom>
        </p:spPr>
      </p:pic>
    </p:spTree>
    <p:extLst>
      <p:ext uri="{BB962C8B-B14F-4D97-AF65-F5344CB8AC3E}">
        <p14:creationId xmlns:p14="http://schemas.microsoft.com/office/powerpoint/2010/main" val="1907124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9C271-8C83-24FD-C14F-26BBCF477363}"/>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A1A8F206-2585-0C1F-A924-D7A4388674F9}"/>
              </a:ext>
              <a:ext uri="{C183D7F6-B498-43B3-948B-1728B52AA6E4}">
                <adec:decorative xmlns:adec="http://schemas.microsoft.com/office/drawing/2017/decorative" val="1"/>
              </a:ext>
            </a:extLst>
          </p:cNvPr>
          <p:cNvGrpSpPr/>
          <p:nvPr/>
        </p:nvGrpSpPr>
        <p:grpSpPr>
          <a:xfrm>
            <a:off x="228342" y="663990"/>
            <a:ext cx="17678658" cy="745710"/>
            <a:chOff x="0" y="0"/>
            <a:chExt cx="6096000" cy="994280"/>
          </a:xfrm>
        </p:grpSpPr>
        <p:sp>
          <p:nvSpPr>
            <p:cNvPr id="6" name="Freeform 6">
              <a:extLst>
                <a:ext uri="{FF2B5EF4-FFF2-40B4-BE49-F238E27FC236}">
                  <a16:creationId xmlns:a16="http://schemas.microsoft.com/office/drawing/2014/main" id="{D25FDEFC-1528-E706-0598-2A7AC4105DD1}"/>
                </a:ext>
              </a:extLst>
            </p:cNvPr>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a:extLst>
              <a:ext uri="{FF2B5EF4-FFF2-40B4-BE49-F238E27FC236}">
                <a16:creationId xmlns:a16="http://schemas.microsoft.com/office/drawing/2014/main" id="{82F18DC8-876C-A82E-5F71-1FEE3B714E53}"/>
              </a:ext>
            </a:extLst>
          </p:cNvPr>
          <p:cNvSpPr txBox="1">
            <a:spLocks noGrp="1"/>
          </p:cNvSpPr>
          <p:nvPr>
            <p:ph type="title" idx="4294967295"/>
          </p:nvPr>
        </p:nvSpPr>
        <p:spPr>
          <a:xfrm>
            <a:off x="685800" y="723900"/>
            <a:ext cx="17221200"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משימות למניעת הישנות האירוע, לשיפור אופן הטיפול ולמניעת הסלמתו</a:t>
            </a:r>
          </a:p>
        </p:txBody>
      </p:sp>
      <p:sp>
        <p:nvSpPr>
          <p:cNvPr id="3" name="TextBox 3">
            <a:extLst>
              <a:ext uri="{FF2B5EF4-FFF2-40B4-BE49-F238E27FC236}">
                <a16:creationId xmlns:a16="http://schemas.microsoft.com/office/drawing/2014/main" id="{6E520F43-2CAC-8CF3-339B-915EFF46254A}"/>
              </a:ext>
            </a:extLst>
          </p:cNvPr>
          <p:cNvSpPr txBox="1"/>
          <p:nvPr/>
        </p:nvSpPr>
        <p:spPr>
          <a:xfrm>
            <a:off x="1905000" y="1912590"/>
            <a:ext cx="15831682" cy="3154710"/>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תחת לשונית "משימות למניעת הישנות האירוע, לשיפור אופן הטיפול ולמניעת הסלמתו" </a:t>
            </a:r>
          </a:p>
          <a:p>
            <a:pPr algn="r" rtl="1">
              <a:lnSpc>
                <a:spcPts val="4080"/>
              </a:lnSpc>
            </a:pPr>
            <a:r>
              <a:rPr lang="he-IL" sz="3000" dirty="0">
                <a:solidFill>
                  <a:srgbClr val="000000"/>
                </a:solidFill>
                <a:latin typeface="Heebo"/>
                <a:ea typeface="Heebo"/>
                <a:cs typeface="Heebo"/>
                <a:sym typeface="Heebo"/>
                <a:rtl/>
              </a:rPr>
              <a:t>יש להזין משימות על פי הטבלה. כדי להוסיף משימה יש ללחוץ על "+ הוספת משימה". </a:t>
            </a:r>
          </a:p>
          <a:p>
            <a:pPr algn="r" rtl="1">
              <a:lnSpc>
                <a:spcPts val="4080"/>
              </a:lnSpc>
            </a:pPr>
            <a:r>
              <a:rPr lang="he-IL" sz="3000" b="1" dirty="0">
                <a:solidFill>
                  <a:srgbClr val="000000"/>
                </a:solidFill>
                <a:latin typeface="Heebo"/>
                <a:ea typeface="Heebo"/>
                <a:cs typeface="Heebo"/>
                <a:sym typeface="Heebo"/>
                <a:rtl/>
              </a:rPr>
              <a:t>תיאור המשימה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להזין מלל חופשי.</a:t>
            </a:r>
          </a:p>
          <a:p>
            <a:pPr algn="r" rtl="1">
              <a:lnSpc>
                <a:spcPts val="4080"/>
              </a:lnSpc>
            </a:pPr>
            <a:r>
              <a:rPr lang="he-IL" sz="3000" b="1" dirty="0">
                <a:solidFill>
                  <a:srgbClr val="000000"/>
                </a:solidFill>
                <a:latin typeface="Heebo"/>
                <a:ea typeface="Heebo"/>
                <a:cs typeface="Heebo"/>
                <a:sym typeface="Heebo"/>
                <a:rtl/>
              </a:rPr>
              <a:t>אחראי לביצוע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להזין מלל חופשי.</a:t>
            </a:r>
          </a:p>
          <a:p>
            <a:pPr algn="r" rtl="1">
              <a:lnSpc>
                <a:spcPts val="4080"/>
              </a:lnSpc>
            </a:pPr>
            <a:r>
              <a:rPr lang="he-IL" sz="3000" b="1" dirty="0">
                <a:solidFill>
                  <a:srgbClr val="000000"/>
                </a:solidFill>
                <a:latin typeface="Heebo"/>
                <a:ea typeface="Heebo"/>
                <a:cs typeface="Heebo"/>
                <a:sym typeface="Heebo"/>
                <a:rtl/>
              </a:rPr>
              <a:t>תאריך יעד לביצוע</a:t>
            </a:r>
            <a:r>
              <a:rPr lang="he-IL" sz="3000" dirty="0">
                <a:solidFill>
                  <a:srgbClr val="000000"/>
                </a:solidFill>
                <a:latin typeface="Heebo"/>
                <a:ea typeface="Heebo"/>
                <a:cs typeface="Heebo"/>
                <a:sym typeface="Heebo"/>
                <a:rtl/>
              </a:rPr>
              <a:t>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לבחור תאריך באמצעות לחיצה על היומן.</a:t>
            </a:r>
          </a:p>
          <a:p>
            <a:pPr algn="r" rtl="1">
              <a:lnSpc>
                <a:spcPts val="4080"/>
              </a:lnSpc>
            </a:pPr>
            <a:r>
              <a:rPr lang="he-IL" sz="3000" dirty="0">
                <a:solidFill>
                  <a:srgbClr val="000000"/>
                </a:solidFill>
                <a:latin typeface="Heebo"/>
                <a:ea typeface="Heebo"/>
                <a:cs typeface="Heebo"/>
                <a:sym typeface="Heebo"/>
                <a:rtl/>
              </a:rPr>
              <a:t>כדי למחוק שורה יש ללחוץ על הפח.</a:t>
            </a:r>
          </a:p>
        </p:txBody>
      </p:sp>
      <p:pic>
        <p:nvPicPr>
          <p:cNvPr id="9" name="תמונה 8" descr="מסך לשונית משימות למניעת הישנות האירוע, לשיפור אופן הטיפול ולמניעת הסלמתו">
            <a:extLst>
              <a:ext uri="{FF2B5EF4-FFF2-40B4-BE49-F238E27FC236}">
                <a16:creationId xmlns:a16="http://schemas.microsoft.com/office/drawing/2014/main" id="{7AA4B34C-01F8-7B32-76F0-0860BB36E54D}"/>
              </a:ext>
            </a:extLst>
          </p:cNvPr>
          <p:cNvPicPr>
            <a:picLocks noChangeAspect="1"/>
          </p:cNvPicPr>
          <p:nvPr/>
        </p:nvPicPr>
        <p:blipFill>
          <a:blip r:embed="rId2"/>
          <a:stretch>
            <a:fillRect/>
          </a:stretch>
        </p:blipFill>
        <p:spPr>
          <a:xfrm>
            <a:off x="211159" y="5428006"/>
            <a:ext cx="17973882" cy="1834070"/>
          </a:xfrm>
          <a:prstGeom prst="rect">
            <a:avLst/>
          </a:prstGeom>
        </p:spPr>
      </p:pic>
      <p:sp>
        <p:nvSpPr>
          <p:cNvPr id="4" name="Freeform 10">
            <a:extLst>
              <a:ext uri="{FF2B5EF4-FFF2-40B4-BE49-F238E27FC236}">
                <a16:creationId xmlns:a16="http://schemas.microsoft.com/office/drawing/2014/main" id="{3DE9EED0-C866-6C97-F6A2-D15B94D49759}"/>
              </a:ext>
              <a:ext uri="{C183D7F6-B498-43B3-948B-1728B52AA6E4}">
                <adec:decorative xmlns:adec="http://schemas.microsoft.com/office/drawing/2017/decorative" val="1"/>
              </a:ext>
            </a:extLst>
          </p:cNvPr>
          <p:cNvSpPr/>
          <p:nvPr/>
        </p:nvSpPr>
        <p:spPr>
          <a:xfrm>
            <a:off x="13944601" y="5210932"/>
            <a:ext cx="4302786" cy="745808"/>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1" name="Freeform 12">
            <a:extLst>
              <a:ext uri="{FF2B5EF4-FFF2-40B4-BE49-F238E27FC236}">
                <a16:creationId xmlns:a16="http://schemas.microsoft.com/office/drawing/2014/main" id="{A6E331F3-6ADD-3E73-B024-2BB41D98C9FE}"/>
              </a:ext>
              <a:ext uri="{C183D7F6-B498-43B3-948B-1728B52AA6E4}">
                <adec:decorative xmlns:adec="http://schemas.microsoft.com/office/drawing/2017/decorative" val="1"/>
              </a:ext>
            </a:extLst>
          </p:cNvPr>
          <p:cNvSpPr/>
          <p:nvPr/>
        </p:nvSpPr>
        <p:spPr>
          <a:xfrm rot="19912014">
            <a:off x="17737094" y="5809856"/>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2" name="Freeform 12">
            <a:extLst>
              <a:ext uri="{FF2B5EF4-FFF2-40B4-BE49-F238E27FC236}">
                <a16:creationId xmlns:a16="http://schemas.microsoft.com/office/drawing/2014/main" id="{51ECC144-9F08-4D75-98D3-35D6D17B00C2}"/>
              </a:ext>
              <a:ext uri="{C183D7F6-B498-43B3-948B-1728B52AA6E4}">
                <adec:decorative xmlns:adec="http://schemas.microsoft.com/office/drawing/2017/decorative" val="1"/>
              </a:ext>
            </a:extLst>
          </p:cNvPr>
          <p:cNvSpPr/>
          <p:nvPr/>
        </p:nvSpPr>
        <p:spPr>
          <a:xfrm rot="3968296">
            <a:off x="6204398" y="6717806"/>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3" name="Freeform 12">
            <a:extLst>
              <a:ext uri="{FF2B5EF4-FFF2-40B4-BE49-F238E27FC236}">
                <a16:creationId xmlns:a16="http://schemas.microsoft.com/office/drawing/2014/main" id="{6384C5CA-B251-79EB-C17B-FB072831237F}"/>
              </a:ext>
              <a:ext uri="{C183D7F6-B498-43B3-948B-1728B52AA6E4}">
                <adec:decorative xmlns:adec="http://schemas.microsoft.com/office/drawing/2017/decorative" val="1"/>
              </a:ext>
            </a:extLst>
          </p:cNvPr>
          <p:cNvSpPr/>
          <p:nvPr/>
        </p:nvSpPr>
        <p:spPr>
          <a:xfrm rot="3968296">
            <a:off x="11004998" y="6717807"/>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0" name="Freeform 12">
            <a:extLst>
              <a:ext uri="{FF2B5EF4-FFF2-40B4-BE49-F238E27FC236}">
                <a16:creationId xmlns:a16="http://schemas.microsoft.com/office/drawing/2014/main" id="{95F0222C-01E2-7DFC-8AD1-D27FDBC1E6E0}"/>
              </a:ext>
              <a:ext uri="{C183D7F6-B498-43B3-948B-1728B52AA6E4}">
                <adec:decorative xmlns:adec="http://schemas.microsoft.com/office/drawing/2017/decorative" val="1"/>
              </a:ext>
            </a:extLst>
          </p:cNvPr>
          <p:cNvSpPr/>
          <p:nvPr/>
        </p:nvSpPr>
        <p:spPr>
          <a:xfrm rot="3968296">
            <a:off x="1376090" y="6595996"/>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4" name="Freeform 10">
            <a:extLst>
              <a:ext uri="{FF2B5EF4-FFF2-40B4-BE49-F238E27FC236}">
                <a16:creationId xmlns:a16="http://schemas.microsoft.com/office/drawing/2014/main" id="{5BF99F35-0AD5-5780-ADB6-F70071FAC108}"/>
              </a:ext>
              <a:ext uri="{C183D7F6-B498-43B3-948B-1728B52AA6E4}">
                <adec:decorative xmlns:adec="http://schemas.microsoft.com/office/drawing/2017/decorative" val="1"/>
              </a:ext>
            </a:extLst>
          </p:cNvPr>
          <p:cNvSpPr/>
          <p:nvPr/>
        </p:nvSpPr>
        <p:spPr>
          <a:xfrm>
            <a:off x="1142999" y="6667500"/>
            <a:ext cx="457201" cy="364808"/>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Tree>
    <p:extLst>
      <p:ext uri="{BB962C8B-B14F-4D97-AF65-F5344CB8AC3E}">
        <p14:creationId xmlns:p14="http://schemas.microsoft.com/office/powerpoint/2010/main" val="641036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866AF-3ADA-B473-E425-BF810B2639A4}"/>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C5D360C2-E05A-A3C0-67BA-7AD152A143ED}"/>
              </a:ext>
              <a:ext uri="{C183D7F6-B498-43B3-948B-1728B52AA6E4}">
                <adec:decorative xmlns:adec="http://schemas.microsoft.com/office/drawing/2017/decorative" val="1"/>
              </a:ext>
            </a:extLst>
          </p:cNvPr>
          <p:cNvGrpSpPr/>
          <p:nvPr/>
        </p:nvGrpSpPr>
        <p:grpSpPr>
          <a:xfrm>
            <a:off x="9144000" y="663990"/>
            <a:ext cx="8763000" cy="745710"/>
            <a:chOff x="0" y="0"/>
            <a:chExt cx="6096000" cy="994280"/>
          </a:xfrm>
        </p:grpSpPr>
        <p:sp>
          <p:nvSpPr>
            <p:cNvPr id="6" name="Freeform 6">
              <a:extLst>
                <a:ext uri="{FF2B5EF4-FFF2-40B4-BE49-F238E27FC236}">
                  <a16:creationId xmlns:a16="http://schemas.microsoft.com/office/drawing/2014/main" id="{8308E1BE-18AB-6C7E-A377-24DDE5C878BB}"/>
                </a:ext>
              </a:extLst>
            </p:cNvPr>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a:extLst>
              <a:ext uri="{FF2B5EF4-FFF2-40B4-BE49-F238E27FC236}">
                <a16:creationId xmlns:a16="http://schemas.microsoft.com/office/drawing/2014/main" id="{53590311-F1EB-D258-3D91-C5B3D7902839}"/>
              </a:ext>
            </a:extLst>
          </p:cNvPr>
          <p:cNvSpPr txBox="1">
            <a:spLocks noGrp="1"/>
          </p:cNvSpPr>
          <p:nvPr>
            <p:ph type="title" idx="4294967295"/>
          </p:nvPr>
        </p:nvSpPr>
        <p:spPr>
          <a:xfrm>
            <a:off x="9144000" y="723900"/>
            <a:ext cx="8763000"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הזנת נתונים – אישורים וחתימות</a:t>
            </a:r>
          </a:p>
        </p:txBody>
      </p:sp>
      <p:sp>
        <p:nvSpPr>
          <p:cNvPr id="3" name="TextBox 3">
            <a:extLst>
              <a:ext uri="{FF2B5EF4-FFF2-40B4-BE49-F238E27FC236}">
                <a16:creationId xmlns:a16="http://schemas.microsoft.com/office/drawing/2014/main" id="{6AB3EEC9-B059-3207-CA2C-4965A438FB29}"/>
              </a:ext>
            </a:extLst>
          </p:cNvPr>
          <p:cNvSpPr txBox="1"/>
          <p:nvPr/>
        </p:nvSpPr>
        <p:spPr>
          <a:xfrm>
            <a:off x="990600" y="1714500"/>
            <a:ext cx="16746082" cy="4732065"/>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תחת לשונית "אישורים וחתימות" יש למלא כמפורט להלן:</a:t>
            </a:r>
          </a:p>
          <a:p>
            <a:pPr algn="r" rtl="1">
              <a:lnSpc>
                <a:spcPts val="4080"/>
              </a:lnSpc>
            </a:pPr>
            <a:r>
              <a:rPr lang="he-IL" sz="3000" b="1" dirty="0">
                <a:solidFill>
                  <a:srgbClr val="000000"/>
                </a:solidFill>
                <a:latin typeface="Heebo"/>
                <a:ea typeface="Heebo"/>
                <a:cs typeface="Heebo"/>
                <a:sym typeface="Heebo"/>
                <a:rtl/>
              </a:rPr>
              <a:t>שם מבצע התחקיר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להזין מלל חופשי.</a:t>
            </a:r>
          </a:p>
          <a:p>
            <a:pPr algn="r" rtl="1">
              <a:lnSpc>
                <a:spcPts val="4080"/>
              </a:lnSpc>
            </a:pPr>
            <a:r>
              <a:rPr lang="he-IL" sz="3000" b="1" dirty="0">
                <a:solidFill>
                  <a:srgbClr val="000000"/>
                </a:solidFill>
                <a:latin typeface="Heebo"/>
                <a:ea typeface="Heebo"/>
                <a:cs typeface="Heebo"/>
                <a:sym typeface="Heebo"/>
                <a:rtl/>
              </a:rPr>
              <a:t>תפקיד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להזין מלל חופשי.</a:t>
            </a:r>
          </a:p>
          <a:p>
            <a:pPr algn="r" rtl="1">
              <a:lnSpc>
                <a:spcPts val="4080"/>
              </a:lnSpc>
            </a:pPr>
            <a:r>
              <a:rPr lang="he-IL" sz="3000" b="1" dirty="0">
                <a:solidFill>
                  <a:srgbClr val="000000"/>
                </a:solidFill>
                <a:latin typeface="Heebo"/>
                <a:ea typeface="Heebo"/>
                <a:cs typeface="Heebo"/>
                <a:sym typeface="Heebo"/>
                <a:rtl/>
              </a:rPr>
              <a:t>טלפון מבצע התחקיר </a:t>
            </a:r>
            <a:r>
              <a:rPr lang="he-IL" sz="3000" dirty="0">
                <a:solidFill>
                  <a:srgbClr val="000000"/>
                </a:solidFill>
                <a:latin typeface="Heebo"/>
                <a:ea typeface="Heebo"/>
                <a:cs typeface="Heebo"/>
                <a:sym typeface="Heebo"/>
                <a:rtl/>
              </a:rPr>
              <a:t>–</a:t>
            </a:r>
            <a:r>
              <a:rPr lang="he-IL" sz="3000" b="1" dirty="0">
                <a:solidFill>
                  <a:srgbClr val="000000"/>
                </a:solidFill>
                <a:latin typeface="Heebo"/>
                <a:ea typeface="Heebo"/>
                <a:cs typeface="Heebo"/>
                <a:sym typeface="Heebo"/>
                <a:rtl/>
              </a:rPr>
              <a:t> </a:t>
            </a:r>
            <a:r>
              <a:rPr lang="he-IL" sz="3000" dirty="0">
                <a:solidFill>
                  <a:srgbClr val="000000"/>
                </a:solidFill>
                <a:latin typeface="Heebo"/>
                <a:ea typeface="Heebo"/>
                <a:cs typeface="Heebo"/>
                <a:sym typeface="Heebo"/>
                <a:rtl/>
              </a:rPr>
              <a:t>יש להזין מספר תקין.</a:t>
            </a:r>
          </a:p>
          <a:p>
            <a:pPr algn="r" rtl="1">
              <a:lnSpc>
                <a:spcPts val="4080"/>
              </a:lnSpc>
            </a:pPr>
            <a:r>
              <a:rPr lang="he-IL" sz="3000" dirty="0">
                <a:solidFill>
                  <a:srgbClr val="000000"/>
                </a:solidFill>
                <a:latin typeface="Heebo"/>
                <a:ea typeface="Heebo"/>
                <a:cs typeface="Heebo"/>
                <a:sym typeface="Heebo"/>
                <a:rtl/>
              </a:rPr>
              <a:t>יש לצרף </a:t>
            </a:r>
            <a:r>
              <a:rPr lang="he-IL" sz="3000" b="1" dirty="0">
                <a:solidFill>
                  <a:srgbClr val="000000"/>
                </a:solidFill>
                <a:latin typeface="Heebo"/>
                <a:ea typeface="Heebo"/>
                <a:cs typeface="Heebo"/>
                <a:sym typeface="Heebo"/>
                <a:rtl/>
              </a:rPr>
              <a:t>קובץ הצהרת בעל ההיתר וקבצים נוספים </a:t>
            </a:r>
            <a:r>
              <a:rPr lang="he-IL" sz="3000" dirty="0">
                <a:solidFill>
                  <a:srgbClr val="000000"/>
                </a:solidFill>
                <a:latin typeface="Heebo"/>
                <a:ea typeface="Heebo"/>
                <a:cs typeface="Heebo"/>
                <a:sym typeface="Heebo"/>
                <a:rtl/>
              </a:rPr>
              <a:t>על ידי לחיצה על "+ העלאת קבצים", על פי ההנחיות והמגבלות להעלאת קבצים כמפורט בעמוד הבא. </a:t>
            </a:r>
          </a:p>
          <a:p>
            <a:pPr algn="r" rtl="1">
              <a:lnSpc>
                <a:spcPts val="4080"/>
              </a:lnSpc>
            </a:pPr>
            <a:r>
              <a:rPr lang="he-IL" sz="3000" dirty="0">
                <a:solidFill>
                  <a:srgbClr val="000000"/>
                </a:solidFill>
                <a:latin typeface="Heebo"/>
                <a:ea typeface="Heebo"/>
                <a:cs typeface="Heebo"/>
                <a:sym typeface="Heebo"/>
                <a:rtl/>
              </a:rPr>
              <a:t>יש לאשר צירוף קובץ הצהרת בעל היתר רעלים על ידי לחיצה על תיבת הסימון.</a:t>
            </a:r>
          </a:p>
          <a:p>
            <a:pPr algn="r" rtl="1">
              <a:lnSpc>
                <a:spcPts val="4080"/>
              </a:lnSpc>
            </a:pPr>
            <a:r>
              <a:rPr lang="he-IL" sz="3000" b="1" dirty="0">
                <a:solidFill>
                  <a:srgbClr val="000000"/>
                </a:solidFill>
                <a:latin typeface="Heebo"/>
                <a:ea typeface="Heebo"/>
                <a:cs typeface="Heebo"/>
                <a:sym typeface="Heebo"/>
                <a:rtl/>
              </a:rPr>
              <a:t>כתובת דואר אלקטרוני למענה בנושא הדיווח </a:t>
            </a:r>
            <a:r>
              <a:rPr lang="he-IL" sz="3000" dirty="0">
                <a:solidFill>
                  <a:srgbClr val="000000"/>
                </a:solidFill>
                <a:latin typeface="Heebo"/>
                <a:cs typeface="Heebo"/>
                <a:rtl/>
              </a:rPr>
              <a:t>–</a:t>
            </a:r>
            <a:r>
              <a:rPr lang="he-IL" sz="3000" dirty="0">
                <a:solidFill>
                  <a:srgbClr val="000000"/>
                </a:solidFill>
                <a:latin typeface="Heebo"/>
                <a:ea typeface="Heebo"/>
                <a:cs typeface="Heebo"/>
                <a:sym typeface="Heebo"/>
                <a:rtl/>
              </a:rPr>
              <a:t> יש למלא כתובת תקינה לשם התקשרות תקינה עם המשרד.</a:t>
            </a:r>
          </a:p>
          <a:p>
            <a:pPr algn="r" rtl="1">
              <a:lnSpc>
                <a:spcPts val="4080"/>
              </a:lnSpc>
            </a:pPr>
            <a:r>
              <a:rPr lang="he-IL" sz="3000" b="1" dirty="0">
                <a:solidFill>
                  <a:srgbClr val="000000"/>
                </a:solidFill>
                <a:latin typeface="Heebo"/>
                <a:ea typeface="Heebo"/>
                <a:cs typeface="Heebo"/>
                <a:sym typeface="Heebo"/>
                <a:rtl/>
              </a:rPr>
              <a:t>יש לך מה להוסיף? </a:t>
            </a:r>
            <a:r>
              <a:rPr lang="he-IL" sz="3000" dirty="0">
                <a:solidFill>
                  <a:srgbClr val="000000"/>
                </a:solidFill>
                <a:latin typeface="Heebo"/>
                <a:ea typeface="Heebo"/>
                <a:cs typeface="Heebo"/>
                <a:sym typeface="Heebo"/>
                <a:rtl/>
              </a:rPr>
              <a:t>אפשר להזין מלל חופשי.</a:t>
            </a:r>
          </a:p>
        </p:txBody>
      </p:sp>
      <p:pic>
        <p:nvPicPr>
          <p:cNvPr id="8" name="תמונה 7" descr="מסך לשונית אישורים וחתימות">
            <a:extLst>
              <a:ext uri="{FF2B5EF4-FFF2-40B4-BE49-F238E27FC236}">
                <a16:creationId xmlns:a16="http://schemas.microsoft.com/office/drawing/2014/main" id="{F955FDAB-598A-8F79-FA80-E7253689F878}"/>
              </a:ext>
            </a:extLst>
          </p:cNvPr>
          <p:cNvPicPr>
            <a:picLocks noChangeAspect="1"/>
          </p:cNvPicPr>
          <p:nvPr/>
        </p:nvPicPr>
        <p:blipFill>
          <a:blip r:embed="rId2"/>
          <a:srcRect b="15659"/>
          <a:stretch>
            <a:fillRect/>
          </a:stretch>
        </p:blipFill>
        <p:spPr>
          <a:xfrm>
            <a:off x="4807627" y="6565357"/>
            <a:ext cx="12935982" cy="3531143"/>
          </a:xfrm>
          <a:prstGeom prst="rect">
            <a:avLst/>
          </a:prstGeom>
        </p:spPr>
      </p:pic>
      <p:sp>
        <p:nvSpPr>
          <p:cNvPr id="4" name="Freeform 10">
            <a:extLst>
              <a:ext uri="{FF2B5EF4-FFF2-40B4-BE49-F238E27FC236}">
                <a16:creationId xmlns:a16="http://schemas.microsoft.com/office/drawing/2014/main" id="{6D2DB31E-2B79-F995-B54D-7FF9A67B168C}"/>
              </a:ext>
              <a:ext uri="{C183D7F6-B498-43B3-948B-1728B52AA6E4}">
                <adec:decorative xmlns:adec="http://schemas.microsoft.com/office/drawing/2017/decorative" val="1"/>
              </a:ext>
            </a:extLst>
          </p:cNvPr>
          <p:cNvSpPr/>
          <p:nvPr/>
        </p:nvSpPr>
        <p:spPr>
          <a:xfrm>
            <a:off x="16687800" y="6448011"/>
            <a:ext cx="1273677" cy="524289"/>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1" name="Freeform 12">
            <a:extLst>
              <a:ext uri="{FF2B5EF4-FFF2-40B4-BE49-F238E27FC236}">
                <a16:creationId xmlns:a16="http://schemas.microsoft.com/office/drawing/2014/main" id="{549A9467-B181-9866-3CF5-A60650A5EEA8}"/>
              </a:ext>
              <a:ext uri="{C183D7F6-B498-43B3-948B-1728B52AA6E4}">
                <adec:decorative xmlns:adec="http://schemas.microsoft.com/office/drawing/2017/decorative" val="1"/>
              </a:ext>
            </a:extLst>
          </p:cNvPr>
          <p:cNvSpPr/>
          <p:nvPr/>
        </p:nvSpPr>
        <p:spPr>
          <a:xfrm rot="3968296">
            <a:off x="14738799" y="6852099"/>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2" name="Freeform 12">
            <a:extLst>
              <a:ext uri="{FF2B5EF4-FFF2-40B4-BE49-F238E27FC236}">
                <a16:creationId xmlns:a16="http://schemas.microsoft.com/office/drawing/2014/main" id="{1483E28C-452F-473A-9488-07376613EDF1}"/>
              </a:ext>
              <a:ext uri="{C183D7F6-B498-43B3-948B-1728B52AA6E4}">
                <adec:decorative xmlns:adec="http://schemas.microsoft.com/office/drawing/2017/decorative" val="1"/>
              </a:ext>
            </a:extLst>
          </p:cNvPr>
          <p:cNvSpPr/>
          <p:nvPr/>
        </p:nvSpPr>
        <p:spPr>
          <a:xfrm rot="19636904">
            <a:off x="17552234" y="7991565"/>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3" name="Freeform 12">
            <a:extLst>
              <a:ext uri="{FF2B5EF4-FFF2-40B4-BE49-F238E27FC236}">
                <a16:creationId xmlns:a16="http://schemas.microsoft.com/office/drawing/2014/main" id="{1BDE3314-BDA5-A66A-CDF3-A92658A8A776}"/>
              </a:ext>
              <a:ext uri="{C183D7F6-B498-43B3-948B-1728B52AA6E4}">
                <adec:decorative xmlns:adec="http://schemas.microsoft.com/office/drawing/2017/decorative" val="1"/>
              </a:ext>
            </a:extLst>
          </p:cNvPr>
          <p:cNvSpPr/>
          <p:nvPr/>
        </p:nvSpPr>
        <p:spPr>
          <a:xfrm rot="3968296">
            <a:off x="8279907" y="6852099"/>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4" name="Freeform 12">
            <a:extLst>
              <a:ext uri="{FF2B5EF4-FFF2-40B4-BE49-F238E27FC236}">
                <a16:creationId xmlns:a16="http://schemas.microsoft.com/office/drawing/2014/main" id="{8F46B615-3CE7-3BC1-1FE7-3465E788DAE0}"/>
              </a:ext>
              <a:ext uri="{C183D7F6-B498-43B3-948B-1728B52AA6E4}">
                <adec:decorative xmlns:adec="http://schemas.microsoft.com/office/drawing/2017/decorative" val="1"/>
              </a:ext>
            </a:extLst>
          </p:cNvPr>
          <p:cNvSpPr/>
          <p:nvPr/>
        </p:nvSpPr>
        <p:spPr>
          <a:xfrm rot="3968296">
            <a:off x="14683380" y="8909189"/>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5" name="Freeform 12">
            <a:extLst>
              <a:ext uri="{FF2B5EF4-FFF2-40B4-BE49-F238E27FC236}">
                <a16:creationId xmlns:a16="http://schemas.microsoft.com/office/drawing/2014/main" id="{CD68D145-7C1E-6DD7-1C3E-97E52A692CA7}"/>
              </a:ext>
              <a:ext uri="{C183D7F6-B498-43B3-948B-1728B52AA6E4}">
                <adec:decorative xmlns:adec="http://schemas.microsoft.com/office/drawing/2017/decorative" val="1"/>
              </a:ext>
            </a:extLst>
          </p:cNvPr>
          <p:cNvSpPr/>
          <p:nvPr/>
        </p:nvSpPr>
        <p:spPr>
          <a:xfrm rot="3968296">
            <a:off x="14738798" y="9523353"/>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6" name="Freeform 12">
            <a:extLst>
              <a:ext uri="{FF2B5EF4-FFF2-40B4-BE49-F238E27FC236}">
                <a16:creationId xmlns:a16="http://schemas.microsoft.com/office/drawing/2014/main" id="{80D18598-C8E1-F936-077C-4984D87A34A8}"/>
              </a:ext>
              <a:ext uri="{C183D7F6-B498-43B3-948B-1728B52AA6E4}">
                <adec:decorative xmlns:adec="http://schemas.microsoft.com/office/drawing/2017/decorative" val="1"/>
              </a:ext>
            </a:extLst>
          </p:cNvPr>
          <p:cNvSpPr/>
          <p:nvPr/>
        </p:nvSpPr>
        <p:spPr>
          <a:xfrm rot="19636904">
            <a:off x="17512796" y="8562423"/>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7" name="Freeform 12">
            <a:extLst>
              <a:ext uri="{FF2B5EF4-FFF2-40B4-BE49-F238E27FC236}">
                <a16:creationId xmlns:a16="http://schemas.microsoft.com/office/drawing/2014/main" id="{7D97F6BA-C898-F21E-9ECE-1840DB37B788}"/>
              </a:ext>
              <a:ext uri="{C183D7F6-B498-43B3-948B-1728B52AA6E4}">
                <adec:decorative xmlns:adec="http://schemas.microsoft.com/office/drawing/2017/decorative" val="1"/>
              </a:ext>
            </a:extLst>
          </p:cNvPr>
          <p:cNvSpPr/>
          <p:nvPr/>
        </p:nvSpPr>
        <p:spPr>
          <a:xfrm rot="3968296">
            <a:off x="14722818" y="7326009"/>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Tree>
    <p:extLst>
      <p:ext uri="{BB962C8B-B14F-4D97-AF65-F5344CB8AC3E}">
        <p14:creationId xmlns:p14="http://schemas.microsoft.com/office/powerpoint/2010/main" val="3066410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3164682" y="663990"/>
            <a:ext cx="4742318" cy="745710"/>
            <a:chOff x="0" y="0"/>
            <a:chExt cx="7315200" cy="994280"/>
          </a:xfrm>
        </p:grpSpPr>
        <p:sp>
          <p:nvSpPr>
            <p:cNvPr id="3" name="Freeform 3"/>
            <p:cNvSpPr/>
            <p:nvPr/>
          </p:nvSpPr>
          <p:spPr>
            <a:xfrm>
              <a:off x="0" y="0"/>
              <a:ext cx="7315200" cy="994410"/>
            </a:xfrm>
            <a:custGeom>
              <a:avLst/>
              <a:gdLst/>
              <a:ahLst/>
              <a:cxnLst/>
              <a:rect l="l" t="t" r="r" b="b"/>
              <a:pathLst>
                <a:path w="7315200" h="994410">
                  <a:moveTo>
                    <a:pt x="138684" y="0"/>
                  </a:moveTo>
                  <a:lnTo>
                    <a:pt x="7176516" y="0"/>
                  </a:lnTo>
                  <a:cubicBezTo>
                    <a:pt x="7213347" y="0"/>
                    <a:pt x="7248525" y="16383"/>
                    <a:pt x="7274560" y="45593"/>
                  </a:cubicBezTo>
                  <a:cubicBezTo>
                    <a:pt x="7300595" y="74803"/>
                    <a:pt x="7315200" y="114427"/>
                    <a:pt x="7315200" y="155829"/>
                  </a:cubicBezTo>
                  <a:lnTo>
                    <a:pt x="7315200" y="838454"/>
                  </a:lnTo>
                  <a:cubicBezTo>
                    <a:pt x="7315200" y="879856"/>
                    <a:pt x="7300595" y="919480"/>
                    <a:pt x="7274560" y="948690"/>
                  </a:cubicBezTo>
                  <a:cubicBezTo>
                    <a:pt x="7248525" y="977900"/>
                    <a:pt x="7213219" y="994410"/>
                    <a:pt x="7176516" y="994410"/>
                  </a:cubicBezTo>
                  <a:lnTo>
                    <a:pt x="138684" y="994410"/>
                  </a:lnTo>
                  <a:cubicBezTo>
                    <a:pt x="101854" y="994410"/>
                    <a:pt x="66675" y="978027"/>
                    <a:pt x="40640" y="948690"/>
                  </a:cubicBezTo>
                  <a:cubicBezTo>
                    <a:pt x="14605" y="919353"/>
                    <a:pt x="0" y="879729"/>
                    <a:pt x="0" y="838454"/>
                  </a:cubicBezTo>
                  <a:lnTo>
                    <a:pt x="0" y="155829"/>
                  </a:lnTo>
                  <a:cubicBezTo>
                    <a:pt x="0" y="114554"/>
                    <a:pt x="14605" y="74930"/>
                    <a:pt x="40640" y="45593"/>
                  </a:cubicBezTo>
                  <a:cubicBezTo>
                    <a:pt x="66675" y="16256"/>
                    <a:pt x="101981" y="0"/>
                    <a:pt x="138684" y="0"/>
                  </a:cubicBezTo>
                  <a:close/>
                </a:path>
              </a:pathLst>
            </a:custGeom>
            <a:solidFill>
              <a:srgbClr val="F2B5B5"/>
            </a:solidFill>
          </p:spPr>
          <p:txBody>
            <a:bodyPr/>
            <a:lstStyle/>
            <a:p>
              <a:endParaRPr lang="he-IL"/>
            </a:p>
          </p:txBody>
        </p:sp>
      </p:grpSp>
      <p:sp>
        <p:nvSpPr>
          <p:cNvPr id="5" name="TextBox 5"/>
          <p:cNvSpPr txBox="1">
            <a:spLocks noGrp="1"/>
          </p:cNvSpPr>
          <p:nvPr>
            <p:ph type="title" idx="4294967295"/>
          </p:nvPr>
        </p:nvSpPr>
        <p:spPr>
          <a:xfrm>
            <a:off x="13716000" y="679361"/>
            <a:ext cx="4020682" cy="7404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צירוף קבצים</a:t>
            </a:r>
          </a:p>
        </p:txBody>
      </p:sp>
      <p:sp>
        <p:nvSpPr>
          <p:cNvPr id="6" name="TextBox 6" descr="סמליל פלוס"/>
          <p:cNvSpPr txBox="1"/>
          <p:nvPr/>
        </p:nvSpPr>
        <p:spPr>
          <a:xfrm>
            <a:off x="248776" y="1824855"/>
            <a:ext cx="17623588" cy="2628925"/>
          </a:xfrm>
          <a:prstGeom prst="rect">
            <a:avLst/>
          </a:prstGeom>
        </p:spPr>
        <p:txBody>
          <a:bodyPr lIns="0" tIns="0" rIns="0" bIns="0" rtlCol="0" anchor="t">
            <a:spAutoFit/>
          </a:bodyPr>
          <a:lstStyle/>
          <a:p>
            <a:pPr algn="r" rtl="1">
              <a:lnSpc>
                <a:spcPts val="4083"/>
              </a:lnSpc>
            </a:pPr>
            <a:r>
              <a:rPr lang="he-IL" sz="3320" dirty="0">
                <a:solidFill>
                  <a:srgbClr val="000000"/>
                </a:solidFill>
                <a:latin typeface="Heebo"/>
                <a:ea typeface="Heebo"/>
                <a:cs typeface="Heebo"/>
                <a:sym typeface="Heebo"/>
                <a:rtl/>
              </a:rPr>
              <a:t>לאחר מילוי השדות, יש להעלות את קובצי הדיווח באמצעות לחיצה על       ובחירה של הקובץ מהסייר.</a:t>
            </a:r>
          </a:p>
          <a:p>
            <a:pPr algn="r" rtl="1">
              <a:lnSpc>
                <a:spcPts val="4083"/>
              </a:lnSpc>
            </a:pPr>
            <a:r>
              <a:rPr lang="he-IL" sz="3320" dirty="0">
                <a:solidFill>
                  <a:srgbClr val="000000"/>
                </a:solidFill>
                <a:latin typeface="Heebo"/>
                <a:ea typeface="Heebo"/>
                <a:cs typeface="Heebo"/>
                <a:sym typeface="Heebo"/>
                <a:rtl/>
              </a:rPr>
              <a:t>אפשר להעלות קבצים בסיומת: </a:t>
            </a:r>
            <a:r>
              <a:rPr lang="en-US" sz="3320" dirty="0">
                <a:solidFill>
                  <a:srgbClr val="000000"/>
                </a:solidFill>
                <a:latin typeface="Heebo"/>
                <a:ea typeface="Heebo"/>
                <a:cs typeface="Heebo"/>
                <a:sym typeface="Heebo"/>
              </a:rPr>
              <a:t>JPG, JPEG, PNG, PDF, DOCX, XLSX, CSV, GIF</a:t>
            </a:r>
            <a:r>
              <a:rPr lang="he-IL" sz="3320" dirty="0">
                <a:solidFill>
                  <a:srgbClr val="000000"/>
                </a:solidFill>
                <a:latin typeface="Heebo"/>
                <a:ea typeface="Heebo"/>
                <a:cs typeface="Heebo"/>
                <a:sym typeface="Heebo"/>
                <a:rtl/>
              </a:rPr>
              <a:t> עד </a:t>
            </a:r>
            <a:r>
              <a:rPr lang="en-US" sz="3320" dirty="0">
                <a:solidFill>
                  <a:srgbClr val="000000"/>
                </a:solidFill>
                <a:latin typeface="Heebo"/>
                <a:ea typeface="Heebo"/>
                <a:cs typeface="Heebo"/>
                <a:sym typeface="Heebo"/>
              </a:rPr>
              <a:t>100M</a:t>
            </a:r>
            <a:r>
              <a:rPr lang="he-IL" sz="3320" dirty="0">
                <a:solidFill>
                  <a:srgbClr val="000000"/>
                </a:solidFill>
                <a:latin typeface="Heebo"/>
                <a:ea typeface="Heebo"/>
                <a:cs typeface="Heebo"/>
                <a:sym typeface="Heebo"/>
              </a:rPr>
              <a:t>.</a:t>
            </a:r>
            <a:endParaRPr lang="en-US" sz="600" dirty="0">
              <a:solidFill>
                <a:srgbClr val="000000"/>
              </a:solidFill>
              <a:latin typeface="Heebo"/>
              <a:ea typeface="Heebo"/>
              <a:cs typeface="Heebo"/>
              <a:sym typeface="Heebo"/>
            </a:endParaRPr>
          </a:p>
          <a:p>
            <a:pPr algn="r" rtl="1">
              <a:lnSpc>
                <a:spcPts val="4083"/>
              </a:lnSpc>
            </a:pPr>
            <a:r>
              <a:rPr lang="he-IL" sz="3320" dirty="0">
                <a:solidFill>
                  <a:srgbClr val="000000"/>
                </a:solidFill>
                <a:latin typeface="Heebo"/>
                <a:ea typeface="Heebo"/>
                <a:cs typeface="Heebo"/>
                <a:sym typeface="Heebo"/>
                <a:rtl/>
              </a:rPr>
              <a:t>בסיום העלאת הקבצים יתקבל חיווי של     ליד שם הקובץ.</a:t>
            </a:r>
          </a:p>
          <a:p>
            <a:pPr algn="r" rtl="1">
              <a:lnSpc>
                <a:spcPts val="4083"/>
              </a:lnSpc>
            </a:pPr>
            <a:r>
              <a:rPr lang="he-IL" sz="3320" dirty="0">
                <a:solidFill>
                  <a:srgbClr val="000000"/>
                </a:solidFill>
                <a:latin typeface="Heebo"/>
                <a:ea typeface="Heebo"/>
                <a:cs typeface="Heebo"/>
                <a:sym typeface="Heebo"/>
                <a:rtl/>
              </a:rPr>
              <a:t>במקרה של תקלה בהעלאת קובץ יופיע חיווי     ליד שם הקובץ ופירוט השגיאה מתחתיו.</a:t>
            </a:r>
          </a:p>
          <a:p>
            <a:pPr algn="r" rtl="1">
              <a:lnSpc>
                <a:spcPts val="4083"/>
              </a:lnSpc>
            </a:pPr>
            <a:r>
              <a:rPr lang="he-IL" sz="3320" dirty="0">
                <a:solidFill>
                  <a:srgbClr val="000000"/>
                </a:solidFill>
                <a:latin typeface="Heebo"/>
                <a:ea typeface="Heebo"/>
                <a:cs typeface="Heebo"/>
                <a:sym typeface="Heebo"/>
                <a:rtl/>
              </a:rPr>
              <a:t>לחיצה על ה-</a:t>
            </a:r>
            <a:r>
              <a:rPr lang="en-US" sz="3320" dirty="0">
                <a:solidFill>
                  <a:srgbClr val="000000"/>
                </a:solidFill>
                <a:latin typeface="Heebo"/>
                <a:ea typeface="Heebo"/>
                <a:cs typeface="Heebo"/>
                <a:sym typeface="Heebo"/>
              </a:rPr>
              <a:t>X</a:t>
            </a:r>
            <a:r>
              <a:rPr lang="he-IL" sz="3320" dirty="0">
                <a:solidFill>
                  <a:srgbClr val="000000"/>
                </a:solidFill>
                <a:latin typeface="Heebo"/>
                <a:ea typeface="Heebo"/>
                <a:cs typeface="Heebo"/>
                <a:sym typeface="Heebo"/>
                <a:rtl/>
              </a:rPr>
              <a:t> משמאל לקובץ תמחק את הקובץ מהדיווח.</a:t>
            </a:r>
          </a:p>
        </p:txBody>
      </p:sp>
      <p:sp>
        <p:nvSpPr>
          <p:cNvPr id="7" name="Freeform 7">
            <a:extLst>
              <a:ext uri="{C183D7F6-B498-43B3-948B-1728B52AA6E4}">
                <adec:decorative xmlns:adec="http://schemas.microsoft.com/office/drawing/2017/decorative" val="1"/>
              </a:ext>
            </a:extLst>
          </p:cNvPr>
          <p:cNvSpPr/>
          <p:nvPr/>
        </p:nvSpPr>
        <p:spPr>
          <a:xfrm>
            <a:off x="5639229" y="1867329"/>
            <a:ext cx="456771" cy="456771"/>
          </a:xfrm>
          <a:custGeom>
            <a:avLst/>
            <a:gdLst/>
            <a:ahLst/>
            <a:cxnLst/>
            <a:rect l="l" t="t" r="r" b="b"/>
            <a:pathLst>
              <a:path w="456771" h="456771">
                <a:moveTo>
                  <a:pt x="0" y="0"/>
                </a:moveTo>
                <a:lnTo>
                  <a:pt x="456771" y="0"/>
                </a:lnTo>
                <a:lnTo>
                  <a:pt x="456771" y="456771"/>
                </a:lnTo>
                <a:lnTo>
                  <a:pt x="0" y="4567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11" name="Freeform 11">
            <a:extLst>
              <a:ext uri="{C183D7F6-B498-43B3-948B-1728B52AA6E4}">
                <adec:decorative xmlns:adec="http://schemas.microsoft.com/office/drawing/2017/decorative" val="1"/>
              </a:ext>
            </a:extLst>
          </p:cNvPr>
          <p:cNvSpPr/>
          <p:nvPr/>
        </p:nvSpPr>
        <p:spPr>
          <a:xfrm>
            <a:off x="10883306" y="2933700"/>
            <a:ext cx="394294" cy="361316"/>
          </a:xfrm>
          <a:custGeom>
            <a:avLst/>
            <a:gdLst/>
            <a:ahLst/>
            <a:cxnLst/>
            <a:rect l="l" t="t" r="r" b="b"/>
            <a:pathLst>
              <a:path w="394294" h="361316">
                <a:moveTo>
                  <a:pt x="0" y="0"/>
                </a:moveTo>
                <a:lnTo>
                  <a:pt x="394294" y="0"/>
                </a:lnTo>
                <a:lnTo>
                  <a:pt x="394294" y="361316"/>
                </a:lnTo>
                <a:lnTo>
                  <a:pt x="0" y="361316"/>
                </a:lnTo>
                <a:lnTo>
                  <a:pt x="0" y="0"/>
                </a:lnTo>
                <a:close/>
              </a:path>
            </a:pathLst>
          </a:custGeom>
          <a:blipFill>
            <a:blip r:embed="rId4">
              <a:extLst>
                <a:ext uri="{96DAC541-7B7A-43D3-8B79-37D633B846F1}">
                  <asvg:svgBlip xmlns:asvg="http://schemas.microsoft.com/office/drawing/2016/SVG/main" r:embed="rId5"/>
                </a:ext>
              </a:extLst>
            </a:blip>
            <a:stretch>
              <a:fillRect l="-641" r="-641"/>
            </a:stretch>
          </a:blipFill>
        </p:spPr>
        <p:txBody>
          <a:bodyPr/>
          <a:lstStyle/>
          <a:p>
            <a:endParaRPr lang="he-IL"/>
          </a:p>
        </p:txBody>
      </p:sp>
      <p:sp>
        <p:nvSpPr>
          <p:cNvPr id="12" name="Freeform 12">
            <a:extLst>
              <a:ext uri="{C183D7F6-B498-43B3-948B-1728B52AA6E4}">
                <adec:decorative xmlns:adec="http://schemas.microsoft.com/office/drawing/2017/decorative" val="1"/>
              </a:ext>
            </a:extLst>
          </p:cNvPr>
          <p:cNvSpPr/>
          <p:nvPr/>
        </p:nvSpPr>
        <p:spPr>
          <a:xfrm>
            <a:off x="10102860" y="3467100"/>
            <a:ext cx="336540" cy="336540"/>
          </a:xfrm>
          <a:custGeom>
            <a:avLst/>
            <a:gdLst/>
            <a:ahLst/>
            <a:cxnLst/>
            <a:rect l="l" t="t" r="r" b="b"/>
            <a:pathLst>
              <a:path w="336540" h="336540">
                <a:moveTo>
                  <a:pt x="0" y="0"/>
                </a:moveTo>
                <a:lnTo>
                  <a:pt x="336540" y="0"/>
                </a:lnTo>
                <a:lnTo>
                  <a:pt x="336540" y="336540"/>
                </a:lnTo>
                <a:lnTo>
                  <a:pt x="0" y="3365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he-IL">
              <a:ln>
                <a:solidFill>
                  <a:srgbClr val="FF0000"/>
                </a:solidFill>
              </a:ln>
              <a:solidFill>
                <a:srgbClr val="FF0000"/>
              </a:solidFill>
            </a:endParaRPr>
          </a:p>
        </p:txBody>
      </p:sp>
      <p:pic>
        <p:nvPicPr>
          <p:cNvPr id="16" name="תמונה 15" descr="חלונית צירוף קבצים">
            <a:extLst>
              <a:ext uri="{FF2B5EF4-FFF2-40B4-BE49-F238E27FC236}">
                <a16:creationId xmlns:a16="http://schemas.microsoft.com/office/drawing/2014/main" id="{16369035-988E-38DC-6483-16294A0BD417}"/>
              </a:ext>
            </a:extLst>
          </p:cNvPr>
          <p:cNvPicPr>
            <a:picLocks noChangeAspect="1"/>
          </p:cNvPicPr>
          <p:nvPr/>
        </p:nvPicPr>
        <p:blipFill>
          <a:blip r:embed="rId8"/>
          <a:stretch>
            <a:fillRect/>
          </a:stretch>
        </p:blipFill>
        <p:spPr>
          <a:xfrm>
            <a:off x="248777" y="4453779"/>
            <a:ext cx="17623588" cy="55961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57B92-ACE6-0FEA-8123-CA2800837D88}"/>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CFBBC43A-8FA7-FC85-C670-D37AD252553A}"/>
              </a:ext>
              <a:ext uri="{C183D7F6-B498-43B3-948B-1728B52AA6E4}">
                <adec:decorative xmlns:adec="http://schemas.microsoft.com/office/drawing/2017/decorative" val="1"/>
              </a:ext>
            </a:extLst>
          </p:cNvPr>
          <p:cNvGrpSpPr/>
          <p:nvPr/>
        </p:nvGrpSpPr>
        <p:grpSpPr>
          <a:xfrm>
            <a:off x="12344400" y="663990"/>
            <a:ext cx="5562600" cy="745710"/>
            <a:chOff x="0" y="0"/>
            <a:chExt cx="6096000" cy="994280"/>
          </a:xfrm>
        </p:grpSpPr>
        <p:sp>
          <p:nvSpPr>
            <p:cNvPr id="6" name="Freeform 6">
              <a:extLst>
                <a:ext uri="{FF2B5EF4-FFF2-40B4-BE49-F238E27FC236}">
                  <a16:creationId xmlns:a16="http://schemas.microsoft.com/office/drawing/2014/main" id="{2A0AB40A-10C0-3591-678B-3C7A757C8763}"/>
                </a:ext>
              </a:extLst>
            </p:cNvPr>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a:extLst>
              <a:ext uri="{FF2B5EF4-FFF2-40B4-BE49-F238E27FC236}">
                <a16:creationId xmlns:a16="http://schemas.microsoft.com/office/drawing/2014/main" id="{0426FB0D-6CD6-2017-6292-350E6E3C514B}"/>
              </a:ext>
            </a:extLst>
          </p:cNvPr>
          <p:cNvSpPr txBox="1">
            <a:spLocks noGrp="1"/>
          </p:cNvSpPr>
          <p:nvPr>
            <p:ph type="title" idx="4294967295"/>
          </p:nvPr>
        </p:nvSpPr>
        <p:spPr>
          <a:xfrm>
            <a:off x="13258800" y="647700"/>
            <a:ext cx="4648200"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שמירה כטיוטה</a:t>
            </a:r>
          </a:p>
        </p:txBody>
      </p:sp>
      <p:sp>
        <p:nvSpPr>
          <p:cNvPr id="2" name="TextBox 4">
            <a:extLst>
              <a:ext uri="{FF2B5EF4-FFF2-40B4-BE49-F238E27FC236}">
                <a16:creationId xmlns:a16="http://schemas.microsoft.com/office/drawing/2014/main" id="{6DA4C06C-3D1D-C5F9-5183-4CAD2228EA16}"/>
              </a:ext>
            </a:extLst>
          </p:cNvPr>
          <p:cNvSpPr txBox="1"/>
          <p:nvPr/>
        </p:nvSpPr>
        <p:spPr>
          <a:xfrm>
            <a:off x="1676400" y="1514779"/>
            <a:ext cx="16230600" cy="1808187"/>
          </a:xfrm>
          <a:prstGeom prst="rect">
            <a:avLst/>
          </a:prstGeom>
        </p:spPr>
        <p:txBody>
          <a:bodyPr wrap="square" lIns="0" tIns="0" rIns="0" bIns="0" rtlCol="0" anchor="t">
            <a:spAutoFit/>
          </a:bodyPr>
          <a:lstStyle/>
          <a:p>
            <a:pPr algn="r" rtl="1">
              <a:lnSpc>
                <a:spcPts val="1845"/>
              </a:lnSpc>
            </a:pPr>
            <a:endParaRPr sz="3000" dirty="0"/>
          </a:p>
          <a:p>
            <a:pPr algn="r" rtl="1">
              <a:lnSpc>
                <a:spcPts val="4083"/>
              </a:lnSpc>
            </a:pPr>
            <a:r>
              <a:rPr lang="he-IL" sz="3000" dirty="0">
                <a:solidFill>
                  <a:srgbClr val="000000"/>
                </a:solidFill>
                <a:latin typeface="Heebo"/>
                <a:ea typeface="Heebo"/>
                <a:cs typeface="Heebo"/>
                <a:sym typeface="Heebo"/>
                <a:rtl/>
              </a:rPr>
              <a:t>מרגע תחילת הדיווח, יש לשמור את הטופס במצב טיוטה בתום כל שימוש בפורטל ובמעבר בין לשוניות. </a:t>
            </a:r>
          </a:p>
          <a:p>
            <a:pPr algn="r" rtl="1">
              <a:lnSpc>
                <a:spcPts val="4083"/>
              </a:lnSpc>
            </a:pPr>
            <a:r>
              <a:rPr lang="he-IL" sz="3000" dirty="0">
                <a:solidFill>
                  <a:srgbClr val="000000"/>
                </a:solidFill>
                <a:latin typeface="Heebo"/>
                <a:ea typeface="Heebo"/>
                <a:cs typeface="Heebo"/>
                <a:sym typeface="Heebo"/>
                <a:rtl/>
              </a:rPr>
              <a:t>כל עוד הטופס שמור במצב טיוטה, אפשר לשנות את הדיווח.</a:t>
            </a:r>
            <a:endParaRPr lang="ar-EG" dirty="0">
              <a:solidFill>
                <a:srgbClr val="000000"/>
              </a:solidFill>
              <a:latin typeface="Heebo"/>
              <a:ea typeface="Heebo"/>
              <a:cs typeface="Heebo"/>
              <a:sym typeface="Heebo"/>
              <a:rtl/>
            </a:endParaRPr>
          </a:p>
          <a:p>
            <a:pPr algn="r" rtl="1">
              <a:lnSpc>
                <a:spcPts val="4083"/>
              </a:lnSpc>
            </a:pPr>
            <a:r>
              <a:rPr lang="he-IL" sz="3000" b="1" dirty="0">
                <a:solidFill>
                  <a:srgbClr val="000000"/>
                </a:solidFill>
                <a:latin typeface="Heebo Bold"/>
                <a:ea typeface="Heebo Bold"/>
                <a:cs typeface="Heebo Bold"/>
                <a:sym typeface="Heebo Bold"/>
                <a:rtl/>
              </a:rPr>
              <a:t>יש לעקוב אחר קבלת הודעת שמירת הטיוטה</a:t>
            </a:r>
            <a:r>
              <a:rPr lang="he-IL" sz="3000" dirty="0">
                <a:solidFill>
                  <a:srgbClr val="000000"/>
                </a:solidFill>
                <a:latin typeface="Heebo Bold"/>
                <a:ea typeface="Heebo Bold"/>
                <a:cs typeface="Heebo Bold"/>
                <a:sym typeface="Heebo Bold"/>
                <a:rtl/>
              </a:rPr>
              <a:t>.</a:t>
            </a:r>
            <a:r>
              <a:rPr lang="ar-EG" sz="3000" dirty="0">
                <a:solidFill>
                  <a:srgbClr val="000000"/>
                </a:solidFill>
                <a:latin typeface="Heebo"/>
                <a:ea typeface="Heebo"/>
                <a:cs typeface="Heebo"/>
                <a:sym typeface="Heebo"/>
                <a:rtl/>
              </a:rPr>
              <a:t> </a:t>
            </a:r>
          </a:p>
        </p:txBody>
      </p:sp>
      <p:pic>
        <p:nvPicPr>
          <p:cNvPr id="8" name="תמונה 7" descr="מסך שמירה כטיוטה">
            <a:extLst>
              <a:ext uri="{FF2B5EF4-FFF2-40B4-BE49-F238E27FC236}">
                <a16:creationId xmlns:a16="http://schemas.microsoft.com/office/drawing/2014/main" id="{434B3B2D-7250-DD21-449C-8E5427E3552E}"/>
              </a:ext>
            </a:extLst>
          </p:cNvPr>
          <p:cNvPicPr>
            <a:picLocks noChangeAspect="1"/>
          </p:cNvPicPr>
          <p:nvPr/>
        </p:nvPicPr>
        <p:blipFill>
          <a:blip r:embed="rId2"/>
          <a:stretch>
            <a:fillRect/>
          </a:stretch>
        </p:blipFill>
        <p:spPr>
          <a:xfrm>
            <a:off x="914400" y="3438338"/>
            <a:ext cx="16985605" cy="4061193"/>
          </a:xfrm>
          <a:prstGeom prst="rect">
            <a:avLst/>
          </a:prstGeom>
        </p:spPr>
      </p:pic>
      <p:sp>
        <p:nvSpPr>
          <p:cNvPr id="4" name="Freeform 10">
            <a:extLst>
              <a:ext uri="{FF2B5EF4-FFF2-40B4-BE49-F238E27FC236}">
                <a16:creationId xmlns:a16="http://schemas.microsoft.com/office/drawing/2014/main" id="{E58CAB69-48A3-AA4B-6747-228D62377180}"/>
              </a:ext>
              <a:ext uri="{C183D7F6-B498-43B3-948B-1728B52AA6E4}">
                <adec:decorative xmlns:adec="http://schemas.microsoft.com/office/drawing/2017/decorative" val="1"/>
              </a:ext>
            </a:extLst>
          </p:cNvPr>
          <p:cNvSpPr/>
          <p:nvPr/>
        </p:nvSpPr>
        <p:spPr>
          <a:xfrm>
            <a:off x="1447800" y="7048500"/>
            <a:ext cx="1273677" cy="524289"/>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grpSp>
        <p:nvGrpSpPr>
          <p:cNvPr id="14" name="Group 5" descr="טיוטה נשמרה בהצלחה">
            <a:extLst>
              <a:ext uri="{FF2B5EF4-FFF2-40B4-BE49-F238E27FC236}">
                <a16:creationId xmlns:a16="http://schemas.microsoft.com/office/drawing/2014/main" id="{6FB6443A-347C-624D-1662-C00741F265D7}"/>
              </a:ext>
            </a:extLst>
          </p:cNvPr>
          <p:cNvGrpSpPr/>
          <p:nvPr/>
        </p:nvGrpSpPr>
        <p:grpSpPr>
          <a:xfrm>
            <a:off x="121907" y="7576493"/>
            <a:ext cx="3176416" cy="2522159"/>
            <a:chOff x="0" y="0"/>
            <a:chExt cx="7525768" cy="6099083"/>
          </a:xfrm>
        </p:grpSpPr>
        <p:sp>
          <p:nvSpPr>
            <p:cNvPr id="15" name="Freeform 6" descr="חיווי טיוטה נשמרה בהצלחה">
              <a:extLst>
                <a:ext uri="{FF2B5EF4-FFF2-40B4-BE49-F238E27FC236}">
                  <a16:creationId xmlns:a16="http://schemas.microsoft.com/office/drawing/2014/main" id="{7175E724-111F-9679-148D-7FDCFED55DD9}"/>
                </a:ext>
              </a:extLst>
            </p:cNvPr>
            <p:cNvSpPr/>
            <p:nvPr/>
          </p:nvSpPr>
          <p:spPr>
            <a:xfrm>
              <a:off x="0" y="0"/>
              <a:ext cx="7525766" cy="6099048"/>
            </a:xfrm>
            <a:custGeom>
              <a:avLst/>
              <a:gdLst/>
              <a:ahLst/>
              <a:cxnLst/>
              <a:rect l="l" t="t" r="r" b="b"/>
              <a:pathLst>
                <a:path w="7525766" h="6099048">
                  <a:moveTo>
                    <a:pt x="0" y="0"/>
                  </a:moveTo>
                  <a:lnTo>
                    <a:pt x="7525766" y="0"/>
                  </a:lnTo>
                  <a:lnTo>
                    <a:pt x="7525766" y="6099048"/>
                  </a:lnTo>
                  <a:lnTo>
                    <a:pt x="0" y="6099048"/>
                  </a:lnTo>
                  <a:lnTo>
                    <a:pt x="0" y="0"/>
                  </a:lnTo>
                  <a:close/>
                </a:path>
              </a:pathLst>
            </a:custGeom>
            <a:blipFill>
              <a:blip r:embed="rId5"/>
              <a:stretch>
                <a:fillRect/>
              </a:stretch>
            </a:blipFill>
          </p:spPr>
          <p:txBody>
            <a:bodyPr/>
            <a:lstStyle/>
            <a:p>
              <a:endParaRPr lang="he-IL"/>
            </a:p>
          </p:txBody>
        </p:sp>
      </p:grpSp>
      <p:sp>
        <p:nvSpPr>
          <p:cNvPr id="18" name="Freeform 8">
            <a:extLst>
              <a:ext uri="{FF2B5EF4-FFF2-40B4-BE49-F238E27FC236}">
                <a16:creationId xmlns:a16="http://schemas.microsoft.com/office/drawing/2014/main" id="{D8A3D54B-47BE-CBBF-A296-616899F554A5}"/>
              </a:ext>
              <a:ext uri="{C183D7F6-B498-43B3-948B-1728B52AA6E4}">
                <adec:decorative xmlns:adec="http://schemas.microsoft.com/office/drawing/2017/decorative" val="1"/>
              </a:ext>
            </a:extLst>
          </p:cNvPr>
          <p:cNvSpPr/>
          <p:nvPr/>
        </p:nvSpPr>
        <p:spPr>
          <a:xfrm rot="21443550">
            <a:off x="3322937" y="7673748"/>
            <a:ext cx="1260074" cy="1135742"/>
          </a:xfrm>
          <a:custGeom>
            <a:avLst/>
            <a:gdLst/>
            <a:ahLst/>
            <a:cxnLst/>
            <a:rect l="l" t="t" r="r" b="b"/>
            <a:pathLst>
              <a:path w="1034882" h="1002743">
                <a:moveTo>
                  <a:pt x="1034882" y="0"/>
                </a:moveTo>
                <a:lnTo>
                  <a:pt x="0" y="0"/>
                </a:lnTo>
                <a:lnTo>
                  <a:pt x="0" y="1002743"/>
                </a:lnTo>
                <a:lnTo>
                  <a:pt x="1034882" y="1002743"/>
                </a:lnTo>
                <a:lnTo>
                  <a:pt x="1034882" y="0"/>
                </a:lnTo>
                <a:close/>
              </a:path>
            </a:pathLst>
          </a:custGeom>
          <a:blipFill>
            <a:blip r:embed="rId6"/>
            <a:stretch>
              <a:fillRect/>
            </a:stretch>
          </a:blipFill>
        </p:spPr>
        <p:txBody>
          <a:bodyPr/>
          <a:lstStyle/>
          <a:p>
            <a:endParaRPr lang="he-IL" dirty="0"/>
          </a:p>
        </p:txBody>
      </p:sp>
      <p:sp>
        <p:nvSpPr>
          <p:cNvPr id="11" name="Freeform 12">
            <a:extLst>
              <a:ext uri="{FF2B5EF4-FFF2-40B4-BE49-F238E27FC236}">
                <a16:creationId xmlns:a16="http://schemas.microsoft.com/office/drawing/2014/main" id="{238B70BB-C7EF-58FF-411B-BC705475D348}"/>
              </a:ext>
              <a:ext uri="{C183D7F6-B498-43B3-948B-1728B52AA6E4}">
                <adec:decorative xmlns:adec="http://schemas.microsoft.com/office/drawing/2017/decorative" val="1"/>
              </a:ext>
            </a:extLst>
          </p:cNvPr>
          <p:cNvSpPr/>
          <p:nvPr/>
        </p:nvSpPr>
        <p:spPr>
          <a:xfrm rot="20331994">
            <a:off x="2345063" y="7159784"/>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7"/>
            <a:stretch>
              <a:fillRect/>
            </a:stretch>
          </a:blipFill>
        </p:spPr>
        <p:txBody>
          <a:bodyPr/>
          <a:lstStyle/>
          <a:p>
            <a:endParaRPr lang="he-IL"/>
          </a:p>
        </p:txBody>
      </p:sp>
      <p:sp>
        <p:nvSpPr>
          <p:cNvPr id="9" name="Freeform 10">
            <a:extLst>
              <a:ext uri="{FF2B5EF4-FFF2-40B4-BE49-F238E27FC236}">
                <a16:creationId xmlns:a16="http://schemas.microsoft.com/office/drawing/2014/main" id="{13A39B28-3D36-5A1C-C135-01D128DA8260}"/>
              </a:ext>
              <a:ext uri="{C183D7F6-B498-43B3-948B-1728B52AA6E4}">
                <adec:decorative xmlns:adec="http://schemas.microsoft.com/office/drawing/2017/decorative" val="1"/>
              </a:ext>
            </a:extLst>
          </p:cNvPr>
          <p:cNvSpPr/>
          <p:nvPr/>
        </p:nvSpPr>
        <p:spPr>
          <a:xfrm>
            <a:off x="201832" y="9419811"/>
            <a:ext cx="1273677" cy="524289"/>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Tree>
    <p:extLst>
      <p:ext uri="{BB962C8B-B14F-4D97-AF65-F5344CB8AC3E}">
        <p14:creationId xmlns:p14="http://schemas.microsoft.com/office/powerpoint/2010/main" val="3410078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DE5AA-EAF6-010F-17A2-D1E0CEB48A68}"/>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6A0F9235-31C8-0D76-7481-270A052293A3}"/>
              </a:ext>
              <a:ext uri="{C183D7F6-B498-43B3-948B-1728B52AA6E4}">
                <adec:decorative xmlns:adec="http://schemas.microsoft.com/office/drawing/2017/decorative" val="1"/>
              </a:ext>
            </a:extLst>
          </p:cNvPr>
          <p:cNvGrpSpPr/>
          <p:nvPr/>
        </p:nvGrpSpPr>
        <p:grpSpPr>
          <a:xfrm>
            <a:off x="12496800" y="663990"/>
            <a:ext cx="5410200" cy="745710"/>
            <a:chOff x="0" y="0"/>
            <a:chExt cx="6096000" cy="994280"/>
          </a:xfrm>
        </p:grpSpPr>
        <p:sp>
          <p:nvSpPr>
            <p:cNvPr id="6" name="Freeform 6">
              <a:extLst>
                <a:ext uri="{FF2B5EF4-FFF2-40B4-BE49-F238E27FC236}">
                  <a16:creationId xmlns:a16="http://schemas.microsoft.com/office/drawing/2014/main" id="{87AF98CE-7C0B-D069-6840-C960C94F4D72}"/>
                </a:ext>
              </a:extLst>
            </p:cNvPr>
            <p:cNvSpPr/>
            <p:nvPr/>
          </p:nvSpPr>
          <p:spPr>
            <a:xfrm>
              <a:off x="0" y="0"/>
              <a:ext cx="6096000" cy="994410"/>
            </a:xfrm>
            <a:custGeom>
              <a:avLst/>
              <a:gdLst/>
              <a:ahLst/>
              <a:cxnLst/>
              <a:rect l="l" t="t" r="r" b="b"/>
              <a:pathLst>
                <a:path w="6096000" h="994410">
                  <a:moveTo>
                    <a:pt x="115570" y="0"/>
                  </a:moveTo>
                  <a:lnTo>
                    <a:pt x="5980430" y="0"/>
                  </a:lnTo>
                  <a:cubicBezTo>
                    <a:pt x="6011037" y="0"/>
                    <a:pt x="6040501" y="16383"/>
                    <a:pt x="6062218" y="45593"/>
                  </a:cubicBezTo>
                  <a:cubicBezTo>
                    <a:pt x="6083935" y="74803"/>
                    <a:pt x="6096000" y="114554"/>
                    <a:pt x="6096000" y="155829"/>
                  </a:cubicBezTo>
                  <a:lnTo>
                    <a:pt x="6096000" y="838454"/>
                  </a:lnTo>
                  <a:cubicBezTo>
                    <a:pt x="6096000" y="879856"/>
                    <a:pt x="6083808" y="919480"/>
                    <a:pt x="6062091" y="948690"/>
                  </a:cubicBezTo>
                  <a:cubicBezTo>
                    <a:pt x="6040374" y="977900"/>
                    <a:pt x="6011037" y="994410"/>
                    <a:pt x="5980303" y="994410"/>
                  </a:cubicBezTo>
                  <a:lnTo>
                    <a:pt x="115570" y="994410"/>
                  </a:lnTo>
                  <a:cubicBezTo>
                    <a:pt x="84963" y="994410"/>
                    <a:pt x="55499" y="978027"/>
                    <a:pt x="33782" y="948690"/>
                  </a:cubicBezTo>
                  <a:cubicBezTo>
                    <a:pt x="12065" y="919353"/>
                    <a:pt x="0" y="879729"/>
                    <a:pt x="0" y="838454"/>
                  </a:cubicBezTo>
                  <a:lnTo>
                    <a:pt x="0" y="155829"/>
                  </a:lnTo>
                  <a:cubicBezTo>
                    <a:pt x="0" y="114554"/>
                    <a:pt x="12192" y="74930"/>
                    <a:pt x="33909" y="45593"/>
                  </a:cubicBezTo>
                  <a:cubicBezTo>
                    <a:pt x="55626" y="16256"/>
                    <a:pt x="84963" y="0"/>
                    <a:pt x="115570" y="0"/>
                  </a:cubicBezTo>
                  <a:close/>
                </a:path>
              </a:pathLst>
            </a:custGeom>
            <a:solidFill>
              <a:srgbClr val="F2B5B5"/>
            </a:solidFill>
          </p:spPr>
          <p:txBody>
            <a:bodyPr/>
            <a:lstStyle/>
            <a:p>
              <a:endParaRPr lang="he-IL" dirty="0"/>
            </a:p>
          </p:txBody>
        </p:sp>
      </p:grpSp>
      <p:sp>
        <p:nvSpPr>
          <p:cNvPr id="7" name="TextBox 7">
            <a:extLst>
              <a:ext uri="{FF2B5EF4-FFF2-40B4-BE49-F238E27FC236}">
                <a16:creationId xmlns:a16="http://schemas.microsoft.com/office/drawing/2014/main" id="{9ED7201F-FD0F-E069-4843-D824684D55C6}"/>
              </a:ext>
            </a:extLst>
          </p:cNvPr>
          <p:cNvSpPr txBox="1">
            <a:spLocks noGrp="1"/>
          </p:cNvSpPr>
          <p:nvPr>
            <p:ph type="title" idx="4294967295"/>
          </p:nvPr>
        </p:nvSpPr>
        <p:spPr>
          <a:xfrm>
            <a:off x="13106400" y="723900"/>
            <a:ext cx="4800600"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שליחת הדיווח</a:t>
            </a:r>
          </a:p>
        </p:txBody>
      </p:sp>
      <p:sp>
        <p:nvSpPr>
          <p:cNvPr id="3" name="TextBox 5">
            <a:extLst>
              <a:ext uri="{FF2B5EF4-FFF2-40B4-BE49-F238E27FC236}">
                <a16:creationId xmlns:a16="http://schemas.microsoft.com/office/drawing/2014/main" id="{AD4FA7E7-B9D0-02FC-28AD-8B5614D389CD}"/>
              </a:ext>
            </a:extLst>
          </p:cNvPr>
          <p:cNvSpPr txBox="1"/>
          <p:nvPr/>
        </p:nvSpPr>
        <p:spPr>
          <a:xfrm>
            <a:off x="3370553" y="1695163"/>
            <a:ext cx="14355545" cy="1051570"/>
          </a:xfrm>
          <a:prstGeom prst="rect">
            <a:avLst/>
          </a:prstGeom>
        </p:spPr>
        <p:txBody>
          <a:bodyPr lIns="0" tIns="0" rIns="0" bIns="0" rtlCol="0" anchor="t">
            <a:spAutoFit/>
          </a:bodyPr>
          <a:lstStyle/>
          <a:p>
            <a:pPr algn="r" rtl="1">
              <a:lnSpc>
                <a:spcPts val="4083"/>
              </a:lnSpc>
            </a:pPr>
            <a:r>
              <a:rPr lang="he-IL" sz="3000" dirty="0">
                <a:solidFill>
                  <a:srgbClr val="000000"/>
                </a:solidFill>
                <a:latin typeface="Heebo"/>
                <a:ea typeface="Heebo"/>
                <a:cs typeface="Heebo"/>
                <a:sym typeface="Heebo"/>
                <a:rtl/>
              </a:rPr>
              <a:t>בתום הזנת כל הפרטים הדרושים ובדיקת תקינותם, יש ללחוץ על “שליחת דיווח”.</a:t>
            </a:r>
          </a:p>
          <a:p>
            <a:pPr algn="r" rtl="1">
              <a:lnSpc>
                <a:spcPts val="4083"/>
              </a:lnSpc>
            </a:pPr>
            <a:r>
              <a:rPr lang="he-IL" sz="3000" dirty="0">
                <a:solidFill>
                  <a:srgbClr val="000000"/>
                </a:solidFill>
                <a:latin typeface="Heebo Bold"/>
                <a:ea typeface="Heebo Bold"/>
                <a:cs typeface="Heebo Bold"/>
                <a:sym typeface="Heebo Bold"/>
                <a:rtl/>
              </a:rPr>
              <a:t>יש לעקוב אחר קבלת הודעה </a:t>
            </a:r>
            <a:r>
              <a:rPr lang="he-IL" sz="3000" b="1" dirty="0">
                <a:solidFill>
                  <a:srgbClr val="000000"/>
                </a:solidFill>
                <a:latin typeface="Heebo Bold"/>
                <a:ea typeface="Heebo Bold"/>
                <a:cs typeface="Heebo Bold"/>
                <a:sym typeface="Heebo Bold"/>
                <a:rtl/>
              </a:rPr>
              <a:t>הדיווח נשלח בהצלחה!</a:t>
            </a:r>
            <a:r>
              <a:rPr lang="ar-EG" sz="3000" dirty="0">
                <a:solidFill>
                  <a:srgbClr val="000000"/>
                </a:solidFill>
                <a:latin typeface="Heebo"/>
                <a:ea typeface="Heebo"/>
                <a:cs typeface="Heebo"/>
                <a:sym typeface="Heebo"/>
                <a:rtl/>
              </a:rPr>
              <a:t> </a:t>
            </a:r>
            <a:r>
              <a:rPr lang="he-IL" sz="3000" dirty="0">
                <a:solidFill>
                  <a:srgbClr val="000000"/>
                </a:solidFill>
                <a:latin typeface="Heebo"/>
                <a:ea typeface="Heebo"/>
                <a:cs typeface="Heebo"/>
                <a:sym typeface="Heebo"/>
                <a:rtl/>
              </a:rPr>
              <a:t>לסיום יש ללחוץ על אישור.</a:t>
            </a:r>
          </a:p>
        </p:txBody>
      </p:sp>
      <p:pic>
        <p:nvPicPr>
          <p:cNvPr id="2" name="תמונה 1" descr="מסך שליחת הדיווח">
            <a:extLst>
              <a:ext uri="{FF2B5EF4-FFF2-40B4-BE49-F238E27FC236}">
                <a16:creationId xmlns:a16="http://schemas.microsoft.com/office/drawing/2014/main" id="{6299AB67-E0FF-A497-C881-915539C46A65}"/>
              </a:ext>
            </a:extLst>
          </p:cNvPr>
          <p:cNvPicPr>
            <a:picLocks noChangeAspect="1"/>
          </p:cNvPicPr>
          <p:nvPr/>
        </p:nvPicPr>
        <p:blipFill>
          <a:blip r:embed="rId2"/>
          <a:stretch>
            <a:fillRect/>
          </a:stretch>
        </p:blipFill>
        <p:spPr>
          <a:xfrm>
            <a:off x="761275" y="2876551"/>
            <a:ext cx="16985605" cy="4061193"/>
          </a:xfrm>
          <a:prstGeom prst="rect">
            <a:avLst/>
          </a:prstGeom>
        </p:spPr>
      </p:pic>
      <p:sp>
        <p:nvSpPr>
          <p:cNvPr id="4" name="Freeform 10">
            <a:extLst>
              <a:ext uri="{FF2B5EF4-FFF2-40B4-BE49-F238E27FC236}">
                <a16:creationId xmlns:a16="http://schemas.microsoft.com/office/drawing/2014/main" id="{35655DF3-E356-7226-981C-DE1DAAC1DC20}"/>
              </a:ext>
              <a:ext uri="{C183D7F6-B498-43B3-948B-1728B52AA6E4}">
                <adec:decorative xmlns:adec="http://schemas.microsoft.com/office/drawing/2017/decorative" val="1"/>
              </a:ext>
            </a:extLst>
          </p:cNvPr>
          <p:cNvSpPr/>
          <p:nvPr/>
        </p:nvSpPr>
        <p:spPr>
          <a:xfrm>
            <a:off x="533400" y="6543770"/>
            <a:ext cx="1273677" cy="524289"/>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1" name="Freeform 12">
            <a:extLst>
              <a:ext uri="{FF2B5EF4-FFF2-40B4-BE49-F238E27FC236}">
                <a16:creationId xmlns:a16="http://schemas.microsoft.com/office/drawing/2014/main" id="{5536C779-6E60-1847-8100-51ABFF1CFF27}"/>
              </a:ext>
              <a:ext uri="{C183D7F6-B498-43B3-948B-1728B52AA6E4}">
                <adec:decorative xmlns:adec="http://schemas.microsoft.com/office/drawing/2017/decorative" val="1"/>
              </a:ext>
            </a:extLst>
          </p:cNvPr>
          <p:cNvSpPr/>
          <p:nvPr/>
        </p:nvSpPr>
        <p:spPr>
          <a:xfrm rot="21016784">
            <a:off x="1245983" y="6795697"/>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5"/>
            <a:stretch>
              <a:fillRect/>
            </a:stretch>
          </a:blipFill>
        </p:spPr>
        <p:txBody>
          <a:bodyPr/>
          <a:lstStyle/>
          <a:p>
            <a:endParaRPr lang="he-IL"/>
          </a:p>
        </p:txBody>
      </p:sp>
      <p:sp>
        <p:nvSpPr>
          <p:cNvPr id="18" name="Freeform 8">
            <a:extLst>
              <a:ext uri="{FF2B5EF4-FFF2-40B4-BE49-F238E27FC236}">
                <a16:creationId xmlns:a16="http://schemas.microsoft.com/office/drawing/2014/main" id="{9D306EDD-52D1-01CE-6A9D-4FA5C66B6CC8}"/>
              </a:ext>
              <a:ext uri="{C183D7F6-B498-43B3-948B-1728B52AA6E4}">
                <adec:decorative xmlns:adec="http://schemas.microsoft.com/office/drawing/2017/decorative" val="1"/>
              </a:ext>
            </a:extLst>
          </p:cNvPr>
          <p:cNvSpPr/>
          <p:nvPr/>
        </p:nvSpPr>
        <p:spPr>
          <a:xfrm rot="1727224" flipH="1">
            <a:off x="402613" y="7261827"/>
            <a:ext cx="1569915" cy="1377042"/>
          </a:xfrm>
          <a:custGeom>
            <a:avLst/>
            <a:gdLst/>
            <a:ahLst/>
            <a:cxnLst/>
            <a:rect l="l" t="t" r="r" b="b"/>
            <a:pathLst>
              <a:path w="1034882" h="1002743">
                <a:moveTo>
                  <a:pt x="1034882" y="0"/>
                </a:moveTo>
                <a:lnTo>
                  <a:pt x="0" y="0"/>
                </a:lnTo>
                <a:lnTo>
                  <a:pt x="0" y="1002743"/>
                </a:lnTo>
                <a:lnTo>
                  <a:pt x="1034882" y="1002743"/>
                </a:lnTo>
                <a:lnTo>
                  <a:pt x="1034882" y="0"/>
                </a:lnTo>
                <a:close/>
              </a:path>
            </a:pathLst>
          </a:custGeom>
          <a:blipFill>
            <a:blip r:embed="rId6"/>
            <a:stretch>
              <a:fillRect/>
            </a:stretch>
          </a:blipFill>
        </p:spPr>
        <p:txBody>
          <a:bodyPr/>
          <a:lstStyle/>
          <a:p>
            <a:endParaRPr lang="he-IL"/>
          </a:p>
        </p:txBody>
      </p:sp>
      <p:grpSp>
        <p:nvGrpSpPr>
          <p:cNvPr id="8" name="Group 12" descr="הדיווח נשלח בהצלחה">
            <a:extLst>
              <a:ext uri="{FF2B5EF4-FFF2-40B4-BE49-F238E27FC236}">
                <a16:creationId xmlns:a16="http://schemas.microsoft.com/office/drawing/2014/main" id="{DBD697A6-0A4F-2032-9D1A-1FA2A5F3DC4F}"/>
              </a:ext>
              <a:ext uri="{C183D7F6-B498-43B3-948B-1728B52AA6E4}">
                <adec:decorative xmlns:adec="http://schemas.microsoft.com/office/drawing/2017/decorative" val="0"/>
              </a:ext>
            </a:extLst>
          </p:cNvPr>
          <p:cNvGrpSpPr/>
          <p:nvPr/>
        </p:nvGrpSpPr>
        <p:grpSpPr>
          <a:xfrm>
            <a:off x="1703638" y="7329620"/>
            <a:ext cx="3644737" cy="2524434"/>
            <a:chOff x="0" y="0"/>
            <a:chExt cx="5559061" cy="4044913"/>
          </a:xfrm>
        </p:grpSpPr>
        <p:sp>
          <p:nvSpPr>
            <p:cNvPr id="9" name="Freeform 13" descr="חיווי הדיווח נשלח בהצלחה">
              <a:extLst>
                <a:ext uri="{FF2B5EF4-FFF2-40B4-BE49-F238E27FC236}">
                  <a16:creationId xmlns:a16="http://schemas.microsoft.com/office/drawing/2014/main" id="{0AD7AFED-39BE-B58F-488D-F04DA67D2923}"/>
                </a:ext>
              </a:extLst>
            </p:cNvPr>
            <p:cNvSpPr/>
            <p:nvPr/>
          </p:nvSpPr>
          <p:spPr>
            <a:xfrm>
              <a:off x="0" y="0"/>
              <a:ext cx="5559044" cy="4044954"/>
            </a:xfrm>
            <a:custGeom>
              <a:avLst/>
              <a:gdLst/>
              <a:ahLst/>
              <a:cxnLst/>
              <a:rect l="l" t="t" r="r" b="b"/>
              <a:pathLst>
                <a:path w="5559044" h="4044954">
                  <a:moveTo>
                    <a:pt x="0" y="0"/>
                  </a:moveTo>
                  <a:lnTo>
                    <a:pt x="5559044" y="0"/>
                  </a:lnTo>
                  <a:lnTo>
                    <a:pt x="5559044" y="4044954"/>
                  </a:lnTo>
                  <a:lnTo>
                    <a:pt x="0" y="4044954"/>
                  </a:lnTo>
                  <a:lnTo>
                    <a:pt x="0" y="0"/>
                  </a:lnTo>
                  <a:close/>
                </a:path>
              </a:pathLst>
            </a:custGeom>
            <a:blipFill>
              <a:blip r:embed="rId7"/>
              <a:stretch>
                <a:fillRect l="-1853" r="-1852"/>
              </a:stretch>
            </a:blipFill>
          </p:spPr>
          <p:txBody>
            <a:bodyPr/>
            <a:lstStyle/>
            <a:p>
              <a:endParaRPr lang="he-IL"/>
            </a:p>
          </p:txBody>
        </p:sp>
      </p:grpSp>
      <p:sp>
        <p:nvSpPr>
          <p:cNvPr id="12" name="Freeform 10">
            <a:extLst>
              <a:ext uri="{FF2B5EF4-FFF2-40B4-BE49-F238E27FC236}">
                <a16:creationId xmlns:a16="http://schemas.microsoft.com/office/drawing/2014/main" id="{8C5FAD03-BB21-8901-E953-3201E2CF5DB2}"/>
              </a:ext>
              <a:ext uri="{C183D7F6-B498-43B3-948B-1728B52AA6E4}">
                <adec:decorative xmlns:adec="http://schemas.microsoft.com/office/drawing/2017/decorative" val="1"/>
              </a:ext>
            </a:extLst>
          </p:cNvPr>
          <p:cNvSpPr/>
          <p:nvPr/>
        </p:nvSpPr>
        <p:spPr>
          <a:xfrm>
            <a:off x="1570242" y="9457439"/>
            <a:ext cx="1273677" cy="524289"/>
          </a:xfrm>
          <a:custGeom>
            <a:avLst/>
            <a:gdLst/>
            <a:ahLst/>
            <a:cxnLst/>
            <a:rect l="l" t="t" r="r" b="b"/>
            <a:pathLst>
              <a:path w="2530989" h="1066002">
                <a:moveTo>
                  <a:pt x="0" y="0"/>
                </a:moveTo>
                <a:lnTo>
                  <a:pt x="2530989" y="0"/>
                </a:lnTo>
                <a:lnTo>
                  <a:pt x="2530989" y="1066003"/>
                </a:lnTo>
                <a:lnTo>
                  <a:pt x="0" y="1066003"/>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Tree>
    <p:extLst>
      <p:ext uri="{BB962C8B-B14F-4D97-AF65-F5344CB8AC3E}">
        <p14:creationId xmlns:p14="http://schemas.microsoft.com/office/powerpoint/2010/main" val="2350207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1582400" y="663990"/>
            <a:ext cx="6324600" cy="745710"/>
            <a:chOff x="0" y="0"/>
            <a:chExt cx="8432800" cy="994280"/>
          </a:xfrm>
        </p:grpSpPr>
        <p:sp>
          <p:nvSpPr>
            <p:cNvPr id="3" name="Freeform 3"/>
            <p:cNvSpPr/>
            <p:nvPr/>
          </p:nvSpPr>
          <p:spPr>
            <a:xfrm>
              <a:off x="0" y="0"/>
              <a:ext cx="8432800" cy="994410"/>
            </a:xfrm>
            <a:custGeom>
              <a:avLst/>
              <a:gdLst/>
              <a:ahLst/>
              <a:cxnLst/>
              <a:rect l="l" t="t" r="r" b="b"/>
              <a:pathLst>
                <a:path w="8432800" h="994410">
                  <a:moveTo>
                    <a:pt x="159893" y="0"/>
                  </a:moveTo>
                  <a:lnTo>
                    <a:pt x="8272907" y="0"/>
                  </a:lnTo>
                  <a:cubicBezTo>
                    <a:pt x="8315325" y="0"/>
                    <a:pt x="8355964" y="16383"/>
                    <a:pt x="8385937" y="45593"/>
                  </a:cubicBezTo>
                  <a:cubicBezTo>
                    <a:pt x="8415909" y="74803"/>
                    <a:pt x="8432800" y="114554"/>
                    <a:pt x="8432800" y="155829"/>
                  </a:cubicBezTo>
                  <a:lnTo>
                    <a:pt x="8432800" y="838454"/>
                  </a:lnTo>
                  <a:cubicBezTo>
                    <a:pt x="8432800" y="879856"/>
                    <a:pt x="8415909" y="919480"/>
                    <a:pt x="8385937" y="948690"/>
                  </a:cubicBezTo>
                  <a:cubicBezTo>
                    <a:pt x="8355965" y="977900"/>
                    <a:pt x="8315325" y="994410"/>
                    <a:pt x="8272907" y="994410"/>
                  </a:cubicBezTo>
                  <a:lnTo>
                    <a:pt x="159893" y="994410"/>
                  </a:lnTo>
                  <a:cubicBezTo>
                    <a:pt x="117475" y="994410"/>
                    <a:pt x="76835" y="978027"/>
                    <a:pt x="46863" y="948690"/>
                  </a:cubicBezTo>
                  <a:cubicBezTo>
                    <a:pt x="16891" y="919353"/>
                    <a:pt x="0" y="879729"/>
                    <a:pt x="0" y="838454"/>
                  </a:cubicBezTo>
                  <a:lnTo>
                    <a:pt x="0" y="155829"/>
                  </a:lnTo>
                  <a:cubicBezTo>
                    <a:pt x="0" y="114554"/>
                    <a:pt x="16891" y="74930"/>
                    <a:pt x="46863" y="45593"/>
                  </a:cubicBezTo>
                  <a:cubicBezTo>
                    <a:pt x="76835" y="16256"/>
                    <a:pt x="117475" y="0"/>
                    <a:pt x="159893" y="0"/>
                  </a:cubicBezTo>
                  <a:close/>
                </a:path>
              </a:pathLst>
            </a:custGeom>
            <a:solidFill>
              <a:srgbClr val="F2B5B5"/>
            </a:solidFill>
          </p:spPr>
          <p:txBody>
            <a:bodyPr/>
            <a:lstStyle/>
            <a:p>
              <a:endParaRPr lang="he-IL"/>
            </a:p>
          </p:txBody>
        </p:sp>
      </p:grpSp>
      <p:sp>
        <p:nvSpPr>
          <p:cNvPr id="5" name="TextBox 5"/>
          <p:cNvSpPr txBox="1">
            <a:spLocks noGrp="1"/>
          </p:cNvSpPr>
          <p:nvPr>
            <p:ph type="title" idx="4294967295"/>
          </p:nvPr>
        </p:nvSpPr>
        <p:spPr>
          <a:xfrm>
            <a:off x="12039600" y="679361"/>
            <a:ext cx="5697082" cy="7404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היסטוריית דיווחים</a:t>
            </a:r>
          </a:p>
        </p:txBody>
      </p:sp>
      <p:sp>
        <p:nvSpPr>
          <p:cNvPr id="6" name="TextBox 6" descr="סמליל פלוס"/>
          <p:cNvSpPr txBox="1"/>
          <p:nvPr/>
        </p:nvSpPr>
        <p:spPr>
          <a:xfrm>
            <a:off x="113094" y="1768425"/>
            <a:ext cx="17623588" cy="1577355"/>
          </a:xfrm>
          <a:prstGeom prst="rect">
            <a:avLst/>
          </a:prstGeom>
        </p:spPr>
        <p:txBody>
          <a:bodyPr lIns="0" tIns="0" rIns="0" bIns="0" rtlCol="0" anchor="t">
            <a:spAutoFit/>
          </a:bodyPr>
          <a:lstStyle/>
          <a:p>
            <a:pPr algn="r" rtl="1">
              <a:lnSpc>
                <a:spcPts val="4083"/>
              </a:lnSpc>
            </a:pPr>
            <a:r>
              <a:rPr lang="he-IL" sz="3000" dirty="0">
                <a:solidFill>
                  <a:srgbClr val="000000"/>
                </a:solidFill>
                <a:latin typeface="Heebo"/>
                <a:ea typeface="Heebo"/>
                <a:cs typeface="Heebo"/>
                <a:sym typeface="Heebo"/>
                <a:rtl/>
              </a:rPr>
              <a:t>כדי לצפות בהיסטוריית הדיווחים יש לגלול את המסך מטה.</a:t>
            </a:r>
          </a:p>
          <a:p>
            <a:pPr algn="r" rtl="1">
              <a:lnSpc>
                <a:spcPts val="4083"/>
              </a:lnSpc>
            </a:pPr>
            <a:r>
              <a:rPr lang="he-IL" sz="3000" dirty="0">
                <a:solidFill>
                  <a:srgbClr val="000000"/>
                </a:solidFill>
                <a:latin typeface="Heebo"/>
                <a:ea typeface="Heebo"/>
                <a:cs typeface="Heebo"/>
                <a:sym typeface="Heebo"/>
                <a:rtl/>
              </a:rPr>
              <a:t>אפשר לשנות את התצוגה ולצפות בדיווחים מהישן לחדש ביותר או ההפך בלחיצה על תאריך דיווח.</a:t>
            </a:r>
          </a:p>
          <a:p>
            <a:pPr algn="r" rtl="1">
              <a:lnSpc>
                <a:spcPts val="4083"/>
              </a:lnSpc>
            </a:pPr>
            <a:r>
              <a:rPr lang="he-IL" sz="3000" dirty="0">
                <a:solidFill>
                  <a:srgbClr val="000000"/>
                </a:solidFill>
                <a:latin typeface="Heebo"/>
                <a:ea typeface="Heebo"/>
                <a:cs typeface="Heebo"/>
                <a:sym typeface="Heebo"/>
                <a:rtl/>
              </a:rPr>
              <a:t>נוסף על כך, אפשר לסנן את הדיווחים לפי סוג דיווח, תאריך דיווח ונושא סביבתי באמצעות סרגל הסינון.</a:t>
            </a:r>
          </a:p>
        </p:txBody>
      </p:sp>
      <p:pic>
        <p:nvPicPr>
          <p:cNvPr id="11" name="תמונה 10" descr="חלונית היסטוריית דיווחים">
            <a:extLst>
              <a:ext uri="{FF2B5EF4-FFF2-40B4-BE49-F238E27FC236}">
                <a16:creationId xmlns:a16="http://schemas.microsoft.com/office/drawing/2014/main" id="{78105D25-AB30-EA86-6692-1F2BC5F610FB}"/>
              </a:ext>
            </a:extLst>
          </p:cNvPr>
          <p:cNvPicPr>
            <a:picLocks noChangeAspect="1"/>
          </p:cNvPicPr>
          <p:nvPr/>
        </p:nvPicPr>
        <p:blipFill>
          <a:blip r:embed="rId2"/>
          <a:stretch>
            <a:fillRect/>
          </a:stretch>
        </p:blipFill>
        <p:spPr>
          <a:xfrm>
            <a:off x="474801" y="3378018"/>
            <a:ext cx="17432199" cy="656608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1464680" y="663990"/>
            <a:ext cx="6442320" cy="745710"/>
            <a:chOff x="0" y="0"/>
            <a:chExt cx="8589760" cy="994280"/>
          </a:xfrm>
        </p:grpSpPr>
        <p:sp>
          <p:nvSpPr>
            <p:cNvPr id="3" name="Freeform 3"/>
            <p:cNvSpPr/>
            <p:nvPr/>
          </p:nvSpPr>
          <p:spPr>
            <a:xfrm>
              <a:off x="0" y="0"/>
              <a:ext cx="8589773" cy="994410"/>
            </a:xfrm>
            <a:custGeom>
              <a:avLst/>
              <a:gdLst/>
              <a:ahLst/>
              <a:cxnLst/>
              <a:rect l="l" t="t" r="r" b="b"/>
              <a:pathLst>
                <a:path w="8589773" h="994410">
                  <a:moveTo>
                    <a:pt x="162941" y="0"/>
                  </a:moveTo>
                  <a:lnTo>
                    <a:pt x="8426831" y="0"/>
                  </a:lnTo>
                  <a:cubicBezTo>
                    <a:pt x="8470012" y="0"/>
                    <a:pt x="8511413" y="16383"/>
                    <a:pt x="8542020" y="45593"/>
                  </a:cubicBezTo>
                  <a:cubicBezTo>
                    <a:pt x="8572627" y="74803"/>
                    <a:pt x="8589773" y="114427"/>
                    <a:pt x="8589773" y="155829"/>
                  </a:cubicBezTo>
                  <a:lnTo>
                    <a:pt x="8589773" y="838454"/>
                  </a:lnTo>
                  <a:cubicBezTo>
                    <a:pt x="8589773" y="879856"/>
                    <a:pt x="8572627" y="919480"/>
                    <a:pt x="8542020" y="948690"/>
                  </a:cubicBezTo>
                  <a:cubicBezTo>
                    <a:pt x="8511413" y="977900"/>
                    <a:pt x="8470012" y="994410"/>
                    <a:pt x="8426831" y="994410"/>
                  </a:cubicBezTo>
                  <a:lnTo>
                    <a:pt x="162941" y="994410"/>
                  </a:lnTo>
                  <a:cubicBezTo>
                    <a:pt x="119761" y="994410"/>
                    <a:pt x="78359" y="978027"/>
                    <a:pt x="47752" y="948690"/>
                  </a:cubicBezTo>
                  <a:cubicBezTo>
                    <a:pt x="17145" y="919353"/>
                    <a:pt x="0" y="879729"/>
                    <a:pt x="0" y="838454"/>
                  </a:cubicBezTo>
                  <a:lnTo>
                    <a:pt x="0" y="155829"/>
                  </a:lnTo>
                  <a:cubicBezTo>
                    <a:pt x="0" y="114554"/>
                    <a:pt x="17145" y="74930"/>
                    <a:pt x="47752" y="45593"/>
                  </a:cubicBezTo>
                  <a:cubicBezTo>
                    <a:pt x="78359" y="16256"/>
                    <a:pt x="119634" y="0"/>
                    <a:pt x="162941" y="0"/>
                  </a:cubicBezTo>
                  <a:close/>
                </a:path>
              </a:pathLst>
            </a:custGeom>
            <a:solidFill>
              <a:srgbClr val="F2B5B5"/>
            </a:solidFill>
          </p:spPr>
          <p:txBody>
            <a:bodyPr/>
            <a:lstStyle/>
            <a:p>
              <a:endParaRPr lang="he-IL"/>
            </a:p>
          </p:txBody>
        </p:sp>
      </p:grpSp>
      <p:sp>
        <p:nvSpPr>
          <p:cNvPr id="4" name="TextBox 4"/>
          <p:cNvSpPr txBox="1">
            <a:spLocks noGrp="1"/>
          </p:cNvSpPr>
          <p:nvPr>
            <p:ph type="title" idx="4294967295"/>
          </p:nvPr>
        </p:nvSpPr>
        <p:spPr>
          <a:xfrm>
            <a:off x="12573000" y="679361"/>
            <a:ext cx="5163682" cy="7404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עריכת דיווח לא תקין</a:t>
            </a:r>
          </a:p>
        </p:txBody>
      </p:sp>
      <p:sp>
        <p:nvSpPr>
          <p:cNvPr id="5" name="TextBox 5" descr="סמליל פלוס"/>
          <p:cNvSpPr txBox="1"/>
          <p:nvPr/>
        </p:nvSpPr>
        <p:spPr>
          <a:xfrm>
            <a:off x="609600" y="1714500"/>
            <a:ext cx="17091770" cy="2628925"/>
          </a:xfrm>
          <a:prstGeom prst="rect">
            <a:avLst/>
          </a:prstGeom>
        </p:spPr>
        <p:txBody>
          <a:bodyPr wrap="square" lIns="0" tIns="0" rIns="0" bIns="0" rtlCol="0" anchor="t">
            <a:spAutoFit/>
          </a:bodyPr>
          <a:lstStyle/>
          <a:p>
            <a:pPr algn="r" rtl="1">
              <a:lnSpc>
                <a:spcPts val="4083"/>
              </a:lnSpc>
            </a:pPr>
            <a:r>
              <a:rPr lang="he-IL" sz="3000" dirty="0">
                <a:solidFill>
                  <a:srgbClr val="000000"/>
                </a:solidFill>
                <a:latin typeface="Heebo"/>
                <a:ea typeface="Heebo"/>
                <a:cs typeface="Heebo"/>
                <a:sym typeface="Heebo"/>
                <a:rtl/>
              </a:rPr>
              <a:t>דיווחים שאינם תקינים (סומנו על ידי רכז המשרד "לא תקין") יופיעו במסגרת אדומה.</a:t>
            </a:r>
          </a:p>
          <a:p>
            <a:pPr algn="r" rtl="1">
              <a:lnSpc>
                <a:spcPts val="4083"/>
              </a:lnSpc>
            </a:pPr>
            <a:r>
              <a:rPr lang="he-IL" sz="3000" dirty="0">
                <a:solidFill>
                  <a:srgbClr val="000000"/>
                </a:solidFill>
                <a:latin typeface="Heebo"/>
                <a:ea typeface="Heebo"/>
                <a:cs typeface="Heebo"/>
                <a:sym typeface="Heebo"/>
                <a:rtl/>
              </a:rPr>
              <a:t>יש לעמוד עם העכבר על שורת הדיווח כדי לראות את פירוט השגיאה. </a:t>
            </a:r>
          </a:p>
          <a:p>
            <a:pPr algn="r" rtl="1">
              <a:lnSpc>
                <a:spcPts val="4083"/>
              </a:lnSpc>
            </a:pPr>
            <a:r>
              <a:rPr lang="he-IL" sz="3000" dirty="0">
                <a:solidFill>
                  <a:srgbClr val="000000"/>
                </a:solidFill>
                <a:latin typeface="Heebo"/>
                <a:ea typeface="Heebo"/>
                <a:cs typeface="Heebo"/>
                <a:sym typeface="Heebo"/>
                <a:rtl/>
              </a:rPr>
              <a:t>כדי לערוך דיווח שסומן "לא תקין" יש ללחוץ על החץ מצד ימין או על שלוש הנקודות מצד שמאל ולבחור "עריכה". בסיום העריכה יש לשלוח את הדיווח מחדש. </a:t>
            </a:r>
          </a:p>
          <a:p>
            <a:pPr algn="r" rtl="1">
              <a:lnSpc>
                <a:spcPts val="4083"/>
              </a:lnSpc>
            </a:pPr>
            <a:r>
              <a:rPr lang="he-IL" sz="3000" dirty="0">
                <a:solidFill>
                  <a:srgbClr val="000000"/>
                </a:solidFill>
                <a:latin typeface="Heebo"/>
                <a:ea typeface="Heebo"/>
                <a:cs typeface="Heebo"/>
                <a:sym typeface="Heebo"/>
                <a:rtl/>
              </a:rPr>
              <a:t>כאשר רכז המשרד מסמן דיווח "לא תקין", יקבל על כך איש הקשר לדיווח הודעה בדואר אלקטרוני.</a:t>
            </a:r>
          </a:p>
        </p:txBody>
      </p:sp>
      <p:pic>
        <p:nvPicPr>
          <p:cNvPr id="14" name="תמונה 13" descr="סימון דיווח לא תקין">
            <a:extLst>
              <a:ext uri="{FF2B5EF4-FFF2-40B4-BE49-F238E27FC236}">
                <a16:creationId xmlns:a16="http://schemas.microsoft.com/office/drawing/2014/main" id="{74487028-425B-74B5-CC44-4D23B7A50431}"/>
              </a:ext>
            </a:extLst>
          </p:cNvPr>
          <p:cNvPicPr>
            <a:picLocks noChangeAspect="1"/>
          </p:cNvPicPr>
          <p:nvPr/>
        </p:nvPicPr>
        <p:blipFill>
          <a:blip r:embed="rId2"/>
          <a:stretch>
            <a:fillRect/>
          </a:stretch>
        </p:blipFill>
        <p:spPr>
          <a:xfrm>
            <a:off x="2403022" y="4576666"/>
            <a:ext cx="14880298" cy="1186045"/>
          </a:xfrm>
          <a:prstGeom prst="rect">
            <a:avLst/>
          </a:prstGeom>
        </p:spPr>
      </p:pic>
      <p:sp>
        <p:nvSpPr>
          <p:cNvPr id="6" name="Freeform 6" descr="התכתבות עריכה או צפייה"/>
          <p:cNvSpPr/>
          <p:nvPr/>
        </p:nvSpPr>
        <p:spPr>
          <a:xfrm>
            <a:off x="764307" y="5743504"/>
            <a:ext cx="1132393" cy="1644665"/>
          </a:xfrm>
          <a:custGeom>
            <a:avLst/>
            <a:gdLst/>
            <a:ahLst/>
            <a:cxnLst/>
            <a:rect l="l" t="t" r="r" b="b"/>
            <a:pathLst>
              <a:path w="1132393" h="1644665">
                <a:moveTo>
                  <a:pt x="0" y="0"/>
                </a:moveTo>
                <a:lnTo>
                  <a:pt x="1132393" y="0"/>
                </a:lnTo>
                <a:lnTo>
                  <a:pt x="1132393" y="1644665"/>
                </a:lnTo>
                <a:lnTo>
                  <a:pt x="0" y="1644665"/>
                </a:lnTo>
                <a:lnTo>
                  <a:pt x="0" y="0"/>
                </a:lnTo>
                <a:close/>
              </a:path>
            </a:pathLst>
          </a:custGeom>
          <a:blipFill>
            <a:blip r:embed="rId3"/>
            <a:stretch>
              <a:fillRect/>
            </a:stretch>
          </a:blipFill>
          <a:ln w="9525" cap="sq">
            <a:solidFill>
              <a:srgbClr val="000000"/>
            </a:solidFill>
            <a:prstDash val="solid"/>
            <a:miter/>
          </a:ln>
        </p:spPr>
        <p:txBody>
          <a:bodyPr/>
          <a:lstStyle/>
          <a:p>
            <a:endParaRPr lang="he-IL"/>
          </a:p>
        </p:txBody>
      </p:sp>
      <p:pic>
        <p:nvPicPr>
          <p:cNvPr id="16" name="תמונה 15" descr="מסך כניסה לעריכת הדיווח">
            <a:extLst>
              <a:ext uri="{FF2B5EF4-FFF2-40B4-BE49-F238E27FC236}">
                <a16:creationId xmlns:a16="http://schemas.microsoft.com/office/drawing/2014/main" id="{5ECFDBCC-80D9-B1DC-3BA5-F98B360F1830}"/>
              </a:ext>
            </a:extLst>
          </p:cNvPr>
          <p:cNvPicPr>
            <a:picLocks noChangeAspect="1"/>
          </p:cNvPicPr>
          <p:nvPr/>
        </p:nvPicPr>
        <p:blipFill>
          <a:blip r:embed="rId4"/>
          <a:stretch>
            <a:fillRect/>
          </a:stretch>
        </p:blipFill>
        <p:spPr>
          <a:xfrm>
            <a:off x="2403021" y="5880124"/>
            <a:ext cx="14880298" cy="4123235"/>
          </a:xfrm>
          <a:prstGeom prst="rect">
            <a:avLst/>
          </a:prstGeom>
        </p:spPr>
      </p:pic>
      <p:sp>
        <p:nvSpPr>
          <p:cNvPr id="8" name="Freeform 8">
            <a:extLst>
              <a:ext uri="{C183D7F6-B498-43B3-948B-1728B52AA6E4}">
                <adec:decorative xmlns:adec="http://schemas.microsoft.com/office/drawing/2017/decorative" val="1"/>
              </a:ext>
            </a:extLst>
          </p:cNvPr>
          <p:cNvSpPr/>
          <p:nvPr/>
        </p:nvSpPr>
        <p:spPr>
          <a:xfrm rot="18131486">
            <a:off x="16961723" y="5187713"/>
            <a:ext cx="1260074" cy="1135742"/>
          </a:xfrm>
          <a:custGeom>
            <a:avLst/>
            <a:gdLst/>
            <a:ahLst/>
            <a:cxnLst/>
            <a:rect l="l" t="t" r="r" b="b"/>
            <a:pathLst>
              <a:path w="1034882" h="1002743">
                <a:moveTo>
                  <a:pt x="1034882" y="0"/>
                </a:moveTo>
                <a:lnTo>
                  <a:pt x="0" y="0"/>
                </a:lnTo>
                <a:lnTo>
                  <a:pt x="0" y="1002743"/>
                </a:lnTo>
                <a:lnTo>
                  <a:pt x="1034882" y="1002743"/>
                </a:lnTo>
                <a:lnTo>
                  <a:pt x="1034882" y="0"/>
                </a:lnTo>
                <a:close/>
              </a:path>
            </a:pathLst>
          </a:custGeom>
          <a:blipFill>
            <a:blip r:embed="rId5"/>
            <a:stretch>
              <a:fillRect/>
            </a:stretch>
          </a:blipFill>
        </p:spPr>
        <p:txBody>
          <a:bodyPr/>
          <a:lstStyle/>
          <a:p>
            <a:endParaRPr lang="he-IL"/>
          </a:p>
        </p:txBody>
      </p:sp>
      <p:sp>
        <p:nvSpPr>
          <p:cNvPr id="9" name="Freeform 9">
            <a:extLst>
              <a:ext uri="{C183D7F6-B498-43B3-948B-1728B52AA6E4}">
                <adec:decorative xmlns:adec="http://schemas.microsoft.com/office/drawing/2017/decorative" val="1"/>
              </a:ext>
            </a:extLst>
          </p:cNvPr>
          <p:cNvSpPr/>
          <p:nvPr/>
        </p:nvSpPr>
        <p:spPr>
          <a:xfrm>
            <a:off x="16423316" y="4794410"/>
            <a:ext cx="704435" cy="577690"/>
          </a:xfrm>
          <a:custGeom>
            <a:avLst/>
            <a:gdLst/>
            <a:ahLst/>
            <a:cxnLst/>
            <a:rect l="l" t="t" r="r" b="b"/>
            <a:pathLst>
              <a:path w="704435" h="296694">
                <a:moveTo>
                  <a:pt x="0" y="0"/>
                </a:moveTo>
                <a:lnTo>
                  <a:pt x="704435" y="0"/>
                </a:lnTo>
                <a:lnTo>
                  <a:pt x="704435" y="296693"/>
                </a:lnTo>
                <a:lnTo>
                  <a:pt x="0" y="296693"/>
                </a:lnTo>
                <a:lnTo>
                  <a:pt x="0" y="0"/>
                </a:lnTo>
                <a:close/>
              </a:path>
            </a:pathLst>
          </a:custGeom>
          <a:blipFill>
            <a:blip r:embed="rId6">
              <a:extLst>
                <a:ext uri="{96DAC541-7B7A-43D3-8B79-37D633B846F1}">
                  <asvg:svgBlip xmlns:asvg="http://schemas.microsoft.com/office/drawing/2016/SVG/main" r:embed="rId7"/>
                </a:ext>
              </a:extLst>
            </a:blip>
            <a:stretch>
              <a:fillRect t="-950" b="-950"/>
            </a:stretch>
          </a:blipFill>
        </p:spPr>
        <p:txBody>
          <a:bodyPr/>
          <a:lstStyle/>
          <a:p>
            <a:endParaRPr lang="he-IL"/>
          </a:p>
        </p:txBody>
      </p:sp>
      <p:sp>
        <p:nvSpPr>
          <p:cNvPr id="10" name="Freeform 10">
            <a:extLst>
              <a:ext uri="{C183D7F6-B498-43B3-948B-1728B52AA6E4}">
                <adec:decorative xmlns:adec="http://schemas.microsoft.com/office/drawing/2017/decorative" val="1"/>
              </a:ext>
            </a:extLst>
          </p:cNvPr>
          <p:cNvSpPr/>
          <p:nvPr/>
        </p:nvSpPr>
        <p:spPr>
          <a:xfrm>
            <a:off x="3124751" y="9182100"/>
            <a:ext cx="1447249" cy="577691"/>
          </a:xfrm>
          <a:custGeom>
            <a:avLst/>
            <a:gdLst/>
            <a:ahLst/>
            <a:cxnLst/>
            <a:rect l="l" t="t" r="r" b="b"/>
            <a:pathLst>
              <a:path w="1371600" h="577691">
                <a:moveTo>
                  <a:pt x="0" y="0"/>
                </a:moveTo>
                <a:lnTo>
                  <a:pt x="1371600" y="0"/>
                </a:lnTo>
                <a:lnTo>
                  <a:pt x="1371600" y="577691"/>
                </a:lnTo>
                <a:lnTo>
                  <a:pt x="0" y="577691"/>
                </a:lnTo>
                <a:lnTo>
                  <a:pt x="0" y="0"/>
                </a:lnTo>
                <a:close/>
              </a:path>
            </a:pathLst>
          </a:custGeom>
          <a:blipFill>
            <a:blip r:embed="rId6">
              <a:extLst>
                <a:ext uri="{96DAC541-7B7A-43D3-8B79-37D633B846F1}">
                  <asvg:svgBlip xmlns:asvg="http://schemas.microsoft.com/office/drawing/2016/SVG/main" r:embed="rId7"/>
                </a:ext>
              </a:extLst>
            </a:blip>
            <a:stretch>
              <a:fillRect t="-950" b="-950"/>
            </a:stretch>
          </a:blipFill>
        </p:spPr>
        <p:txBody>
          <a:bodyPr/>
          <a:lstStyle/>
          <a:p>
            <a:endParaRPr lang="he-IL"/>
          </a:p>
        </p:txBody>
      </p:sp>
      <p:sp>
        <p:nvSpPr>
          <p:cNvPr id="12" name="Freeform 12">
            <a:extLst>
              <a:ext uri="{C183D7F6-B498-43B3-948B-1728B52AA6E4}">
                <adec:decorative xmlns:adec="http://schemas.microsoft.com/office/drawing/2017/decorative" val="1"/>
              </a:ext>
            </a:extLst>
          </p:cNvPr>
          <p:cNvSpPr/>
          <p:nvPr/>
        </p:nvSpPr>
        <p:spPr>
          <a:xfrm rot="-2023357">
            <a:off x="4019975" y="9219890"/>
            <a:ext cx="964507" cy="872808"/>
          </a:xfrm>
          <a:custGeom>
            <a:avLst/>
            <a:gdLst/>
            <a:ahLst/>
            <a:cxnLst/>
            <a:rect l="l" t="t" r="r" b="b"/>
            <a:pathLst>
              <a:path w="679494" h="679494">
                <a:moveTo>
                  <a:pt x="0" y="0"/>
                </a:moveTo>
                <a:lnTo>
                  <a:pt x="679494" y="0"/>
                </a:lnTo>
                <a:lnTo>
                  <a:pt x="679494" y="679495"/>
                </a:lnTo>
                <a:lnTo>
                  <a:pt x="0" y="679495"/>
                </a:lnTo>
                <a:lnTo>
                  <a:pt x="0" y="0"/>
                </a:lnTo>
                <a:close/>
              </a:path>
            </a:pathLst>
          </a:custGeom>
          <a:blipFill>
            <a:blip r:embed="rId8"/>
            <a:stretch>
              <a:fillRect/>
            </a:stretch>
          </a:blipFill>
        </p:spPr>
        <p:txBody>
          <a:bodyPr/>
          <a:lstStyle/>
          <a:p>
            <a:endParaRPr lang="he-IL"/>
          </a:p>
        </p:txBody>
      </p:sp>
      <p:sp>
        <p:nvSpPr>
          <p:cNvPr id="17" name="Freeform 9">
            <a:extLst>
              <a:ext uri="{FF2B5EF4-FFF2-40B4-BE49-F238E27FC236}">
                <a16:creationId xmlns:a16="http://schemas.microsoft.com/office/drawing/2014/main" id="{2E6140B1-5457-B84A-2228-28675137FD9B}"/>
              </a:ext>
              <a:ext uri="{C183D7F6-B498-43B3-948B-1728B52AA6E4}">
                <adec:decorative xmlns:adec="http://schemas.microsoft.com/office/drawing/2017/decorative" val="1"/>
              </a:ext>
            </a:extLst>
          </p:cNvPr>
          <p:cNvSpPr/>
          <p:nvPr/>
        </p:nvSpPr>
        <p:spPr>
          <a:xfrm>
            <a:off x="2403048" y="4854654"/>
            <a:ext cx="704435" cy="577690"/>
          </a:xfrm>
          <a:custGeom>
            <a:avLst/>
            <a:gdLst/>
            <a:ahLst/>
            <a:cxnLst/>
            <a:rect l="l" t="t" r="r" b="b"/>
            <a:pathLst>
              <a:path w="704435" h="296694">
                <a:moveTo>
                  <a:pt x="0" y="0"/>
                </a:moveTo>
                <a:lnTo>
                  <a:pt x="704435" y="0"/>
                </a:lnTo>
                <a:lnTo>
                  <a:pt x="704435" y="296693"/>
                </a:lnTo>
                <a:lnTo>
                  <a:pt x="0" y="296693"/>
                </a:lnTo>
                <a:lnTo>
                  <a:pt x="0" y="0"/>
                </a:lnTo>
                <a:close/>
              </a:path>
            </a:pathLst>
          </a:custGeom>
          <a:blipFill>
            <a:blip r:embed="rId6">
              <a:extLst>
                <a:ext uri="{96DAC541-7B7A-43D3-8B79-37D633B846F1}">
                  <asvg:svgBlip xmlns:asvg="http://schemas.microsoft.com/office/drawing/2016/SVG/main" r:embed="rId7"/>
                </a:ext>
              </a:extLst>
            </a:blip>
            <a:stretch>
              <a:fillRect t="-950" b="-950"/>
            </a:stretch>
          </a:blipFill>
        </p:spPr>
        <p:txBody>
          <a:bodyPr/>
          <a:lstStyle/>
          <a:p>
            <a:endParaRPr lang="he-IL"/>
          </a:p>
        </p:txBody>
      </p:sp>
      <p:sp>
        <p:nvSpPr>
          <p:cNvPr id="18" name="Freeform 8">
            <a:extLst>
              <a:ext uri="{FF2B5EF4-FFF2-40B4-BE49-F238E27FC236}">
                <a16:creationId xmlns:a16="http://schemas.microsoft.com/office/drawing/2014/main" id="{B9F042C6-ED95-DCB2-2ED1-030ADAAD2F14}"/>
              </a:ext>
              <a:ext uri="{C183D7F6-B498-43B3-948B-1728B52AA6E4}">
                <adec:decorative xmlns:adec="http://schemas.microsoft.com/office/drawing/2017/decorative" val="1"/>
              </a:ext>
            </a:extLst>
          </p:cNvPr>
          <p:cNvSpPr/>
          <p:nvPr/>
        </p:nvSpPr>
        <p:spPr>
          <a:xfrm rot="17892297" flipV="1">
            <a:off x="1191614" y="4775295"/>
            <a:ext cx="1260074" cy="1135742"/>
          </a:xfrm>
          <a:custGeom>
            <a:avLst/>
            <a:gdLst/>
            <a:ahLst/>
            <a:cxnLst/>
            <a:rect l="l" t="t" r="r" b="b"/>
            <a:pathLst>
              <a:path w="1034882" h="1002743">
                <a:moveTo>
                  <a:pt x="1034882" y="0"/>
                </a:moveTo>
                <a:lnTo>
                  <a:pt x="0" y="0"/>
                </a:lnTo>
                <a:lnTo>
                  <a:pt x="0" y="1002743"/>
                </a:lnTo>
                <a:lnTo>
                  <a:pt x="1034882" y="1002743"/>
                </a:lnTo>
                <a:lnTo>
                  <a:pt x="1034882" y="0"/>
                </a:lnTo>
                <a:close/>
              </a:path>
            </a:pathLst>
          </a:custGeom>
          <a:blipFill>
            <a:blip r:embed="rId5"/>
            <a:stretch>
              <a:fillRect/>
            </a:stretch>
          </a:blipFill>
        </p:spPr>
        <p:txBody>
          <a:bodyPr/>
          <a:lstStyle/>
          <a:p>
            <a:endParaRPr lang="he-IL"/>
          </a:p>
        </p:txBody>
      </p:sp>
      <p:sp>
        <p:nvSpPr>
          <p:cNvPr id="19" name="Freeform 10">
            <a:extLst>
              <a:ext uri="{FF2B5EF4-FFF2-40B4-BE49-F238E27FC236}">
                <a16:creationId xmlns:a16="http://schemas.microsoft.com/office/drawing/2014/main" id="{B683106F-A254-E86B-25B5-96C1FE05DEF3}"/>
              </a:ext>
              <a:ext uri="{C183D7F6-B498-43B3-948B-1728B52AA6E4}">
                <adec:decorative xmlns:adec="http://schemas.microsoft.com/office/drawing/2017/decorative" val="1"/>
              </a:ext>
            </a:extLst>
          </p:cNvPr>
          <p:cNvSpPr/>
          <p:nvPr/>
        </p:nvSpPr>
        <p:spPr>
          <a:xfrm>
            <a:off x="762000" y="6286500"/>
            <a:ext cx="1371600" cy="577691"/>
          </a:xfrm>
          <a:custGeom>
            <a:avLst/>
            <a:gdLst/>
            <a:ahLst/>
            <a:cxnLst/>
            <a:rect l="l" t="t" r="r" b="b"/>
            <a:pathLst>
              <a:path w="1371600" h="577691">
                <a:moveTo>
                  <a:pt x="0" y="0"/>
                </a:moveTo>
                <a:lnTo>
                  <a:pt x="1371600" y="0"/>
                </a:lnTo>
                <a:lnTo>
                  <a:pt x="1371600" y="577691"/>
                </a:lnTo>
                <a:lnTo>
                  <a:pt x="0" y="577691"/>
                </a:lnTo>
                <a:lnTo>
                  <a:pt x="0" y="0"/>
                </a:lnTo>
                <a:close/>
              </a:path>
            </a:pathLst>
          </a:custGeom>
          <a:blipFill>
            <a:blip r:embed="rId6">
              <a:extLst>
                <a:ext uri="{96DAC541-7B7A-43D3-8B79-37D633B846F1}">
                  <asvg:svgBlip xmlns:asvg="http://schemas.microsoft.com/office/drawing/2016/SVG/main" r:embed="rId7"/>
                </a:ext>
              </a:extLst>
            </a:blip>
            <a:stretch>
              <a:fillRect t="-950" b="-950"/>
            </a:stretch>
          </a:blipFill>
        </p:spPr>
        <p:txBody>
          <a:bodyPr/>
          <a:lstStyle/>
          <a:p>
            <a:endParaRPr lang="he-IL"/>
          </a:p>
        </p:txBody>
      </p:sp>
      <p:sp>
        <p:nvSpPr>
          <p:cNvPr id="11" name="Freeform 11">
            <a:extLst>
              <a:ext uri="{C183D7F6-B498-43B3-948B-1728B52AA6E4}">
                <adec:decorative xmlns:adec="http://schemas.microsoft.com/office/drawing/2017/decorative" val="1"/>
              </a:ext>
            </a:extLst>
          </p:cNvPr>
          <p:cNvSpPr/>
          <p:nvPr/>
        </p:nvSpPr>
        <p:spPr>
          <a:xfrm rot="4192480">
            <a:off x="446292" y="6443364"/>
            <a:ext cx="679494" cy="679494"/>
          </a:xfrm>
          <a:custGeom>
            <a:avLst/>
            <a:gdLst/>
            <a:ahLst/>
            <a:cxnLst/>
            <a:rect l="l" t="t" r="r" b="b"/>
            <a:pathLst>
              <a:path w="679494" h="679494">
                <a:moveTo>
                  <a:pt x="0" y="0"/>
                </a:moveTo>
                <a:lnTo>
                  <a:pt x="679494" y="0"/>
                </a:lnTo>
                <a:lnTo>
                  <a:pt x="679494" y="679494"/>
                </a:lnTo>
                <a:lnTo>
                  <a:pt x="0" y="679494"/>
                </a:lnTo>
                <a:lnTo>
                  <a:pt x="0" y="0"/>
                </a:lnTo>
                <a:close/>
              </a:path>
            </a:pathLst>
          </a:custGeom>
          <a:blipFill>
            <a:blip r:embed="rId8"/>
            <a:stretch>
              <a:fillRect/>
            </a:stretch>
          </a:blipFill>
        </p:spPr>
        <p:txBody>
          <a:bodyPr/>
          <a:lstStyle/>
          <a:p>
            <a:endParaRPr lang="he-IL"/>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6D84E-24F8-4474-0444-5EA6695B82F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265DD7F-6FE5-BC1C-C687-30D45D4E97D1}"/>
              </a:ext>
              <a:ext uri="{C183D7F6-B498-43B3-948B-1728B52AA6E4}">
                <adec:decorative xmlns:adec="http://schemas.microsoft.com/office/drawing/2017/decorative" val="1"/>
              </a:ext>
            </a:extLst>
          </p:cNvPr>
          <p:cNvGrpSpPr/>
          <p:nvPr/>
        </p:nvGrpSpPr>
        <p:grpSpPr>
          <a:xfrm>
            <a:off x="9753600" y="495300"/>
            <a:ext cx="8153400" cy="745710"/>
            <a:chOff x="0" y="0"/>
            <a:chExt cx="5119419" cy="994280"/>
          </a:xfrm>
        </p:grpSpPr>
        <p:sp>
          <p:nvSpPr>
            <p:cNvPr id="3" name="Freeform 3">
              <a:extLst>
                <a:ext uri="{FF2B5EF4-FFF2-40B4-BE49-F238E27FC236}">
                  <a16:creationId xmlns:a16="http://schemas.microsoft.com/office/drawing/2014/main" id="{DD1F5AE9-5C78-0BB4-182A-29D023A8F8EC}"/>
                </a:ext>
              </a:extLst>
            </p:cNvPr>
            <p:cNvSpPr/>
            <p:nvPr/>
          </p:nvSpPr>
          <p:spPr>
            <a:xfrm>
              <a:off x="0" y="0"/>
              <a:ext cx="5119419" cy="994410"/>
            </a:xfrm>
            <a:custGeom>
              <a:avLst/>
              <a:gdLst/>
              <a:ahLst/>
              <a:cxnLst/>
              <a:rect l="l" t="t" r="r" b="b"/>
              <a:pathLst>
                <a:path w="5119419" h="994410">
                  <a:moveTo>
                    <a:pt x="97099" y="0"/>
                  </a:moveTo>
                  <a:lnTo>
                    <a:pt x="5022319" y="0"/>
                  </a:lnTo>
                  <a:cubicBezTo>
                    <a:pt x="5048047" y="0"/>
                    <a:pt x="5072730" y="16383"/>
                    <a:pt x="5090949" y="45593"/>
                  </a:cubicBezTo>
                  <a:cubicBezTo>
                    <a:pt x="5109166" y="74803"/>
                    <a:pt x="5119419" y="114554"/>
                    <a:pt x="5119419" y="155829"/>
                  </a:cubicBezTo>
                  <a:lnTo>
                    <a:pt x="5119419" y="838454"/>
                  </a:lnTo>
                  <a:cubicBezTo>
                    <a:pt x="5119419" y="879856"/>
                    <a:pt x="5109166" y="919480"/>
                    <a:pt x="5091014" y="948690"/>
                  </a:cubicBezTo>
                  <a:cubicBezTo>
                    <a:pt x="5072861" y="977900"/>
                    <a:pt x="5048112" y="994410"/>
                    <a:pt x="5022385" y="994410"/>
                  </a:cubicBezTo>
                  <a:lnTo>
                    <a:pt x="97099" y="994410"/>
                  </a:lnTo>
                  <a:cubicBezTo>
                    <a:pt x="71371" y="994410"/>
                    <a:pt x="46689" y="978027"/>
                    <a:pt x="28470" y="948690"/>
                  </a:cubicBezTo>
                  <a:cubicBezTo>
                    <a:pt x="10252" y="919353"/>
                    <a:pt x="0" y="879729"/>
                    <a:pt x="0" y="838454"/>
                  </a:cubicBezTo>
                  <a:lnTo>
                    <a:pt x="0" y="155829"/>
                  </a:lnTo>
                  <a:cubicBezTo>
                    <a:pt x="0" y="114554"/>
                    <a:pt x="10252" y="74930"/>
                    <a:pt x="28405" y="45593"/>
                  </a:cubicBezTo>
                  <a:cubicBezTo>
                    <a:pt x="46558" y="16256"/>
                    <a:pt x="71306" y="0"/>
                    <a:pt x="97099" y="0"/>
                  </a:cubicBezTo>
                  <a:close/>
                </a:path>
              </a:pathLst>
            </a:custGeom>
            <a:solidFill>
              <a:srgbClr val="F2B5B5"/>
            </a:solidFill>
          </p:spPr>
          <p:txBody>
            <a:bodyPr/>
            <a:lstStyle/>
            <a:p>
              <a:endParaRPr lang="he-IL" dirty="0"/>
            </a:p>
          </p:txBody>
        </p:sp>
      </p:grpSp>
      <p:sp>
        <p:nvSpPr>
          <p:cNvPr id="9" name="TextBox 9">
            <a:extLst>
              <a:ext uri="{FF2B5EF4-FFF2-40B4-BE49-F238E27FC236}">
                <a16:creationId xmlns:a16="http://schemas.microsoft.com/office/drawing/2014/main" id="{0E314629-3E02-CB3A-4B2E-E8828C7A392B}"/>
              </a:ext>
            </a:extLst>
          </p:cNvPr>
          <p:cNvSpPr txBox="1">
            <a:spLocks noGrp="1"/>
          </p:cNvSpPr>
          <p:nvPr>
            <p:ph type="title" idx="4294967295"/>
          </p:nvPr>
        </p:nvSpPr>
        <p:spPr>
          <a:xfrm>
            <a:off x="10515600" y="571500"/>
            <a:ext cx="72210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התכתבות עם הרכז במשרד</a:t>
            </a:r>
          </a:p>
        </p:txBody>
      </p:sp>
      <p:sp>
        <p:nvSpPr>
          <p:cNvPr id="10" name="TextBox 10" descr="סמליל פלוס">
            <a:extLst>
              <a:ext uri="{FF2B5EF4-FFF2-40B4-BE49-F238E27FC236}">
                <a16:creationId xmlns:a16="http://schemas.microsoft.com/office/drawing/2014/main" id="{FAEFF5E6-2819-51CE-32AF-691EEFCB97C7}"/>
              </a:ext>
            </a:extLst>
          </p:cNvPr>
          <p:cNvSpPr txBox="1"/>
          <p:nvPr/>
        </p:nvSpPr>
        <p:spPr>
          <a:xfrm>
            <a:off x="990600" y="1648809"/>
            <a:ext cx="16689415" cy="1577355"/>
          </a:xfrm>
          <a:prstGeom prst="rect">
            <a:avLst/>
          </a:prstGeom>
        </p:spPr>
        <p:txBody>
          <a:bodyPr wrap="square" lIns="0" tIns="0" rIns="0" bIns="0" rtlCol="0" anchor="t">
            <a:spAutoFit/>
          </a:bodyPr>
          <a:lstStyle/>
          <a:p>
            <a:pPr algn="r" rtl="1">
              <a:lnSpc>
                <a:spcPts val="4083"/>
              </a:lnSpc>
            </a:pPr>
            <a:r>
              <a:rPr lang="he-IL" sz="3000" b="1" dirty="0">
                <a:solidFill>
                  <a:srgbClr val="000000"/>
                </a:solidFill>
                <a:latin typeface="Heebo Bold"/>
                <a:ea typeface="Heebo Bold"/>
                <a:cs typeface="Heebo Bold"/>
                <a:sym typeface="Heebo Bold"/>
                <a:rtl/>
              </a:rPr>
              <a:t>התכתבות</a:t>
            </a:r>
            <a:r>
              <a:rPr lang="he-IL" sz="3000" dirty="0">
                <a:solidFill>
                  <a:srgbClr val="000000"/>
                </a:solidFill>
                <a:latin typeface="Heebo"/>
                <a:ea typeface="Heebo"/>
                <a:cs typeface="Heebo"/>
                <a:sym typeface="Heebo"/>
                <a:rtl/>
              </a:rPr>
              <a:t> – לחיצה על </a:t>
            </a:r>
            <a:r>
              <a:rPr lang="he-IL" sz="3000" b="1" dirty="0">
                <a:solidFill>
                  <a:srgbClr val="000000"/>
                </a:solidFill>
                <a:latin typeface="Heebo"/>
                <a:ea typeface="Heebo"/>
                <a:cs typeface="Heebo"/>
                <a:sym typeface="Heebo"/>
                <a:rtl/>
              </a:rPr>
              <a:t>התכתבות</a:t>
            </a:r>
            <a:r>
              <a:rPr lang="he-IL" sz="3000" dirty="0">
                <a:solidFill>
                  <a:srgbClr val="000000"/>
                </a:solidFill>
                <a:latin typeface="Heebo"/>
                <a:ea typeface="Heebo"/>
                <a:cs typeface="Heebo"/>
                <a:sym typeface="Heebo"/>
                <a:rtl/>
              </a:rPr>
              <a:t> באפשרויות שמשמאל לשורת הדיווח או באמצעות לחיצה על החץ מימין לשורת הדיווח תפתח חלונית ובה יתאפשר ניהול דו-שיח עם הרכז המטפל במשרד להגנת הסביבה. </a:t>
            </a:r>
          </a:p>
          <a:p>
            <a:pPr algn="r" rtl="1">
              <a:lnSpc>
                <a:spcPts val="4083"/>
              </a:lnSpc>
            </a:pPr>
            <a:r>
              <a:rPr lang="he-IL" sz="3000" dirty="0">
                <a:solidFill>
                  <a:srgbClr val="000000"/>
                </a:solidFill>
                <a:latin typeface="Heebo"/>
                <a:ea typeface="Heebo"/>
                <a:cs typeface="Heebo"/>
                <a:sym typeface="Heebo"/>
                <a:rtl/>
              </a:rPr>
              <a:t>לסיום ולשליחה לרכז המטפל יש ללחוץ על </a:t>
            </a:r>
            <a:r>
              <a:rPr lang="he-IL" sz="3000" b="1" dirty="0">
                <a:solidFill>
                  <a:srgbClr val="000000"/>
                </a:solidFill>
                <a:latin typeface="Heebo"/>
                <a:ea typeface="Heebo"/>
                <a:cs typeface="Heebo"/>
                <a:sym typeface="Heebo"/>
                <a:rtl/>
              </a:rPr>
              <a:t>שליחה</a:t>
            </a:r>
            <a:r>
              <a:rPr lang="he-IL" sz="3000" dirty="0">
                <a:solidFill>
                  <a:srgbClr val="000000"/>
                </a:solidFill>
                <a:latin typeface="Heebo"/>
                <a:ea typeface="Heebo"/>
                <a:cs typeface="Heebo"/>
                <a:sym typeface="Heebo"/>
                <a:rtl/>
              </a:rPr>
              <a:t>.</a:t>
            </a:r>
          </a:p>
        </p:txBody>
      </p:sp>
      <p:pic>
        <p:nvPicPr>
          <p:cNvPr id="16" name="תמונה 15" descr="מסך בחירה באפשרות התכתבות">
            <a:extLst>
              <a:ext uri="{FF2B5EF4-FFF2-40B4-BE49-F238E27FC236}">
                <a16:creationId xmlns:a16="http://schemas.microsoft.com/office/drawing/2014/main" id="{75465595-1386-EBDD-C7E8-30C7657AE0AF}"/>
              </a:ext>
            </a:extLst>
          </p:cNvPr>
          <p:cNvPicPr>
            <a:picLocks noChangeAspect="1"/>
          </p:cNvPicPr>
          <p:nvPr/>
        </p:nvPicPr>
        <p:blipFill>
          <a:blip r:embed="rId2"/>
          <a:stretch>
            <a:fillRect/>
          </a:stretch>
        </p:blipFill>
        <p:spPr>
          <a:xfrm>
            <a:off x="607268" y="3362056"/>
            <a:ext cx="17175333" cy="943244"/>
          </a:xfrm>
          <a:prstGeom prst="rect">
            <a:avLst/>
          </a:prstGeom>
        </p:spPr>
      </p:pic>
      <p:pic>
        <p:nvPicPr>
          <p:cNvPr id="18" name="תמונה 17" descr="בחירה בהתכתבות מתוך רשימה">
            <a:extLst>
              <a:ext uri="{FF2B5EF4-FFF2-40B4-BE49-F238E27FC236}">
                <a16:creationId xmlns:a16="http://schemas.microsoft.com/office/drawing/2014/main" id="{FD5C9A11-842E-304A-3E4F-584CD20D5D11}"/>
              </a:ext>
            </a:extLst>
          </p:cNvPr>
          <p:cNvPicPr>
            <a:picLocks noChangeAspect="1"/>
          </p:cNvPicPr>
          <p:nvPr/>
        </p:nvPicPr>
        <p:blipFill>
          <a:blip r:embed="rId3"/>
          <a:stretch>
            <a:fillRect/>
          </a:stretch>
        </p:blipFill>
        <p:spPr>
          <a:xfrm>
            <a:off x="141207" y="4384916"/>
            <a:ext cx="1077993" cy="1534067"/>
          </a:xfrm>
          <a:prstGeom prst="rect">
            <a:avLst/>
          </a:prstGeom>
        </p:spPr>
      </p:pic>
      <p:pic>
        <p:nvPicPr>
          <p:cNvPr id="20" name="תמונה 19" descr="אפשרות נוספת לבחירה בהתכתבות">
            <a:extLst>
              <a:ext uri="{FF2B5EF4-FFF2-40B4-BE49-F238E27FC236}">
                <a16:creationId xmlns:a16="http://schemas.microsoft.com/office/drawing/2014/main" id="{C1175E67-72A5-BF7D-A652-5CF23AD4A5A9}"/>
              </a:ext>
            </a:extLst>
          </p:cNvPr>
          <p:cNvPicPr>
            <a:picLocks noChangeAspect="1"/>
          </p:cNvPicPr>
          <p:nvPr/>
        </p:nvPicPr>
        <p:blipFill>
          <a:blip r:embed="rId4"/>
          <a:stretch>
            <a:fillRect/>
          </a:stretch>
        </p:blipFill>
        <p:spPr>
          <a:xfrm>
            <a:off x="1276822" y="4333912"/>
            <a:ext cx="16325378" cy="3171788"/>
          </a:xfrm>
          <a:prstGeom prst="rect">
            <a:avLst/>
          </a:prstGeom>
        </p:spPr>
      </p:pic>
      <p:sp>
        <p:nvSpPr>
          <p:cNvPr id="21" name="Freeform 6">
            <a:extLst>
              <a:ext uri="{FF2B5EF4-FFF2-40B4-BE49-F238E27FC236}">
                <a16:creationId xmlns:a16="http://schemas.microsoft.com/office/drawing/2014/main" id="{EE705F3F-9F7C-50BD-908A-A92036031925}"/>
              </a:ext>
              <a:ext uri="{C183D7F6-B498-43B3-948B-1728B52AA6E4}">
                <adec:decorative xmlns:adec="http://schemas.microsoft.com/office/drawing/2017/decorative" val="1"/>
              </a:ext>
            </a:extLst>
          </p:cNvPr>
          <p:cNvSpPr/>
          <p:nvPr/>
        </p:nvSpPr>
        <p:spPr>
          <a:xfrm>
            <a:off x="2638131" y="6680640"/>
            <a:ext cx="1295400" cy="596460"/>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a:p>
        </p:txBody>
      </p:sp>
      <p:sp>
        <p:nvSpPr>
          <p:cNvPr id="22" name="Freeform 16">
            <a:extLst>
              <a:ext uri="{FF2B5EF4-FFF2-40B4-BE49-F238E27FC236}">
                <a16:creationId xmlns:a16="http://schemas.microsoft.com/office/drawing/2014/main" id="{CC3CCE4E-12F5-3413-E670-25B6966AFD98}"/>
              </a:ext>
              <a:ext uri="{C183D7F6-B498-43B3-948B-1728B52AA6E4}">
                <adec:decorative xmlns:adec="http://schemas.microsoft.com/office/drawing/2017/decorative" val="1"/>
              </a:ext>
            </a:extLst>
          </p:cNvPr>
          <p:cNvSpPr/>
          <p:nvPr/>
        </p:nvSpPr>
        <p:spPr>
          <a:xfrm rot="8059504" flipV="1">
            <a:off x="130072" y="3535441"/>
            <a:ext cx="861392" cy="637372"/>
          </a:xfrm>
          <a:custGeom>
            <a:avLst/>
            <a:gdLst/>
            <a:ahLst/>
            <a:cxnLst/>
            <a:rect l="l" t="t" r="r" b="b"/>
            <a:pathLst>
              <a:path w="1912946" h="869593">
                <a:moveTo>
                  <a:pt x="1912946" y="0"/>
                </a:moveTo>
                <a:lnTo>
                  <a:pt x="0" y="0"/>
                </a:lnTo>
                <a:lnTo>
                  <a:pt x="0" y="869594"/>
                </a:lnTo>
                <a:lnTo>
                  <a:pt x="1912946" y="869594"/>
                </a:lnTo>
                <a:lnTo>
                  <a:pt x="1912946"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he-IL"/>
          </a:p>
        </p:txBody>
      </p:sp>
      <p:sp>
        <p:nvSpPr>
          <p:cNvPr id="23" name="Freeform 6">
            <a:extLst>
              <a:ext uri="{FF2B5EF4-FFF2-40B4-BE49-F238E27FC236}">
                <a16:creationId xmlns:a16="http://schemas.microsoft.com/office/drawing/2014/main" id="{1A9771FE-4C0D-4825-02E0-8C61CFB86780}"/>
              </a:ext>
              <a:ext uri="{C183D7F6-B498-43B3-948B-1728B52AA6E4}">
                <adec:decorative xmlns:adec="http://schemas.microsoft.com/office/drawing/2017/decorative" val="1"/>
              </a:ext>
            </a:extLst>
          </p:cNvPr>
          <p:cNvSpPr/>
          <p:nvPr/>
        </p:nvSpPr>
        <p:spPr>
          <a:xfrm>
            <a:off x="609600" y="3606090"/>
            <a:ext cx="685800" cy="546810"/>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a:p>
        </p:txBody>
      </p:sp>
      <p:sp>
        <p:nvSpPr>
          <p:cNvPr id="24" name="Freeform 6">
            <a:extLst>
              <a:ext uri="{FF2B5EF4-FFF2-40B4-BE49-F238E27FC236}">
                <a16:creationId xmlns:a16="http://schemas.microsoft.com/office/drawing/2014/main" id="{BC7A0140-5B7E-91B2-64DC-98A1080B682C}"/>
              </a:ext>
              <a:ext uri="{C183D7F6-B498-43B3-948B-1728B52AA6E4}">
                <adec:decorative xmlns:adec="http://schemas.microsoft.com/office/drawing/2017/decorative" val="1"/>
              </a:ext>
            </a:extLst>
          </p:cNvPr>
          <p:cNvSpPr/>
          <p:nvPr/>
        </p:nvSpPr>
        <p:spPr>
          <a:xfrm>
            <a:off x="16992600" y="3529890"/>
            <a:ext cx="685800" cy="546810"/>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a:p>
        </p:txBody>
      </p:sp>
      <p:sp>
        <p:nvSpPr>
          <p:cNvPr id="25" name="Freeform 6">
            <a:extLst>
              <a:ext uri="{FF2B5EF4-FFF2-40B4-BE49-F238E27FC236}">
                <a16:creationId xmlns:a16="http://schemas.microsoft.com/office/drawing/2014/main" id="{8BCB0EAB-4D01-3F19-6A3D-10743C574DCE}"/>
              </a:ext>
              <a:ext uri="{C183D7F6-B498-43B3-948B-1728B52AA6E4}">
                <adec:decorative xmlns:adec="http://schemas.microsoft.com/office/drawing/2017/decorative" val="1"/>
              </a:ext>
            </a:extLst>
          </p:cNvPr>
          <p:cNvSpPr/>
          <p:nvPr/>
        </p:nvSpPr>
        <p:spPr>
          <a:xfrm>
            <a:off x="92185" y="4384915"/>
            <a:ext cx="1295400" cy="596460"/>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a:p>
        </p:txBody>
      </p:sp>
      <p:pic>
        <p:nvPicPr>
          <p:cNvPr id="4" name="תמונה 3" descr="מסך התכתבות עם הרכז במשרד">
            <a:extLst>
              <a:ext uri="{FF2B5EF4-FFF2-40B4-BE49-F238E27FC236}">
                <a16:creationId xmlns:a16="http://schemas.microsoft.com/office/drawing/2014/main" id="{C2E20AA7-0605-C282-9840-AA9FC17D7C27}"/>
              </a:ext>
            </a:extLst>
          </p:cNvPr>
          <p:cNvPicPr>
            <a:picLocks noChangeAspect="1"/>
          </p:cNvPicPr>
          <p:nvPr/>
        </p:nvPicPr>
        <p:blipFill>
          <a:blip r:embed="rId9"/>
          <a:stretch>
            <a:fillRect/>
          </a:stretch>
        </p:blipFill>
        <p:spPr>
          <a:xfrm>
            <a:off x="4975834" y="4552624"/>
            <a:ext cx="6218836" cy="4085567"/>
          </a:xfrm>
          <a:prstGeom prst="rect">
            <a:avLst/>
          </a:prstGeom>
        </p:spPr>
      </p:pic>
      <p:sp>
        <p:nvSpPr>
          <p:cNvPr id="5" name="Freeform 6">
            <a:extLst>
              <a:ext uri="{FF2B5EF4-FFF2-40B4-BE49-F238E27FC236}">
                <a16:creationId xmlns:a16="http://schemas.microsoft.com/office/drawing/2014/main" id="{8D85811E-2EC5-C93B-0948-28538C11B996}"/>
              </a:ext>
              <a:ext uri="{C183D7F6-B498-43B3-948B-1728B52AA6E4}">
                <adec:decorative xmlns:adec="http://schemas.microsoft.com/office/drawing/2017/decorative" val="1"/>
              </a:ext>
            </a:extLst>
          </p:cNvPr>
          <p:cNvSpPr/>
          <p:nvPr/>
        </p:nvSpPr>
        <p:spPr>
          <a:xfrm>
            <a:off x="4708834" y="8050747"/>
            <a:ext cx="1295400" cy="596460"/>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a:p>
        </p:txBody>
      </p:sp>
      <p:sp>
        <p:nvSpPr>
          <p:cNvPr id="6" name="Freeform 7">
            <a:extLst>
              <a:ext uri="{FF2B5EF4-FFF2-40B4-BE49-F238E27FC236}">
                <a16:creationId xmlns:a16="http://schemas.microsoft.com/office/drawing/2014/main" id="{A70F32E3-2AC3-7B38-14B6-8D01358C1F46}"/>
              </a:ext>
              <a:ext uri="{C183D7F6-B498-43B3-948B-1728B52AA6E4}">
                <adec:decorative xmlns:adec="http://schemas.microsoft.com/office/drawing/2017/decorative" val="1"/>
              </a:ext>
            </a:extLst>
          </p:cNvPr>
          <p:cNvSpPr/>
          <p:nvPr/>
        </p:nvSpPr>
        <p:spPr>
          <a:xfrm rot="206843" flipH="1">
            <a:off x="3622246" y="7264910"/>
            <a:ext cx="1343731" cy="1302000"/>
          </a:xfrm>
          <a:custGeom>
            <a:avLst/>
            <a:gdLst/>
            <a:ahLst/>
            <a:cxnLst/>
            <a:rect l="l" t="t" r="r" b="b"/>
            <a:pathLst>
              <a:path w="1343731" h="1302000">
                <a:moveTo>
                  <a:pt x="1343731" y="0"/>
                </a:moveTo>
                <a:lnTo>
                  <a:pt x="0" y="0"/>
                </a:lnTo>
                <a:lnTo>
                  <a:pt x="0" y="1302000"/>
                </a:lnTo>
                <a:lnTo>
                  <a:pt x="1343731" y="1302000"/>
                </a:lnTo>
                <a:lnTo>
                  <a:pt x="1343731" y="0"/>
                </a:lnTo>
                <a:close/>
              </a:path>
            </a:pathLst>
          </a:custGeom>
          <a:blipFill>
            <a:blip r:embed="rId10"/>
            <a:stretch>
              <a:fillRect/>
            </a:stretch>
          </a:blipFill>
        </p:spPr>
        <p:txBody>
          <a:bodyPr/>
          <a:lstStyle/>
          <a:p>
            <a:endParaRPr lang="he-IL"/>
          </a:p>
        </p:txBody>
      </p:sp>
      <p:sp>
        <p:nvSpPr>
          <p:cNvPr id="7" name="תיבת טקסט 6">
            <a:extLst>
              <a:ext uri="{FF2B5EF4-FFF2-40B4-BE49-F238E27FC236}">
                <a16:creationId xmlns:a16="http://schemas.microsoft.com/office/drawing/2014/main" id="{B60ECFE7-64DA-E896-F2E7-21E974A77259}"/>
              </a:ext>
            </a:extLst>
          </p:cNvPr>
          <p:cNvSpPr txBox="1"/>
          <p:nvPr/>
        </p:nvSpPr>
        <p:spPr>
          <a:xfrm>
            <a:off x="8050897" y="8597325"/>
            <a:ext cx="9894203" cy="584775"/>
          </a:xfrm>
          <a:prstGeom prst="rect">
            <a:avLst/>
          </a:prstGeom>
          <a:noFill/>
        </p:spPr>
        <p:txBody>
          <a:bodyPr wrap="square">
            <a:spAutoFit/>
          </a:bodyPr>
          <a:lstStyle/>
          <a:p>
            <a:pPr algn="r" rtl="1"/>
            <a:r>
              <a:rPr lang="he-IL" sz="3200" dirty="0">
                <a:solidFill>
                  <a:srgbClr val="000000"/>
                </a:solidFill>
                <a:latin typeface="Heebo" pitchFamily="2" charset="-79"/>
                <a:cs typeface="Heebo" pitchFamily="2" charset="-79"/>
              </a:rPr>
              <a:t>הודעה מרכז שטרם נקראה תסומן בשורת הדיווח הרלוונטית</a:t>
            </a:r>
            <a:endParaRPr lang="en-US" sz="3200" dirty="0">
              <a:solidFill>
                <a:srgbClr val="000000"/>
              </a:solidFill>
              <a:latin typeface="Heebo" pitchFamily="2" charset="-79"/>
              <a:cs typeface="Heebo" pitchFamily="2" charset="-79"/>
            </a:endParaRPr>
          </a:p>
        </p:txBody>
      </p:sp>
      <p:pic>
        <p:nvPicPr>
          <p:cNvPr id="8" name="תמונה 7" descr="סימון הודעה מהרכז במשרד">
            <a:extLst>
              <a:ext uri="{FF2B5EF4-FFF2-40B4-BE49-F238E27FC236}">
                <a16:creationId xmlns:a16="http://schemas.microsoft.com/office/drawing/2014/main" id="{10D55D07-C3BC-5C25-FDA9-D9696D256CFB}"/>
              </a:ext>
            </a:extLst>
          </p:cNvPr>
          <p:cNvPicPr>
            <a:picLocks noChangeAspect="1"/>
          </p:cNvPicPr>
          <p:nvPr/>
        </p:nvPicPr>
        <p:blipFill>
          <a:blip r:embed="rId11"/>
          <a:stretch>
            <a:fillRect/>
          </a:stretch>
        </p:blipFill>
        <p:spPr>
          <a:xfrm>
            <a:off x="762380" y="9151615"/>
            <a:ext cx="17157540" cy="1097285"/>
          </a:xfrm>
          <a:prstGeom prst="rect">
            <a:avLst/>
          </a:prstGeom>
        </p:spPr>
      </p:pic>
      <p:sp>
        <p:nvSpPr>
          <p:cNvPr id="11" name="Freeform 6">
            <a:extLst>
              <a:ext uri="{FF2B5EF4-FFF2-40B4-BE49-F238E27FC236}">
                <a16:creationId xmlns:a16="http://schemas.microsoft.com/office/drawing/2014/main" id="{831DDCA8-90DB-B7A2-3EBB-2E6D3E94F83E}"/>
              </a:ext>
              <a:ext uri="{C183D7F6-B498-43B3-948B-1728B52AA6E4}">
                <adec:decorative xmlns:adec="http://schemas.microsoft.com/office/drawing/2017/decorative" val="1"/>
              </a:ext>
            </a:extLst>
          </p:cNvPr>
          <p:cNvSpPr/>
          <p:nvPr/>
        </p:nvSpPr>
        <p:spPr>
          <a:xfrm>
            <a:off x="914400" y="9274453"/>
            <a:ext cx="1077993" cy="822047"/>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a:p>
        </p:txBody>
      </p:sp>
    </p:spTree>
    <p:extLst>
      <p:ext uri="{BB962C8B-B14F-4D97-AF65-F5344CB8AC3E}">
        <p14:creationId xmlns:p14="http://schemas.microsoft.com/office/powerpoint/2010/main" val="1114003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4067436" y="663990"/>
            <a:ext cx="3839564" cy="745710"/>
            <a:chOff x="0" y="0"/>
            <a:chExt cx="5119419" cy="994280"/>
          </a:xfrm>
        </p:grpSpPr>
        <p:sp>
          <p:nvSpPr>
            <p:cNvPr id="3" name="Freeform 3"/>
            <p:cNvSpPr/>
            <p:nvPr/>
          </p:nvSpPr>
          <p:spPr>
            <a:xfrm>
              <a:off x="0" y="0"/>
              <a:ext cx="5119419" cy="994410"/>
            </a:xfrm>
            <a:custGeom>
              <a:avLst/>
              <a:gdLst/>
              <a:ahLst/>
              <a:cxnLst/>
              <a:rect l="l" t="t" r="r" b="b"/>
              <a:pathLst>
                <a:path w="5119419" h="994410">
                  <a:moveTo>
                    <a:pt x="97099" y="0"/>
                  </a:moveTo>
                  <a:lnTo>
                    <a:pt x="5022319" y="0"/>
                  </a:lnTo>
                  <a:cubicBezTo>
                    <a:pt x="5048047" y="0"/>
                    <a:pt x="5072730" y="16383"/>
                    <a:pt x="5090949" y="45593"/>
                  </a:cubicBezTo>
                  <a:cubicBezTo>
                    <a:pt x="5109166" y="74803"/>
                    <a:pt x="5119419" y="114554"/>
                    <a:pt x="5119419" y="155829"/>
                  </a:cubicBezTo>
                  <a:lnTo>
                    <a:pt x="5119419" y="838454"/>
                  </a:lnTo>
                  <a:cubicBezTo>
                    <a:pt x="5119419" y="879856"/>
                    <a:pt x="5109166" y="919480"/>
                    <a:pt x="5091014" y="948690"/>
                  </a:cubicBezTo>
                  <a:cubicBezTo>
                    <a:pt x="5072861" y="977900"/>
                    <a:pt x="5048112" y="994410"/>
                    <a:pt x="5022385" y="994410"/>
                  </a:cubicBezTo>
                  <a:lnTo>
                    <a:pt x="97099" y="994410"/>
                  </a:lnTo>
                  <a:cubicBezTo>
                    <a:pt x="71371" y="994410"/>
                    <a:pt x="46689" y="978027"/>
                    <a:pt x="28470" y="948690"/>
                  </a:cubicBezTo>
                  <a:cubicBezTo>
                    <a:pt x="10252" y="919353"/>
                    <a:pt x="0" y="879729"/>
                    <a:pt x="0" y="838454"/>
                  </a:cubicBezTo>
                  <a:lnTo>
                    <a:pt x="0" y="155829"/>
                  </a:lnTo>
                  <a:cubicBezTo>
                    <a:pt x="0" y="114554"/>
                    <a:pt x="10252" y="74930"/>
                    <a:pt x="28405" y="45593"/>
                  </a:cubicBezTo>
                  <a:cubicBezTo>
                    <a:pt x="46558" y="16256"/>
                    <a:pt x="71306" y="0"/>
                    <a:pt x="97099" y="0"/>
                  </a:cubicBezTo>
                  <a:close/>
                </a:path>
              </a:pathLst>
            </a:custGeom>
            <a:solidFill>
              <a:srgbClr val="F2B5B5"/>
            </a:solidFill>
          </p:spPr>
          <p:txBody>
            <a:bodyPr/>
            <a:lstStyle/>
            <a:p>
              <a:endParaRPr lang="he-IL"/>
            </a:p>
          </p:txBody>
        </p:sp>
      </p:grpSp>
      <p:sp>
        <p:nvSpPr>
          <p:cNvPr id="7" name="TextBox 7"/>
          <p:cNvSpPr txBox="1">
            <a:spLocks noGrp="1"/>
          </p:cNvSpPr>
          <p:nvPr>
            <p:ph type="title" idx="4294967295"/>
          </p:nvPr>
        </p:nvSpPr>
        <p:spPr>
          <a:xfrm>
            <a:off x="14382250" y="679361"/>
            <a:ext cx="335443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צפייה</a:t>
            </a:r>
          </a:p>
        </p:txBody>
      </p:sp>
      <p:sp>
        <p:nvSpPr>
          <p:cNvPr id="4" name="TextBox 4" descr="סמליל פלוס"/>
          <p:cNvSpPr txBox="1"/>
          <p:nvPr/>
        </p:nvSpPr>
        <p:spPr>
          <a:xfrm>
            <a:off x="4904551" y="1882130"/>
            <a:ext cx="12832131" cy="1051570"/>
          </a:xfrm>
          <a:prstGeom prst="rect">
            <a:avLst/>
          </a:prstGeom>
        </p:spPr>
        <p:txBody>
          <a:bodyPr lIns="0" tIns="0" rIns="0" bIns="0" rtlCol="0" anchor="t">
            <a:spAutoFit/>
          </a:bodyPr>
          <a:lstStyle/>
          <a:p>
            <a:pPr algn="r" rtl="1">
              <a:lnSpc>
                <a:spcPts val="4080"/>
              </a:lnSpc>
            </a:pPr>
            <a:r>
              <a:rPr lang="he-IL" sz="3000" b="1" dirty="0">
                <a:solidFill>
                  <a:srgbClr val="000000"/>
                </a:solidFill>
                <a:latin typeface="Heebo Bold"/>
                <a:ea typeface="Heebo Bold"/>
                <a:cs typeface="Heebo Bold"/>
                <a:sym typeface="Heebo Bold"/>
                <a:rtl/>
              </a:rPr>
              <a:t>צפייה</a:t>
            </a:r>
            <a:r>
              <a:rPr lang="he-IL" sz="3000" dirty="0">
                <a:solidFill>
                  <a:srgbClr val="000000"/>
                </a:solidFill>
                <a:latin typeface="Heebo"/>
                <a:ea typeface="Heebo"/>
                <a:cs typeface="Heebo"/>
                <a:sym typeface="Heebo"/>
                <a:rtl/>
              </a:rPr>
              <a:t> – לחיצה על 'צפייה' תפתח את חלונית הדיווח. </a:t>
            </a:r>
          </a:p>
          <a:p>
            <a:pPr algn="r" rtl="1">
              <a:lnSpc>
                <a:spcPts val="4083"/>
              </a:lnSpc>
            </a:pPr>
            <a:r>
              <a:rPr lang="he-IL" sz="3000" dirty="0">
                <a:solidFill>
                  <a:srgbClr val="000000"/>
                </a:solidFill>
                <a:latin typeface="Heebo"/>
                <a:ea typeface="Heebo"/>
                <a:cs typeface="Heebo"/>
                <a:sym typeface="Heebo"/>
                <a:rtl/>
              </a:rPr>
              <a:t>שימו     !  במצב צפייה לא תתאפשר עריכת הדיווח. </a:t>
            </a:r>
          </a:p>
        </p:txBody>
      </p:sp>
      <p:sp>
        <p:nvSpPr>
          <p:cNvPr id="5" name="Freeform 5" descr="לב"/>
          <p:cNvSpPr/>
          <p:nvPr/>
        </p:nvSpPr>
        <p:spPr>
          <a:xfrm>
            <a:off x="16502528" y="2476500"/>
            <a:ext cx="413872" cy="353386"/>
          </a:xfrm>
          <a:custGeom>
            <a:avLst/>
            <a:gdLst/>
            <a:ahLst/>
            <a:cxnLst/>
            <a:rect l="l" t="t" r="r" b="b"/>
            <a:pathLst>
              <a:path w="490072" h="358365">
                <a:moveTo>
                  <a:pt x="0" y="0"/>
                </a:moveTo>
                <a:lnTo>
                  <a:pt x="490071" y="0"/>
                </a:lnTo>
                <a:lnTo>
                  <a:pt x="490071" y="358365"/>
                </a:lnTo>
                <a:lnTo>
                  <a:pt x="0" y="3583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pic>
        <p:nvPicPr>
          <p:cNvPr id="14" name="תמונה 13" descr="מסך בחירת צפייה בדיווח">
            <a:extLst>
              <a:ext uri="{FF2B5EF4-FFF2-40B4-BE49-F238E27FC236}">
                <a16:creationId xmlns:a16="http://schemas.microsoft.com/office/drawing/2014/main" id="{C3755FC7-E4DF-412B-6627-A125BBD0C2DC}"/>
              </a:ext>
            </a:extLst>
          </p:cNvPr>
          <p:cNvPicPr>
            <a:picLocks noChangeAspect="1"/>
          </p:cNvPicPr>
          <p:nvPr/>
        </p:nvPicPr>
        <p:blipFill>
          <a:blip r:embed="rId4"/>
          <a:stretch>
            <a:fillRect/>
          </a:stretch>
        </p:blipFill>
        <p:spPr>
          <a:xfrm>
            <a:off x="3624020" y="3201722"/>
            <a:ext cx="14150650" cy="6617050"/>
          </a:xfrm>
          <a:prstGeom prst="rect">
            <a:avLst/>
          </a:prstGeom>
        </p:spPr>
      </p:pic>
      <p:sp>
        <p:nvSpPr>
          <p:cNvPr id="10" name="Freeform 6">
            <a:extLst>
              <a:ext uri="{FF2B5EF4-FFF2-40B4-BE49-F238E27FC236}">
                <a16:creationId xmlns:a16="http://schemas.microsoft.com/office/drawing/2014/main" id="{ED6F755D-1C06-FEB2-FE53-11EFAE8913D9}"/>
              </a:ext>
              <a:ext uri="{C183D7F6-B498-43B3-948B-1728B52AA6E4}">
                <adec:decorative xmlns:adec="http://schemas.microsoft.com/office/drawing/2017/decorative" val="1"/>
              </a:ext>
            </a:extLst>
          </p:cNvPr>
          <p:cNvSpPr/>
          <p:nvPr/>
        </p:nvSpPr>
        <p:spPr>
          <a:xfrm>
            <a:off x="3543300" y="8267050"/>
            <a:ext cx="685800" cy="546810"/>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a:p>
        </p:txBody>
      </p:sp>
      <p:sp>
        <p:nvSpPr>
          <p:cNvPr id="9" name="Freeform 16">
            <a:extLst>
              <a:ext uri="{FF2B5EF4-FFF2-40B4-BE49-F238E27FC236}">
                <a16:creationId xmlns:a16="http://schemas.microsoft.com/office/drawing/2014/main" id="{ABAA3280-25BA-2971-F514-30E7C601ADDB}"/>
              </a:ext>
              <a:ext uri="{C183D7F6-B498-43B3-948B-1728B52AA6E4}">
                <adec:decorative xmlns:adec="http://schemas.microsoft.com/office/drawing/2017/decorative" val="1"/>
              </a:ext>
            </a:extLst>
          </p:cNvPr>
          <p:cNvSpPr/>
          <p:nvPr/>
        </p:nvSpPr>
        <p:spPr>
          <a:xfrm rot="16200000" flipH="1">
            <a:off x="3015094" y="8656465"/>
            <a:ext cx="861392" cy="637372"/>
          </a:xfrm>
          <a:custGeom>
            <a:avLst/>
            <a:gdLst/>
            <a:ahLst/>
            <a:cxnLst/>
            <a:rect l="l" t="t" r="r" b="b"/>
            <a:pathLst>
              <a:path w="1912946" h="869593">
                <a:moveTo>
                  <a:pt x="1912946" y="0"/>
                </a:moveTo>
                <a:lnTo>
                  <a:pt x="0" y="0"/>
                </a:lnTo>
                <a:lnTo>
                  <a:pt x="0" y="869594"/>
                </a:lnTo>
                <a:lnTo>
                  <a:pt x="1912946" y="869594"/>
                </a:lnTo>
                <a:lnTo>
                  <a:pt x="1912946"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he-IL"/>
          </a:p>
        </p:txBody>
      </p:sp>
      <p:sp>
        <p:nvSpPr>
          <p:cNvPr id="12" name="Freeform 6">
            <a:extLst>
              <a:ext uri="{FF2B5EF4-FFF2-40B4-BE49-F238E27FC236}">
                <a16:creationId xmlns:a16="http://schemas.microsoft.com/office/drawing/2014/main" id="{45406755-2EA2-7660-579B-93EA770F916F}"/>
              </a:ext>
              <a:ext uri="{C183D7F6-B498-43B3-948B-1728B52AA6E4}">
                <adec:decorative xmlns:adec="http://schemas.microsoft.com/office/drawing/2017/decorative" val="1"/>
              </a:ext>
            </a:extLst>
          </p:cNvPr>
          <p:cNvSpPr/>
          <p:nvPr/>
        </p:nvSpPr>
        <p:spPr>
          <a:xfrm>
            <a:off x="3505200" y="9257853"/>
            <a:ext cx="1295400" cy="596460"/>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5">
              <a:extLst>
                <a:ext uri="{96DAC541-7B7A-43D3-8B79-37D633B846F1}">
                  <asvg:svgBlip xmlns:asvg="http://schemas.microsoft.com/office/drawing/2016/SVG/main" r:embed="rId6"/>
                </a:ext>
              </a:extLst>
            </a:blip>
            <a:stretch>
              <a:fillRect t="-950" b="-950"/>
            </a:stretch>
          </a:blipFill>
        </p:spPr>
        <p:txBody>
          <a:bodyPr/>
          <a:lstStyle/>
          <a:p>
            <a:endParaRPr lang="he-IL"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C3A2E-3002-17EF-420D-14451D26164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C6363BA-FA1A-416B-F4D7-3A586F8641A2}"/>
              </a:ext>
              <a:ext uri="{C183D7F6-B498-43B3-948B-1728B52AA6E4}">
                <adec:decorative xmlns:adec="http://schemas.microsoft.com/office/drawing/2017/decorative" val="1"/>
              </a:ext>
            </a:extLst>
          </p:cNvPr>
          <p:cNvGrpSpPr/>
          <p:nvPr/>
        </p:nvGrpSpPr>
        <p:grpSpPr>
          <a:xfrm>
            <a:off x="8592682" y="663990"/>
            <a:ext cx="9314318" cy="745710"/>
            <a:chOff x="0" y="0"/>
            <a:chExt cx="5119419" cy="994280"/>
          </a:xfrm>
        </p:grpSpPr>
        <p:sp>
          <p:nvSpPr>
            <p:cNvPr id="3" name="Freeform 3">
              <a:extLst>
                <a:ext uri="{FF2B5EF4-FFF2-40B4-BE49-F238E27FC236}">
                  <a16:creationId xmlns:a16="http://schemas.microsoft.com/office/drawing/2014/main" id="{0AEFC212-47A6-A4ED-AD23-8428C5232A4A}"/>
                </a:ext>
              </a:extLst>
            </p:cNvPr>
            <p:cNvSpPr/>
            <p:nvPr/>
          </p:nvSpPr>
          <p:spPr>
            <a:xfrm>
              <a:off x="0" y="0"/>
              <a:ext cx="5119419" cy="994410"/>
            </a:xfrm>
            <a:custGeom>
              <a:avLst/>
              <a:gdLst/>
              <a:ahLst/>
              <a:cxnLst/>
              <a:rect l="l" t="t" r="r" b="b"/>
              <a:pathLst>
                <a:path w="5119419" h="994410">
                  <a:moveTo>
                    <a:pt x="97099" y="0"/>
                  </a:moveTo>
                  <a:lnTo>
                    <a:pt x="5022319" y="0"/>
                  </a:lnTo>
                  <a:cubicBezTo>
                    <a:pt x="5048047" y="0"/>
                    <a:pt x="5072730" y="16383"/>
                    <a:pt x="5090949" y="45593"/>
                  </a:cubicBezTo>
                  <a:cubicBezTo>
                    <a:pt x="5109166" y="74803"/>
                    <a:pt x="5119419" y="114554"/>
                    <a:pt x="5119419" y="155829"/>
                  </a:cubicBezTo>
                  <a:lnTo>
                    <a:pt x="5119419" y="838454"/>
                  </a:lnTo>
                  <a:cubicBezTo>
                    <a:pt x="5119419" y="879856"/>
                    <a:pt x="5109166" y="919480"/>
                    <a:pt x="5091014" y="948690"/>
                  </a:cubicBezTo>
                  <a:cubicBezTo>
                    <a:pt x="5072861" y="977900"/>
                    <a:pt x="5048112" y="994410"/>
                    <a:pt x="5022385" y="994410"/>
                  </a:cubicBezTo>
                  <a:lnTo>
                    <a:pt x="97099" y="994410"/>
                  </a:lnTo>
                  <a:cubicBezTo>
                    <a:pt x="71371" y="994410"/>
                    <a:pt x="46689" y="978027"/>
                    <a:pt x="28470" y="948690"/>
                  </a:cubicBezTo>
                  <a:cubicBezTo>
                    <a:pt x="10252" y="919353"/>
                    <a:pt x="0" y="879729"/>
                    <a:pt x="0" y="838454"/>
                  </a:cubicBezTo>
                  <a:lnTo>
                    <a:pt x="0" y="155829"/>
                  </a:lnTo>
                  <a:cubicBezTo>
                    <a:pt x="0" y="114554"/>
                    <a:pt x="10252" y="74930"/>
                    <a:pt x="28405" y="45593"/>
                  </a:cubicBezTo>
                  <a:cubicBezTo>
                    <a:pt x="46558" y="16256"/>
                    <a:pt x="71306" y="0"/>
                    <a:pt x="97099" y="0"/>
                  </a:cubicBezTo>
                  <a:close/>
                </a:path>
              </a:pathLst>
            </a:custGeom>
            <a:solidFill>
              <a:srgbClr val="F2B5B5"/>
            </a:solidFill>
          </p:spPr>
          <p:txBody>
            <a:bodyPr/>
            <a:lstStyle/>
            <a:p>
              <a:endParaRPr lang="he-IL"/>
            </a:p>
          </p:txBody>
        </p:sp>
      </p:grpSp>
      <p:sp>
        <p:nvSpPr>
          <p:cNvPr id="7" name="TextBox 7">
            <a:extLst>
              <a:ext uri="{FF2B5EF4-FFF2-40B4-BE49-F238E27FC236}">
                <a16:creationId xmlns:a16="http://schemas.microsoft.com/office/drawing/2014/main" id="{A82E24DF-273E-5374-75C2-035A10B33BD4}"/>
              </a:ext>
            </a:extLst>
          </p:cNvPr>
          <p:cNvSpPr txBox="1">
            <a:spLocks noGrp="1"/>
          </p:cNvSpPr>
          <p:nvPr>
            <p:ph type="title" idx="4294967295"/>
          </p:nvPr>
        </p:nvSpPr>
        <p:spPr>
          <a:xfrm>
            <a:off x="9448800" y="679361"/>
            <a:ext cx="82878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משימות מתחקירים – פרטי משימה</a:t>
            </a:r>
          </a:p>
        </p:txBody>
      </p:sp>
      <p:sp>
        <p:nvSpPr>
          <p:cNvPr id="4" name="TextBox 4" descr="סמליל פלוס">
            <a:extLst>
              <a:ext uri="{FF2B5EF4-FFF2-40B4-BE49-F238E27FC236}">
                <a16:creationId xmlns:a16="http://schemas.microsoft.com/office/drawing/2014/main" id="{899CF815-120F-8F55-1430-13F4348ADFEC}"/>
              </a:ext>
            </a:extLst>
          </p:cNvPr>
          <p:cNvSpPr txBox="1"/>
          <p:nvPr/>
        </p:nvSpPr>
        <p:spPr>
          <a:xfrm>
            <a:off x="762001" y="1714500"/>
            <a:ext cx="16974682" cy="1577355"/>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לאחר אישור התחקיר על ידי גורם אחראי במשרד להגנת הסביבה, משימות שהוזנו תחת לשונית "משימות למניעת הישנות האירוע, לשיפור אופן הטיפול ולמניעת הסלמתו" יופיעו תחת לשונית שתתווסף לסרגל הצידי "משימות מתחקירים".</a:t>
            </a:r>
          </a:p>
        </p:txBody>
      </p:sp>
      <p:pic>
        <p:nvPicPr>
          <p:cNvPr id="8" name="תמונה 7" descr="מסך לשונית משימות מתחקירים">
            <a:extLst>
              <a:ext uri="{FF2B5EF4-FFF2-40B4-BE49-F238E27FC236}">
                <a16:creationId xmlns:a16="http://schemas.microsoft.com/office/drawing/2014/main" id="{11D9A123-DC61-36BE-9201-560CFEA44626}"/>
              </a:ext>
            </a:extLst>
          </p:cNvPr>
          <p:cNvPicPr>
            <a:picLocks noChangeAspect="1"/>
          </p:cNvPicPr>
          <p:nvPr/>
        </p:nvPicPr>
        <p:blipFill>
          <a:blip r:embed="rId2"/>
          <a:stretch>
            <a:fillRect/>
          </a:stretch>
        </p:blipFill>
        <p:spPr>
          <a:xfrm>
            <a:off x="6783278" y="3467100"/>
            <a:ext cx="10953404" cy="3742915"/>
          </a:xfrm>
          <a:prstGeom prst="rect">
            <a:avLst/>
          </a:prstGeom>
        </p:spPr>
      </p:pic>
      <p:sp>
        <p:nvSpPr>
          <p:cNvPr id="10" name="Freeform 6">
            <a:extLst>
              <a:ext uri="{FF2B5EF4-FFF2-40B4-BE49-F238E27FC236}">
                <a16:creationId xmlns:a16="http://schemas.microsoft.com/office/drawing/2014/main" id="{8EA67E28-799B-60C7-720D-7FA614EE2521}"/>
              </a:ext>
              <a:ext uri="{C183D7F6-B498-43B3-948B-1728B52AA6E4}">
                <adec:decorative xmlns:adec="http://schemas.microsoft.com/office/drawing/2017/decorative" val="1"/>
              </a:ext>
            </a:extLst>
          </p:cNvPr>
          <p:cNvSpPr/>
          <p:nvPr/>
        </p:nvSpPr>
        <p:spPr>
          <a:xfrm>
            <a:off x="15621000" y="4457700"/>
            <a:ext cx="457429" cy="470798"/>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a:p>
        </p:txBody>
      </p:sp>
      <p:sp>
        <p:nvSpPr>
          <p:cNvPr id="12" name="Freeform 6">
            <a:extLst>
              <a:ext uri="{FF2B5EF4-FFF2-40B4-BE49-F238E27FC236}">
                <a16:creationId xmlns:a16="http://schemas.microsoft.com/office/drawing/2014/main" id="{8A619487-7F12-B6A5-A413-B30D9DB58153}"/>
              </a:ext>
              <a:ext uri="{C183D7F6-B498-43B3-948B-1728B52AA6E4}">
                <adec:decorative xmlns:adec="http://schemas.microsoft.com/office/drawing/2017/decorative" val="1"/>
              </a:ext>
            </a:extLst>
          </p:cNvPr>
          <p:cNvSpPr/>
          <p:nvPr/>
        </p:nvSpPr>
        <p:spPr>
          <a:xfrm>
            <a:off x="16401646" y="6743700"/>
            <a:ext cx="1429154" cy="648545"/>
          </a:xfrm>
          <a:custGeom>
            <a:avLst/>
            <a:gdLst/>
            <a:ahLst/>
            <a:cxnLst/>
            <a:rect l="l" t="t" r="r" b="b"/>
            <a:pathLst>
              <a:path w="2217025" h="933767">
                <a:moveTo>
                  <a:pt x="0" y="0"/>
                </a:moveTo>
                <a:lnTo>
                  <a:pt x="2217025" y="0"/>
                </a:lnTo>
                <a:lnTo>
                  <a:pt x="2217025" y="933767"/>
                </a:lnTo>
                <a:lnTo>
                  <a:pt x="0" y="933767"/>
                </a:lnTo>
                <a:lnTo>
                  <a:pt x="0" y="0"/>
                </a:lnTo>
                <a:close/>
              </a:path>
            </a:pathLst>
          </a:custGeom>
          <a:blipFill>
            <a:blip r:embed="rId3">
              <a:extLst>
                <a:ext uri="{96DAC541-7B7A-43D3-8B79-37D633B846F1}">
                  <asvg:svgBlip xmlns:asvg="http://schemas.microsoft.com/office/drawing/2016/SVG/main" r:embed="rId4"/>
                </a:ext>
              </a:extLst>
            </a:blip>
            <a:stretch>
              <a:fillRect t="-950" b="-950"/>
            </a:stretch>
          </a:blipFill>
        </p:spPr>
        <p:txBody>
          <a:bodyPr/>
          <a:lstStyle/>
          <a:p>
            <a:endParaRPr lang="he-IL" dirty="0"/>
          </a:p>
        </p:txBody>
      </p:sp>
      <p:sp>
        <p:nvSpPr>
          <p:cNvPr id="16" name="תיבת טקסט 15">
            <a:extLst>
              <a:ext uri="{FF2B5EF4-FFF2-40B4-BE49-F238E27FC236}">
                <a16:creationId xmlns:a16="http://schemas.microsoft.com/office/drawing/2014/main" id="{E9793F1B-8E8F-0E70-C686-4812085014B7}"/>
              </a:ext>
            </a:extLst>
          </p:cNvPr>
          <p:cNvSpPr txBox="1"/>
          <p:nvPr/>
        </p:nvSpPr>
        <p:spPr>
          <a:xfrm>
            <a:off x="8592682" y="7437115"/>
            <a:ext cx="9144000" cy="525785"/>
          </a:xfrm>
          <a:prstGeom prst="rect">
            <a:avLst/>
          </a:prstGeom>
        </p:spPr>
        <p:txBody>
          <a:bodyPr wrap="square" lIns="0" tIns="0" rIns="0" bIns="0" rtlCol="0" anchor="t">
            <a:spAutoFit/>
          </a:bodyPr>
          <a:lstStyle>
            <a:defPPr>
              <a:defRPr lang="en-US"/>
            </a:defPPr>
            <a:lvl1pPr algn="r" rtl="1">
              <a:lnSpc>
                <a:spcPts val="4080"/>
              </a:lnSpc>
              <a:defRPr sz="3000">
                <a:solidFill>
                  <a:srgbClr val="000000"/>
                </a:solidFill>
                <a:latin typeface="Heebo"/>
                <a:ea typeface="Heebo"/>
                <a:cs typeface="Heebo"/>
                <a:rtl/>
              </a:defRPr>
            </a:lvl1pPr>
          </a:lstStyle>
          <a:p>
            <a:r>
              <a:rPr lang="he-IL" dirty="0">
                <a:sym typeface="Heebo"/>
              </a:rPr>
              <a:t>לחיצה על החץ מצד ימין תפתח את פרטי המשימה.</a:t>
            </a:r>
          </a:p>
        </p:txBody>
      </p:sp>
      <p:pic>
        <p:nvPicPr>
          <p:cNvPr id="13" name="תמונה 12" descr="מסך פרטי משימה">
            <a:extLst>
              <a:ext uri="{FF2B5EF4-FFF2-40B4-BE49-F238E27FC236}">
                <a16:creationId xmlns:a16="http://schemas.microsoft.com/office/drawing/2014/main" id="{1AFF6872-F381-F6D5-00C8-5DC40EC962A0}"/>
              </a:ext>
            </a:extLst>
          </p:cNvPr>
          <p:cNvPicPr>
            <a:picLocks noChangeAspect="1"/>
          </p:cNvPicPr>
          <p:nvPr/>
        </p:nvPicPr>
        <p:blipFill>
          <a:blip r:embed="rId5"/>
          <a:stretch>
            <a:fillRect/>
          </a:stretch>
        </p:blipFill>
        <p:spPr>
          <a:xfrm>
            <a:off x="7237522" y="7962900"/>
            <a:ext cx="10593278" cy="2086266"/>
          </a:xfrm>
          <a:prstGeom prst="rect">
            <a:avLst/>
          </a:prstGeom>
        </p:spPr>
      </p:pic>
      <p:sp>
        <p:nvSpPr>
          <p:cNvPr id="17" name="Freeform 7">
            <a:extLst>
              <a:ext uri="{FF2B5EF4-FFF2-40B4-BE49-F238E27FC236}">
                <a16:creationId xmlns:a16="http://schemas.microsoft.com/office/drawing/2014/main" id="{7FDEB4F4-039A-0C67-4CB6-17DAC151431D}"/>
              </a:ext>
              <a:ext uri="{C183D7F6-B498-43B3-948B-1728B52AA6E4}">
                <adec:decorative xmlns:adec="http://schemas.microsoft.com/office/drawing/2017/decorative" val="1"/>
              </a:ext>
            </a:extLst>
          </p:cNvPr>
          <p:cNvSpPr/>
          <p:nvPr/>
        </p:nvSpPr>
        <p:spPr>
          <a:xfrm rot="20561355" flipH="1" flipV="1">
            <a:off x="14444876" y="4707503"/>
            <a:ext cx="1343731" cy="1302000"/>
          </a:xfrm>
          <a:custGeom>
            <a:avLst/>
            <a:gdLst/>
            <a:ahLst/>
            <a:cxnLst/>
            <a:rect l="l" t="t" r="r" b="b"/>
            <a:pathLst>
              <a:path w="1343731" h="1302000">
                <a:moveTo>
                  <a:pt x="1343731" y="0"/>
                </a:moveTo>
                <a:lnTo>
                  <a:pt x="0" y="0"/>
                </a:lnTo>
                <a:lnTo>
                  <a:pt x="0" y="1302000"/>
                </a:lnTo>
                <a:lnTo>
                  <a:pt x="1343731" y="1302000"/>
                </a:lnTo>
                <a:lnTo>
                  <a:pt x="1343731" y="0"/>
                </a:lnTo>
                <a:close/>
              </a:path>
            </a:pathLst>
          </a:custGeom>
          <a:blipFill>
            <a:blip r:embed="rId6"/>
            <a:stretch>
              <a:fillRect/>
            </a:stretch>
          </a:blipFill>
        </p:spPr>
        <p:txBody>
          <a:bodyPr/>
          <a:lstStyle/>
          <a:p>
            <a:endParaRPr lang="he-IL"/>
          </a:p>
        </p:txBody>
      </p:sp>
    </p:spTree>
    <p:extLst>
      <p:ext uri="{BB962C8B-B14F-4D97-AF65-F5344CB8AC3E}">
        <p14:creationId xmlns:p14="http://schemas.microsoft.com/office/powerpoint/2010/main" val="437607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7B04B-AA6E-6468-B129-4B2A8B5250F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53A6547-ED2D-1EFB-F467-0AD4063206CC}"/>
              </a:ext>
              <a:ext uri="{C183D7F6-B498-43B3-948B-1728B52AA6E4}">
                <adec:decorative xmlns:adec="http://schemas.microsoft.com/office/drawing/2017/decorative" val="1"/>
              </a:ext>
            </a:extLst>
          </p:cNvPr>
          <p:cNvGrpSpPr/>
          <p:nvPr/>
        </p:nvGrpSpPr>
        <p:grpSpPr>
          <a:xfrm>
            <a:off x="8458200" y="663990"/>
            <a:ext cx="9448800" cy="745710"/>
            <a:chOff x="0" y="0"/>
            <a:chExt cx="5119419" cy="994280"/>
          </a:xfrm>
        </p:grpSpPr>
        <p:sp>
          <p:nvSpPr>
            <p:cNvPr id="3" name="Freeform 3">
              <a:extLst>
                <a:ext uri="{FF2B5EF4-FFF2-40B4-BE49-F238E27FC236}">
                  <a16:creationId xmlns:a16="http://schemas.microsoft.com/office/drawing/2014/main" id="{E5EC1628-25CB-06C9-C52B-4DA73697EDC4}"/>
                </a:ext>
              </a:extLst>
            </p:cNvPr>
            <p:cNvSpPr/>
            <p:nvPr/>
          </p:nvSpPr>
          <p:spPr>
            <a:xfrm>
              <a:off x="0" y="0"/>
              <a:ext cx="5119419" cy="994410"/>
            </a:xfrm>
            <a:custGeom>
              <a:avLst/>
              <a:gdLst/>
              <a:ahLst/>
              <a:cxnLst/>
              <a:rect l="l" t="t" r="r" b="b"/>
              <a:pathLst>
                <a:path w="5119419" h="994410">
                  <a:moveTo>
                    <a:pt x="97099" y="0"/>
                  </a:moveTo>
                  <a:lnTo>
                    <a:pt x="5022319" y="0"/>
                  </a:lnTo>
                  <a:cubicBezTo>
                    <a:pt x="5048047" y="0"/>
                    <a:pt x="5072730" y="16383"/>
                    <a:pt x="5090949" y="45593"/>
                  </a:cubicBezTo>
                  <a:cubicBezTo>
                    <a:pt x="5109166" y="74803"/>
                    <a:pt x="5119419" y="114554"/>
                    <a:pt x="5119419" y="155829"/>
                  </a:cubicBezTo>
                  <a:lnTo>
                    <a:pt x="5119419" y="838454"/>
                  </a:lnTo>
                  <a:cubicBezTo>
                    <a:pt x="5119419" y="879856"/>
                    <a:pt x="5109166" y="919480"/>
                    <a:pt x="5091014" y="948690"/>
                  </a:cubicBezTo>
                  <a:cubicBezTo>
                    <a:pt x="5072861" y="977900"/>
                    <a:pt x="5048112" y="994410"/>
                    <a:pt x="5022385" y="994410"/>
                  </a:cubicBezTo>
                  <a:lnTo>
                    <a:pt x="97099" y="994410"/>
                  </a:lnTo>
                  <a:cubicBezTo>
                    <a:pt x="71371" y="994410"/>
                    <a:pt x="46689" y="978027"/>
                    <a:pt x="28470" y="948690"/>
                  </a:cubicBezTo>
                  <a:cubicBezTo>
                    <a:pt x="10252" y="919353"/>
                    <a:pt x="0" y="879729"/>
                    <a:pt x="0" y="838454"/>
                  </a:cubicBezTo>
                  <a:lnTo>
                    <a:pt x="0" y="155829"/>
                  </a:lnTo>
                  <a:cubicBezTo>
                    <a:pt x="0" y="114554"/>
                    <a:pt x="10252" y="74930"/>
                    <a:pt x="28405" y="45593"/>
                  </a:cubicBezTo>
                  <a:cubicBezTo>
                    <a:pt x="46558" y="16256"/>
                    <a:pt x="71306" y="0"/>
                    <a:pt x="97099" y="0"/>
                  </a:cubicBezTo>
                  <a:close/>
                </a:path>
              </a:pathLst>
            </a:custGeom>
            <a:solidFill>
              <a:srgbClr val="F2B5B5"/>
            </a:solidFill>
          </p:spPr>
          <p:txBody>
            <a:bodyPr/>
            <a:lstStyle/>
            <a:p>
              <a:endParaRPr lang="he-IL"/>
            </a:p>
          </p:txBody>
        </p:sp>
      </p:grpSp>
      <p:sp>
        <p:nvSpPr>
          <p:cNvPr id="7" name="TextBox 7">
            <a:extLst>
              <a:ext uri="{FF2B5EF4-FFF2-40B4-BE49-F238E27FC236}">
                <a16:creationId xmlns:a16="http://schemas.microsoft.com/office/drawing/2014/main" id="{7F2211AE-3E1C-60AD-87D2-7A764C933519}"/>
              </a:ext>
            </a:extLst>
          </p:cNvPr>
          <p:cNvSpPr txBox="1">
            <a:spLocks noGrp="1"/>
          </p:cNvSpPr>
          <p:nvPr>
            <p:ph type="title" idx="4294967295"/>
          </p:nvPr>
        </p:nvSpPr>
        <p:spPr>
          <a:xfrm>
            <a:off x="8991600" y="679361"/>
            <a:ext cx="87450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משימות מתחקירים – פתיחת הודעה</a:t>
            </a:r>
          </a:p>
        </p:txBody>
      </p:sp>
      <p:sp>
        <p:nvSpPr>
          <p:cNvPr id="4" name="TextBox 4" descr="סמליל פלוס">
            <a:extLst>
              <a:ext uri="{FF2B5EF4-FFF2-40B4-BE49-F238E27FC236}">
                <a16:creationId xmlns:a16="http://schemas.microsoft.com/office/drawing/2014/main" id="{F6CF631D-247B-3F0C-A8DA-966AA8884AD5}"/>
              </a:ext>
            </a:extLst>
          </p:cNvPr>
          <p:cNvSpPr txBox="1"/>
          <p:nvPr/>
        </p:nvSpPr>
        <p:spPr>
          <a:xfrm>
            <a:off x="762001" y="1714500"/>
            <a:ext cx="16974682" cy="1051570"/>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סימון של מעטפה יעיד על הודעה מהגורם האחראי במשרד להגנת הסביבה. לחיצה על המעטפה תפתח חלונית ובה ההודעה. לחיצה על "לצפייה ודיווח" תפתח גם היא את חלונית המשימה להתייחסות.</a:t>
            </a:r>
          </a:p>
        </p:txBody>
      </p:sp>
      <p:pic>
        <p:nvPicPr>
          <p:cNvPr id="13" name="תמונה 12" descr="חלונית פתיחת הודעה על משימה מתחקיר">
            <a:extLst>
              <a:ext uri="{FF2B5EF4-FFF2-40B4-BE49-F238E27FC236}">
                <a16:creationId xmlns:a16="http://schemas.microsoft.com/office/drawing/2014/main" id="{99E92257-44AE-56FC-A62F-8BC0E0F25055}"/>
              </a:ext>
            </a:extLst>
          </p:cNvPr>
          <p:cNvPicPr>
            <a:picLocks noChangeAspect="1"/>
          </p:cNvPicPr>
          <p:nvPr/>
        </p:nvPicPr>
        <p:blipFill>
          <a:blip r:embed="rId2"/>
          <a:stretch>
            <a:fillRect/>
          </a:stretch>
        </p:blipFill>
        <p:spPr>
          <a:xfrm>
            <a:off x="426348" y="2857500"/>
            <a:ext cx="17606176" cy="7320971"/>
          </a:xfrm>
          <a:prstGeom prst="rect">
            <a:avLst/>
          </a:prstGeom>
        </p:spPr>
      </p:pic>
    </p:spTree>
    <p:extLst>
      <p:ext uri="{BB962C8B-B14F-4D97-AF65-F5344CB8AC3E}">
        <p14:creationId xmlns:p14="http://schemas.microsoft.com/office/powerpoint/2010/main" val="1756677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7A5F6-147B-17F4-49B6-D8C016F8F91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0FE51F6-9CE0-BF0C-442B-AC94F40247EA}"/>
              </a:ext>
              <a:ext uri="{C183D7F6-B498-43B3-948B-1728B52AA6E4}">
                <adec:decorative xmlns:adec="http://schemas.microsoft.com/office/drawing/2017/decorative" val="1"/>
              </a:ext>
            </a:extLst>
          </p:cNvPr>
          <p:cNvGrpSpPr/>
          <p:nvPr/>
        </p:nvGrpSpPr>
        <p:grpSpPr>
          <a:xfrm>
            <a:off x="8458200" y="663990"/>
            <a:ext cx="9448800" cy="745710"/>
            <a:chOff x="0" y="0"/>
            <a:chExt cx="5119419" cy="994280"/>
          </a:xfrm>
        </p:grpSpPr>
        <p:sp>
          <p:nvSpPr>
            <p:cNvPr id="3" name="Freeform 3">
              <a:extLst>
                <a:ext uri="{FF2B5EF4-FFF2-40B4-BE49-F238E27FC236}">
                  <a16:creationId xmlns:a16="http://schemas.microsoft.com/office/drawing/2014/main" id="{CCE85358-C81B-88A4-BA39-C61BE811D185}"/>
                </a:ext>
              </a:extLst>
            </p:cNvPr>
            <p:cNvSpPr/>
            <p:nvPr/>
          </p:nvSpPr>
          <p:spPr>
            <a:xfrm>
              <a:off x="0" y="0"/>
              <a:ext cx="5119419" cy="994410"/>
            </a:xfrm>
            <a:custGeom>
              <a:avLst/>
              <a:gdLst/>
              <a:ahLst/>
              <a:cxnLst/>
              <a:rect l="l" t="t" r="r" b="b"/>
              <a:pathLst>
                <a:path w="5119419" h="994410">
                  <a:moveTo>
                    <a:pt x="97099" y="0"/>
                  </a:moveTo>
                  <a:lnTo>
                    <a:pt x="5022319" y="0"/>
                  </a:lnTo>
                  <a:cubicBezTo>
                    <a:pt x="5048047" y="0"/>
                    <a:pt x="5072730" y="16383"/>
                    <a:pt x="5090949" y="45593"/>
                  </a:cubicBezTo>
                  <a:cubicBezTo>
                    <a:pt x="5109166" y="74803"/>
                    <a:pt x="5119419" y="114554"/>
                    <a:pt x="5119419" y="155829"/>
                  </a:cubicBezTo>
                  <a:lnTo>
                    <a:pt x="5119419" y="838454"/>
                  </a:lnTo>
                  <a:cubicBezTo>
                    <a:pt x="5119419" y="879856"/>
                    <a:pt x="5109166" y="919480"/>
                    <a:pt x="5091014" y="948690"/>
                  </a:cubicBezTo>
                  <a:cubicBezTo>
                    <a:pt x="5072861" y="977900"/>
                    <a:pt x="5048112" y="994410"/>
                    <a:pt x="5022385" y="994410"/>
                  </a:cubicBezTo>
                  <a:lnTo>
                    <a:pt x="97099" y="994410"/>
                  </a:lnTo>
                  <a:cubicBezTo>
                    <a:pt x="71371" y="994410"/>
                    <a:pt x="46689" y="978027"/>
                    <a:pt x="28470" y="948690"/>
                  </a:cubicBezTo>
                  <a:cubicBezTo>
                    <a:pt x="10252" y="919353"/>
                    <a:pt x="0" y="879729"/>
                    <a:pt x="0" y="838454"/>
                  </a:cubicBezTo>
                  <a:lnTo>
                    <a:pt x="0" y="155829"/>
                  </a:lnTo>
                  <a:cubicBezTo>
                    <a:pt x="0" y="114554"/>
                    <a:pt x="10252" y="74930"/>
                    <a:pt x="28405" y="45593"/>
                  </a:cubicBezTo>
                  <a:cubicBezTo>
                    <a:pt x="46558" y="16256"/>
                    <a:pt x="71306" y="0"/>
                    <a:pt x="97099" y="0"/>
                  </a:cubicBezTo>
                  <a:close/>
                </a:path>
              </a:pathLst>
            </a:custGeom>
            <a:solidFill>
              <a:srgbClr val="F2B5B5"/>
            </a:solidFill>
          </p:spPr>
          <p:txBody>
            <a:bodyPr/>
            <a:lstStyle/>
            <a:p>
              <a:endParaRPr lang="he-IL"/>
            </a:p>
          </p:txBody>
        </p:sp>
      </p:grpSp>
      <p:sp>
        <p:nvSpPr>
          <p:cNvPr id="7" name="TextBox 7">
            <a:extLst>
              <a:ext uri="{FF2B5EF4-FFF2-40B4-BE49-F238E27FC236}">
                <a16:creationId xmlns:a16="http://schemas.microsoft.com/office/drawing/2014/main" id="{962801C1-5C9D-8863-87E0-CEF379B82611}"/>
              </a:ext>
            </a:extLst>
          </p:cNvPr>
          <p:cNvSpPr txBox="1">
            <a:spLocks noGrp="1"/>
          </p:cNvSpPr>
          <p:nvPr>
            <p:ph type="title" idx="4294967295"/>
          </p:nvPr>
        </p:nvSpPr>
        <p:spPr>
          <a:xfrm>
            <a:off x="8991600" y="679361"/>
            <a:ext cx="87450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משימות מתחקירים – דיווח על ביצוע</a:t>
            </a:r>
          </a:p>
        </p:txBody>
      </p:sp>
      <p:pic>
        <p:nvPicPr>
          <p:cNvPr id="8" name="תמונה 7" descr="עדכון על ביצוע משימה מתחקיר">
            <a:extLst>
              <a:ext uri="{FF2B5EF4-FFF2-40B4-BE49-F238E27FC236}">
                <a16:creationId xmlns:a16="http://schemas.microsoft.com/office/drawing/2014/main" id="{1B46EB8F-AD5A-0E27-83B3-132E34FD7B27}"/>
              </a:ext>
            </a:extLst>
          </p:cNvPr>
          <p:cNvPicPr>
            <a:picLocks noChangeAspect="1"/>
          </p:cNvPicPr>
          <p:nvPr/>
        </p:nvPicPr>
        <p:blipFill>
          <a:blip r:embed="rId2"/>
          <a:stretch>
            <a:fillRect/>
          </a:stretch>
        </p:blipFill>
        <p:spPr>
          <a:xfrm>
            <a:off x="205175" y="2857500"/>
            <a:ext cx="17863907" cy="7025965"/>
          </a:xfrm>
          <a:prstGeom prst="rect">
            <a:avLst/>
          </a:prstGeom>
        </p:spPr>
      </p:pic>
      <p:sp>
        <p:nvSpPr>
          <p:cNvPr id="4" name="TextBox 4" descr="סמליל פלוס">
            <a:extLst>
              <a:ext uri="{FF2B5EF4-FFF2-40B4-BE49-F238E27FC236}">
                <a16:creationId xmlns:a16="http://schemas.microsoft.com/office/drawing/2014/main" id="{8C1C24ED-43A0-EDE0-5DC0-E984C7B80B3F}"/>
              </a:ext>
            </a:extLst>
          </p:cNvPr>
          <p:cNvSpPr txBox="1"/>
          <p:nvPr/>
        </p:nvSpPr>
        <p:spPr>
          <a:xfrm>
            <a:off x="9982199" y="1638300"/>
            <a:ext cx="7906883" cy="3154710"/>
          </a:xfrm>
          <a:prstGeom prst="rect">
            <a:avLst/>
          </a:prstGeom>
        </p:spPr>
        <p:txBody>
          <a:bodyPr wrap="square" lIns="0" tIns="0" rIns="0" bIns="0" rtlCol="0" anchor="t">
            <a:spAutoFit/>
          </a:bodyPr>
          <a:lstStyle/>
          <a:p>
            <a:pPr algn="r" rtl="1">
              <a:lnSpc>
                <a:spcPts val="4080"/>
              </a:lnSpc>
            </a:pPr>
            <a:r>
              <a:rPr lang="he-IL" sz="3000" dirty="0">
                <a:solidFill>
                  <a:srgbClr val="000000"/>
                </a:solidFill>
                <a:latin typeface="Heebo"/>
                <a:ea typeface="Heebo"/>
                <a:cs typeface="Heebo"/>
                <a:sym typeface="Heebo"/>
                <a:rtl/>
              </a:rPr>
              <a:t>בחלונית הדיווח על משימה אפשר לעדכן על ביצוע.</a:t>
            </a:r>
          </a:p>
          <a:p>
            <a:pPr algn="r" rtl="1">
              <a:lnSpc>
                <a:spcPts val="4080"/>
              </a:lnSpc>
            </a:pPr>
            <a:r>
              <a:rPr lang="he-IL" sz="3000" dirty="0">
                <a:solidFill>
                  <a:srgbClr val="000000"/>
                </a:solidFill>
                <a:latin typeface="Heebo"/>
                <a:ea typeface="Heebo"/>
                <a:cs typeface="Heebo"/>
                <a:sym typeface="Heebo"/>
                <a:rtl/>
              </a:rPr>
              <a:t>תיאור הביצוע – יש להזין מלל חופשי.</a:t>
            </a:r>
          </a:p>
          <a:p>
            <a:pPr algn="r" rtl="1">
              <a:lnSpc>
                <a:spcPts val="4080"/>
              </a:lnSpc>
            </a:pPr>
            <a:r>
              <a:rPr lang="he-IL" sz="3000" dirty="0">
                <a:solidFill>
                  <a:srgbClr val="000000"/>
                </a:solidFill>
                <a:latin typeface="Heebo"/>
                <a:ea typeface="Heebo"/>
                <a:cs typeface="Heebo"/>
                <a:sym typeface="Heebo"/>
                <a:rtl/>
              </a:rPr>
              <a:t>העלה תמונה או קובץ – יש להעלות כנדרש. </a:t>
            </a:r>
          </a:p>
          <a:p>
            <a:pPr algn="r" rtl="1">
              <a:lnSpc>
                <a:spcPts val="4080"/>
              </a:lnSpc>
            </a:pPr>
            <a:r>
              <a:rPr lang="he-IL" sz="3000" dirty="0">
                <a:solidFill>
                  <a:srgbClr val="000000"/>
                </a:solidFill>
                <a:latin typeface="Heebo"/>
                <a:ea typeface="Heebo"/>
                <a:cs typeface="Heebo"/>
                <a:sym typeface="Heebo"/>
                <a:rtl/>
              </a:rPr>
              <a:t>אפשר להעלות עד 10 קבצים.</a:t>
            </a:r>
          </a:p>
          <a:p>
            <a:pPr algn="r" rtl="1">
              <a:lnSpc>
                <a:spcPts val="4080"/>
              </a:lnSpc>
            </a:pPr>
            <a:r>
              <a:rPr lang="he-IL" sz="3000" dirty="0">
                <a:solidFill>
                  <a:srgbClr val="000000"/>
                </a:solidFill>
                <a:latin typeface="Heebo"/>
                <a:ea typeface="Heebo"/>
                <a:cs typeface="Heebo"/>
                <a:sym typeface="Heebo"/>
                <a:rtl/>
              </a:rPr>
              <a:t>בחר סטטוס – יש לבחור "בתהליך ביצוע" או ב"בוצע"</a:t>
            </a:r>
          </a:p>
          <a:p>
            <a:pPr algn="r" rtl="1">
              <a:lnSpc>
                <a:spcPts val="4080"/>
              </a:lnSpc>
            </a:pPr>
            <a:r>
              <a:rPr lang="he-IL" sz="3000" dirty="0">
                <a:solidFill>
                  <a:srgbClr val="000000"/>
                </a:solidFill>
                <a:latin typeface="Heebo"/>
                <a:ea typeface="Heebo"/>
                <a:cs typeface="Heebo"/>
                <a:sym typeface="Heebo"/>
                <a:rtl/>
              </a:rPr>
              <a:t>לעדכון ולסיום יש ללחוץ על "שליחה".</a:t>
            </a:r>
          </a:p>
        </p:txBody>
      </p:sp>
    </p:spTree>
    <p:extLst>
      <p:ext uri="{BB962C8B-B14F-4D97-AF65-F5344CB8AC3E}">
        <p14:creationId xmlns:p14="http://schemas.microsoft.com/office/powerpoint/2010/main" val="1934374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0FEB1-BF9E-FE59-2FA9-6BFE53B9310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BDBC65D-F7A6-2161-361B-E07D8984BD75}"/>
              </a:ext>
              <a:ext uri="{C183D7F6-B498-43B3-948B-1728B52AA6E4}">
                <adec:decorative xmlns:adec="http://schemas.microsoft.com/office/drawing/2017/decorative" val="1"/>
              </a:ext>
            </a:extLst>
          </p:cNvPr>
          <p:cNvGrpSpPr/>
          <p:nvPr/>
        </p:nvGrpSpPr>
        <p:grpSpPr>
          <a:xfrm>
            <a:off x="6781800" y="663990"/>
            <a:ext cx="11125200" cy="745710"/>
            <a:chOff x="0" y="0"/>
            <a:chExt cx="5119419" cy="994280"/>
          </a:xfrm>
        </p:grpSpPr>
        <p:sp>
          <p:nvSpPr>
            <p:cNvPr id="3" name="Freeform 3">
              <a:extLst>
                <a:ext uri="{FF2B5EF4-FFF2-40B4-BE49-F238E27FC236}">
                  <a16:creationId xmlns:a16="http://schemas.microsoft.com/office/drawing/2014/main" id="{FAC16206-5C90-D600-2A14-0DC6B192A9EB}"/>
                </a:ext>
              </a:extLst>
            </p:cNvPr>
            <p:cNvSpPr/>
            <p:nvPr/>
          </p:nvSpPr>
          <p:spPr>
            <a:xfrm>
              <a:off x="0" y="0"/>
              <a:ext cx="5119419" cy="994410"/>
            </a:xfrm>
            <a:custGeom>
              <a:avLst/>
              <a:gdLst/>
              <a:ahLst/>
              <a:cxnLst/>
              <a:rect l="l" t="t" r="r" b="b"/>
              <a:pathLst>
                <a:path w="5119419" h="994410">
                  <a:moveTo>
                    <a:pt x="97099" y="0"/>
                  </a:moveTo>
                  <a:lnTo>
                    <a:pt x="5022319" y="0"/>
                  </a:lnTo>
                  <a:cubicBezTo>
                    <a:pt x="5048047" y="0"/>
                    <a:pt x="5072730" y="16383"/>
                    <a:pt x="5090949" y="45593"/>
                  </a:cubicBezTo>
                  <a:cubicBezTo>
                    <a:pt x="5109166" y="74803"/>
                    <a:pt x="5119419" y="114554"/>
                    <a:pt x="5119419" y="155829"/>
                  </a:cubicBezTo>
                  <a:lnTo>
                    <a:pt x="5119419" y="838454"/>
                  </a:lnTo>
                  <a:cubicBezTo>
                    <a:pt x="5119419" y="879856"/>
                    <a:pt x="5109166" y="919480"/>
                    <a:pt x="5091014" y="948690"/>
                  </a:cubicBezTo>
                  <a:cubicBezTo>
                    <a:pt x="5072861" y="977900"/>
                    <a:pt x="5048112" y="994410"/>
                    <a:pt x="5022385" y="994410"/>
                  </a:cubicBezTo>
                  <a:lnTo>
                    <a:pt x="97099" y="994410"/>
                  </a:lnTo>
                  <a:cubicBezTo>
                    <a:pt x="71371" y="994410"/>
                    <a:pt x="46689" y="978027"/>
                    <a:pt x="28470" y="948690"/>
                  </a:cubicBezTo>
                  <a:cubicBezTo>
                    <a:pt x="10252" y="919353"/>
                    <a:pt x="0" y="879729"/>
                    <a:pt x="0" y="838454"/>
                  </a:cubicBezTo>
                  <a:lnTo>
                    <a:pt x="0" y="155829"/>
                  </a:lnTo>
                  <a:cubicBezTo>
                    <a:pt x="0" y="114554"/>
                    <a:pt x="10252" y="74930"/>
                    <a:pt x="28405" y="45593"/>
                  </a:cubicBezTo>
                  <a:cubicBezTo>
                    <a:pt x="46558" y="16256"/>
                    <a:pt x="71306" y="0"/>
                    <a:pt x="97099" y="0"/>
                  </a:cubicBezTo>
                  <a:close/>
                </a:path>
              </a:pathLst>
            </a:custGeom>
            <a:solidFill>
              <a:srgbClr val="F2B5B5"/>
            </a:solidFill>
          </p:spPr>
          <p:txBody>
            <a:bodyPr/>
            <a:lstStyle/>
            <a:p>
              <a:endParaRPr lang="he-IL"/>
            </a:p>
          </p:txBody>
        </p:sp>
      </p:grpSp>
      <p:sp>
        <p:nvSpPr>
          <p:cNvPr id="7" name="TextBox 7">
            <a:extLst>
              <a:ext uri="{FF2B5EF4-FFF2-40B4-BE49-F238E27FC236}">
                <a16:creationId xmlns:a16="http://schemas.microsoft.com/office/drawing/2014/main" id="{66F288D1-B5A1-5202-64DB-38FC6BAEA7AD}"/>
              </a:ext>
            </a:extLst>
          </p:cNvPr>
          <p:cNvSpPr txBox="1">
            <a:spLocks noGrp="1"/>
          </p:cNvSpPr>
          <p:nvPr>
            <p:ph type="title" idx="4294967295"/>
          </p:nvPr>
        </p:nvSpPr>
        <p:spPr>
          <a:xfrm>
            <a:off x="8077200" y="679361"/>
            <a:ext cx="96594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משימות מתחקירים – משימה שבוצעה</a:t>
            </a:r>
          </a:p>
        </p:txBody>
      </p:sp>
      <p:sp>
        <p:nvSpPr>
          <p:cNvPr id="5" name="תיבת טקסט 4">
            <a:extLst>
              <a:ext uri="{FF2B5EF4-FFF2-40B4-BE49-F238E27FC236}">
                <a16:creationId xmlns:a16="http://schemas.microsoft.com/office/drawing/2014/main" id="{C4C91D0B-5763-A205-1292-C5CEE098222E}"/>
              </a:ext>
            </a:extLst>
          </p:cNvPr>
          <p:cNvSpPr txBox="1"/>
          <p:nvPr/>
        </p:nvSpPr>
        <p:spPr>
          <a:xfrm>
            <a:off x="5739561" y="1790700"/>
            <a:ext cx="11997121" cy="525785"/>
          </a:xfrm>
          <a:prstGeom prst="rect">
            <a:avLst/>
          </a:prstGeom>
        </p:spPr>
        <p:txBody>
          <a:bodyPr wrap="square" lIns="0" tIns="0" rIns="0" bIns="0" rtlCol="0" anchor="t">
            <a:spAutoFit/>
          </a:bodyPr>
          <a:lstStyle>
            <a:defPPr>
              <a:defRPr lang="en-US"/>
            </a:defPPr>
            <a:lvl1pPr algn="r" rtl="1">
              <a:lnSpc>
                <a:spcPts val="4080"/>
              </a:lnSpc>
              <a:defRPr sz="3000">
                <a:solidFill>
                  <a:srgbClr val="000000"/>
                </a:solidFill>
                <a:latin typeface="Heebo"/>
                <a:ea typeface="Heebo"/>
                <a:cs typeface="Heebo"/>
                <a:rtl/>
              </a:defRPr>
            </a:lvl1pPr>
          </a:lstStyle>
          <a:p>
            <a:r>
              <a:rPr lang="he-IL" dirty="0">
                <a:sym typeface="Heebo"/>
              </a:rPr>
              <a:t>אם נבחר סטטוס "בוצע" יעודכנו שורת המשימה וחלונית הפירוט.</a:t>
            </a:r>
          </a:p>
        </p:txBody>
      </p:sp>
      <p:pic>
        <p:nvPicPr>
          <p:cNvPr id="15" name="תמונה 14" descr="דיווח על משימה שבוצעה">
            <a:extLst>
              <a:ext uri="{FF2B5EF4-FFF2-40B4-BE49-F238E27FC236}">
                <a16:creationId xmlns:a16="http://schemas.microsoft.com/office/drawing/2014/main" id="{0A9D9A98-7410-E4C1-629D-1FED15741952}"/>
              </a:ext>
            </a:extLst>
          </p:cNvPr>
          <p:cNvPicPr>
            <a:picLocks noChangeAspect="1"/>
          </p:cNvPicPr>
          <p:nvPr/>
        </p:nvPicPr>
        <p:blipFill>
          <a:blip r:embed="rId3"/>
          <a:stretch>
            <a:fillRect/>
          </a:stretch>
        </p:blipFill>
        <p:spPr>
          <a:xfrm>
            <a:off x="228600" y="2545796"/>
            <a:ext cx="17671473" cy="7772111"/>
          </a:xfrm>
          <a:prstGeom prst="rect">
            <a:avLst/>
          </a:prstGeom>
        </p:spPr>
      </p:pic>
    </p:spTree>
    <p:extLst>
      <p:ext uri="{BB962C8B-B14F-4D97-AF65-F5344CB8AC3E}">
        <p14:creationId xmlns:p14="http://schemas.microsoft.com/office/powerpoint/2010/main" val="282232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09EDD-F1F5-080A-F266-5DCA8428CDB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2A8750-19D4-EB6C-451D-742F74079AB8}"/>
              </a:ext>
              <a:ext uri="{C183D7F6-B498-43B3-948B-1728B52AA6E4}">
                <adec:decorative xmlns:adec="http://schemas.microsoft.com/office/drawing/2017/decorative" val="1"/>
              </a:ext>
            </a:extLst>
          </p:cNvPr>
          <p:cNvGrpSpPr/>
          <p:nvPr/>
        </p:nvGrpSpPr>
        <p:grpSpPr>
          <a:xfrm>
            <a:off x="8458200" y="663990"/>
            <a:ext cx="9448800" cy="745710"/>
            <a:chOff x="0" y="0"/>
            <a:chExt cx="5119419" cy="994280"/>
          </a:xfrm>
        </p:grpSpPr>
        <p:sp>
          <p:nvSpPr>
            <p:cNvPr id="3" name="Freeform 3">
              <a:extLst>
                <a:ext uri="{FF2B5EF4-FFF2-40B4-BE49-F238E27FC236}">
                  <a16:creationId xmlns:a16="http://schemas.microsoft.com/office/drawing/2014/main" id="{658DA64A-A8D4-CEE1-50C5-34F6EDD87B9E}"/>
                </a:ext>
              </a:extLst>
            </p:cNvPr>
            <p:cNvSpPr/>
            <p:nvPr/>
          </p:nvSpPr>
          <p:spPr>
            <a:xfrm>
              <a:off x="0" y="0"/>
              <a:ext cx="5119419" cy="994410"/>
            </a:xfrm>
            <a:custGeom>
              <a:avLst/>
              <a:gdLst/>
              <a:ahLst/>
              <a:cxnLst/>
              <a:rect l="l" t="t" r="r" b="b"/>
              <a:pathLst>
                <a:path w="5119419" h="994410">
                  <a:moveTo>
                    <a:pt x="97099" y="0"/>
                  </a:moveTo>
                  <a:lnTo>
                    <a:pt x="5022319" y="0"/>
                  </a:lnTo>
                  <a:cubicBezTo>
                    <a:pt x="5048047" y="0"/>
                    <a:pt x="5072730" y="16383"/>
                    <a:pt x="5090949" y="45593"/>
                  </a:cubicBezTo>
                  <a:cubicBezTo>
                    <a:pt x="5109166" y="74803"/>
                    <a:pt x="5119419" y="114554"/>
                    <a:pt x="5119419" y="155829"/>
                  </a:cubicBezTo>
                  <a:lnTo>
                    <a:pt x="5119419" y="838454"/>
                  </a:lnTo>
                  <a:cubicBezTo>
                    <a:pt x="5119419" y="879856"/>
                    <a:pt x="5109166" y="919480"/>
                    <a:pt x="5091014" y="948690"/>
                  </a:cubicBezTo>
                  <a:cubicBezTo>
                    <a:pt x="5072861" y="977900"/>
                    <a:pt x="5048112" y="994410"/>
                    <a:pt x="5022385" y="994410"/>
                  </a:cubicBezTo>
                  <a:lnTo>
                    <a:pt x="97099" y="994410"/>
                  </a:lnTo>
                  <a:cubicBezTo>
                    <a:pt x="71371" y="994410"/>
                    <a:pt x="46689" y="978027"/>
                    <a:pt x="28470" y="948690"/>
                  </a:cubicBezTo>
                  <a:cubicBezTo>
                    <a:pt x="10252" y="919353"/>
                    <a:pt x="0" y="879729"/>
                    <a:pt x="0" y="838454"/>
                  </a:cubicBezTo>
                  <a:lnTo>
                    <a:pt x="0" y="155829"/>
                  </a:lnTo>
                  <a:cubicBezTo>
                    <a:pt x="0" y="114554"/>
                    <a:pt x="10252" y="74930"/>
                    <a:pt x="28405" y="45593"/>
                  </a:cubicBezTo>
                  <a:cubicBezTo>
                    <a:pt x="46558" y="16256"/>
                    <a:pt x="71306" y="0"/>
                    <a:pt x="97099" y="0"/>
                  </a:cubicBezTo>
                  <a:close/>
                </a:path>
              </a:pathLst>
            </a:custGeom>
            <a:solidFill>
              <a:srgbClr val="F2B5B5"/>
            </a:solidFill>
          </p:spPr>
          <p:txBody>
            <a:bodyPr/>
            <a:lstStyle/>
            <a:p>
              <a:endParaRPr lang="he-IL"/>
            </a:p>
          </p:txBody>
        </p:sp>
      </p:grpSp>
      <p:sp>
        <p:nvSpPr>
          <p:cNvPr id="7" name="TextBox 7">
            <a:extLst>
              <a:ext uri="{FF2B5EF4-FFF2-40B4-BE49-F238E27FC236}">
                <a16:creationId xmlns:a16="http://schemas.microsoft.com/office/drawing/2014/main" id="{67F32AA0-E00B-C3BA-9474-B7D93820D9B0}"/>
              </a:ext>
            </a:extLst>
          </p:cNvPr>
          <p:cNvSpPr txBox="1">
            <a:spLocks noGrp="1"/>
          </p:cNvSpPr>
          <p:nvPr>
            <p:ph type="title" idx="4294967295"/>
          </p:nvPr>
        </p:nvSpPr>
        <p:spPr>
          <a:xfrm>
            <a:off x="8991600" y="679361"/>
            <a:ext cx="8745082" cy="730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3D3132"/>
                </a:solidFill>
                <a:effectLst/>
                <a:uLnTx/>
                <a:uFillTx/>
                <a:latin typeface="Heebo Bold"/>
                <a:ea typeface="Heebo Bold"/>
                <a:cs typeface="Heebo Bold"/>
                <a:sym typeface="Heebo Bold"/>
                <a:rtl/>
              </a:rPr>
              <a:t>משימות מתחקירים – תגובת הרכז</a:t>
            </a:r>
          </a:p>
        </p:txBody>
      </p:sp>
      <p:sp>
        <p:nvSpPr>
          <p:cNvPr id="5" name="תיבת טקסט 4">
            <a:extLst>
              <a:ext uri="{FF2B5EF4-FFF2-40B4-BE49-F238E27FC236}">
                <a16:creationId xmlns:a16="http://schemas.microsoft.com/office/drawing/2014/main" id="{70E53E3E-B450-BCAA-B461-307C867E3FFC}"/>
              </a:ext>
            </a:extLst>
          </p:cNvPr>
          <p:cNvSpPr txBox="1"/>
          <p:nvPr/>
        </p:nvSpPr>
        <p:spPr>
          <a:xfrm>
            <a:off x="3276601" y="1685730"/>
            <a:ext cx="14630400" cy="2103140"/>
          </a:xfrm>
          <a:prstGeom prst="rect">
            <a:avLst/>
          </a:prstGeom>
        </p:spPr>
        <p:txBody>
          <a:bodyPr wrap="square" lIns="0" tIns="0" rIns="0" bIns="0" rtlCol="0" anchor="t">
            <a:spAutoFit/>
          </a:bodyPr>
          <a:lstStyle>
            <a:defPPr>
              <a:defRPr lang="en-US"/>
            </a:defPPr>
            <a:lvl1pPr algn="r" rtl="1">
              <a:lnSpc>
                <a:spcPts val="4080"/>
              </a:lnSpc>
              <a:defRPr sz="3000">
                <a:solidFill>
                  <a:srgbClr val="000000"/>
                </a:solidFill>
                <a:latin typeface="Heebo"/>
                <a:ea typeface="Heebo"/>
                <a:cs typeface="Heebo"/>
                <a:rtl/>
              </a:defRPr>
            </a:lvl1pPr>
          </a:lstStyle>
          <a:p>
            <a:r>
              <a:rPr lang="he-IL" dirty="0">
                <a:sym typeface="Heebo"/>
              </a:rPr>
              <a:t>משימה שבוצעה תקבל התייחסות של הרכז במשרד להגנת הסביבה והסטטוס יתעדכן:</a:t>
            </a:r>
          </a:p>
          <a:p>
            <a:r>
              <a:rPr lang="he-IL" b="1" dirty="0">
                <a:sym typeface="Heebo"/>
              </a:rPr>
              <a:t>סגור</a:t>
            </a:r>
            <a:r>
              <a:rPr lang="he-IL" dirty="0">
                <a:sym typeface="Heebo"/>
              </a:rPr>
              <a:t> </a:t>
            </a:r>
            <a:r>
              <a:rPr lang="he-IL" dirty="0"/>
              <a:t>–</a:t>
            </a:r>
            <a:r>
              <a:rPr lang="he-IL" dirty="0">
                <a:sym typeface="Heebo"/>
              </a:rPr>
              <a:t> משימה שבוצעה ואושרה על ידי הרכז</a:t>
            </a:r>
          </a:p>
          <a:p>
            <a:r>
              <a:rPr lang="he-IL" b="1" dirty="0">
                <a:sym typeface="Heebo"/>
              </a:rPr>
              <a:t>פתוח</a:t>
            </a:r>
            <a:r>
              <a:rPr lang="he-IL" dirty="0">
                <a:sym typeface="Heebo"/>
              </a:rPr>
              <a:t> </a:t>
            </a:r>
            <a:r>
              <a:rPr lang="he-IL" dirty="0"/>
              <a:t>–</a:t>
            </a:r>
            <a:r>
              <a:rPr lang="he-IL" dirty="0">
                <a:sym typeface="Heebo"/>
              </a:rPr>
              <a:t> משימה שבוצעה אך לא אושרה על ידי הרכז או שהרכז האריך את זמן ביצועה</a:t>
            </a:r>
          </a:p>
          <a:p>
            <a:r>
              <a:rPr lang="he-IL" b="1" dirty="0">
                <a:sym typeface="Heebo"/>
              </a:rPr>
              <a:t>מבוטל</a:t>
            </a:r>
            <a:r>
              <a:rPr lang="he-IL" dirty="0">
                <a:sym typeface="Heebo"/>
              </a:rPr>
              <a:t> </a:t>
            </a:r>
            <a:r>
              <a:rPr lang="he-IL" dirty="0"/>
              <a:t>–</a:t>
            </a:r>
            <a:r>
              <a:rPr lang="he-IL" dirty="0">
                <a:sym typeface="Heebo"/>
              </a:rPr>
              <a:t> משימה שבוטלה על ידי הרכז</a:t>
            </a:r>
          </a:p>
        </p:txBody>
      </p:sp>
      <p:pic>
        <p:nvPicPr>
          <p:cNvPr id="6" name="תמונה 5" descr="מסך רשימת משימות לתחקירים עם סטטוסים שונים">
            <a:extLst>
              <a:ext uri="{FF2B5EF4-FFF2-40B4-BE49-F238E27FC236}">
                <a16:creationId xmlns:a16="http://schemas.microsoft.com/office/drawing/2014/main" id="{59267F15-EEB3-BD57-059E-0CAC2A1C64A1}"/>
              </a:ext>
            </a:extLst>
          </p:cNvPr>
          <p:cNvPicPr>
            <a:picLocks noChangeAspect="1"/>
          </p:cNvPicPr>
          <p:nvPr/>
        </p:nvPicPr>
        <p:blipFill>
          <a:blip r:embed="rId2"/>
          <a:stretch>
            <a:fillRect/>
          </a:stretch>
        </p:blipFill>
        <p:spPr>
          <a:xfrm>
            <a:off x="3581401" y="3848100"/>
            <a:ext cx="14331176" cy="6263175"/>
          </a:xfrm>
          <a:prstGeom prst="rect">
            <a:avLst/>
          </a:prstGeom>
        </p:spPr>
      </p:pic>
      <p:sp>
        <p:nvSpPr>
          <p:cNvPr id="8" name="Freeform 7">
            <a:extLst>
              <a:ext uri="{FF2B5EF4-FFF2-40B4-BE49-F238E27FC236}">
                <a16:creationId xmlns:a16="http://schemas.microsoft.com/office/drawing/2014/main" id="{61DC9474-4078-EC7C-9739-48A34F39EB55}"/>
              </a:ext>
              <a:ext uri="{C183D7F6-B498-43B3-948B-1728B52AA6E4}">
                <adec:decorative xmlns:adec="http://schemas.microsoft.com/office/drawing/2017/decorative" val="1"/>
              </a:ext>
            </a:extLst>
          </p:cNvPr>
          <p:cNvSpPr/>
          <p:nvPr/>
        </p:nvSpPr>
        <p:spPr>
          <a:xfrm rot="16860465" flipV="1">
            <a:off x="10462443" y="4198199"/>
            <a:ext cx="1036450" cy="1522243"/>
          </a:xfrm>
          <a:custGeom>
            <a:avLst/>
            <a:gdLst/>
            <a:ahLst/>
            <a:cxnLst/>
            <a:rect l="l" t="t" r="r" b="b"/>
            <a:pathLst>
              <a:path w="1343731" h="1302000">
                <a:moveTo>
                  <a:pt x="1343731" y="0"/>
                </a:moveTo>
                <a:lnTo>
                  <a:pt x="0" y="0"/>
                </a:lnTo>
                <a:lnTo>
                  <a:pt x="0" y="1302000"/>
                </a:lnTo>
                <a:lnTo>
                  <a:pt x="1343731" y="1302000"/>
                </a:lnTo>
                <a:lnTo>
                  <a:pt x="1343731" y="0"/>
                </a:lnTo>
                <a:close/>
              </a:path>
            </a:pathLst>
          </a:custGeom>
          <a:blipFill>
            <a:blip r:embed="rId3"/>
            <a:stretch>
              <a:fillRect/>
            </a:stretch>
          </a:blipFill>
        </p:spPr>
        <p:txBody>
          <a:bodyPr/>
          <a:lstStyle/>
          <a:p>
            <a:endParaRPr lang="he-IL"/>
          </a:p>
        </p:txBody>
      </p:sp>
    </p:spTree>
    <p:extLst>
      <p:ext uri="{BB962C8B-B14F-4D97-AF65-F5344CB8AC3E}">
        <p14:creationId xmlns:p14="http://schemas.microsoft.com/office/powerpoint/2010/main" val="1858741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3335000" y="740190"/>
            <a:ext cx="4572000" cy="745710"/>
            <a:chOff x="0" y="0"/>
            <a:chExt cx="6700123" cy="994280"/>
          </a:xfrm>
        </p:grpSpPr>
        <p:sp>
          <p:nvSpPr>
            <p:cNvPr id="3" name="Freeform 3"/>
            <p:cNvSpPr/>
            <p:nvPr/>
          </p:nvSpPr>
          <p:spPr>
            <a:xfrm>
              <a:off x="0" y="0"/>
              <a:ext cx="6700012" cy="994410"/>
            </a:xfrm>
            <a:custGeom>
              <a:avLst/>
              <a:gdLst/>
              <a:ahLst/>
              <a:cxnLst/>
              <a:rect l="l" t="t" r="r" b="b"/>
              <a:pathLst>
                <a:path w="6700012" h="994410">
                  <a:moveTo>
                    <a:pt x="127000" y="0"/>
                  </a:moveTo>
                  <a:lnTo>
                    <a:pt x="6573012" y="0"/>
                  </a:lnTo>
                  <a:cubicBezTo>
                    <a:pt x="6606667" y="0"/>
                    <a:pt x="6639052" y="16383"/>
                    <a:pt x="6662801" y="45593"/>
                  </a:cubicBezTo>
                  <a:cubicBezTo>
                    <a:pt x="6686550" y="74803"/>
                    <a:pt x="6700012" y="114427"/>
                    <a:pt x="6700012" y="155829"/>
                  </a:cubicBezTo>
                  <a:lnTo>
                    <a:pt x="6700012" y="838454"/>
                  </a:lnTo>
                  <a:cubicBezTo>
                    <a:pt x="6700012" y="879856"/>
                    <a:pt x="6686677" y="919480"/>
                    <a:pt x="6662801" y="948690"/>
                  </a:cubicBezTo>
                  <a:cubicBezTo>
                    <a:pt x="6638925" y="977900"/>
                    <a:pt x="6606667" y="994410"/>
                    <a:pt x="6573012" y="994410"/>
                  </a:cubicBezTo>
                  <a:lnTo>
                    <a:pt x="127000" y="994410"/>
                  </a:lnTo>
                  <a:cubicBezTo>
                    <a:pt x="93345" y="994410"/>
                    <a:pt x="60960" y="978027"/>
                    <a:pt x="37211" y="948690"/>
                  </a:cubicBezTo>
                  <a:cubicBezTo>
                    <a:pt x="13462" y="919353"/>
                    <a:pt x="0" y="879729"/>
                    <a:pt x="0" y="838454"/>
                  </a:cubicBezTo>
                  <a:lnTo>
                    <a:pt x="0" y="155829"/>
                  </a:lnTo>
                  <a:cubicBezTo>
                    <a:pt x="0" y="114554"/>
                    <a:pt x="13335" y="74930"/>
                    <a:pt x="37211" y="45593"/>
                  </a:cubicBezTo>
                  <a:cubicBezTo>
                    <a:pt x="61087" y="16256"/>
                    <a:pt x="93345" y="0"/>
                    <a:pt x="127000" y="0"/>
                  </a:cubicBezTo>
                  <a:close/>
                </a:path>
              </a:pathLst>
            </a:custGeom>
            <a:solidFill>
              <a:srgbClr val="F2B5B5"/>
            </a:solidFill>
          </p:spPr>
          <p:txBody>
            <a:bodyPr/>
            <a:lstStyle/>
            <a:p>
              <a:endParaRPr lang="he-IL"/>
            </a:p>
          </p:txBody>
        </p:sp>
      </p:grpSp>
      <p:grpSp>
        <p:nvGrpSpPr>
          <p:cNvPr id="5" name="Group 5">
            <a:extLst>
              <a:ext uri="{C183D7F6-B498-43B3-948B-1728B52AA6E4}">
                <adec:decorative xmlns:adec="http://schemas.microsoft.com/office/drawing/2017/decorative" val="1"/>
              </a:ext>
            </a:extLst>
          </p:cNvPr>
          <p:cNvGrpSpPr/>
          <p:nvPr/>
        </p:nvGrpSpPr>
        <p:grpSpPr>
          <a:xfrm>
            <a:off x="354415" y="-287790"/>
            <a:ext cx="1555858" cy="1301845"/>
            <a:chOff x="0" y="0"/>
            <a:chExt cx="2074477" cy="1735793"/>
          </a:xfrm>
        </p:grpSpPr>
        <p:sp>
          <p:nvSpPr>
            <p:cNvPr id="6" name="Freeform 6">
              <a:extLst>
                <a:ext uri="{C183D7F6-B498-43B3-948B-1728B52AA6E4}">
                  <adec:decorative xmlns:adec="http://schemas.microsoft.com/office/drawing/2017/decorative" val="1"/>
                </a:ext>
              </a:extLst>
            </p:cNvPr>
            <p:cNvSpPr/>
            <p:nvPr/>
          </p:nvSpPr>
          <p:spPr>
            <a:xfrm>
              <a:off x="0" y="0"/>
              <a:ext cx="2074418" cy="1735836"/>
            </a:xfrm>
            <a:custGeom>
              <a:avLst/>
              <a:gdLst/>
              <a:ahLst/>
              <a:cxnLst/>
              <a:rect l="l" t="t" r="r" b="b"/>
              <a:pathLst>
                <a:path w="2074418" h="1735836">
                  <a:moveTo>
                    <a:pt x="1950720" y="1735836"/>
                  </a:moveTo>
                  <a:lnTo>
                    <a:pt x="123698" y="1735836"/>
                  </a:lnTo>
                  <a:cubicBezTo>
                    <a:pt x="55499" y="1735836"/>
                    <a:pt x="0" y="1680337"/>
                    <a:pt x="0" y="1612138"/>
                  </a:cubicBezTo>
                  <a:lnTo>
                    <a:pt x="0" y="123698"/>
                  </a:lnTo>
                  <a:cubicBezTo>
                    <a:pt x="0" y="55499"/>
                    <a:pt x="55499" y="0"/>
                    <a:pt x="123698" y="0"/>
                  </a:cubicBezTo>
                  <a:lnTo>
                    <a:pt x="1950720" y="0"/>
                  </a:lnTo>
                  <a:cubicBezTo>
                    <a:pt x="2018919" y="0"/>
                    <a:pt x="2074418" y="55499"/>
                    <a:pt x="2074418" y="123698"/>
                  </a:cubicBezTo>
                  <a:lnTo>
                    <a:pt x="2074418" y="1612011"/>
                  </a:lnTo>
                  <a:cubicBezTo>
                    <a:pt x="2074418" y="1680210"/>
                    <a:pt x="2018919" y="1735709"/>
                    <a:pt x="1950720" y="1735709"/>
                  </a:cubicBezTo>
                  <a:close/>
                </a:path>
              </a:pathLst>
            </a:custGeom>
            <a:solidFill>
              <a:srgbClr val="FFFFFF"/>
            </a:solidFill>
          </p:spPr>
          <p:txBody>
            <a:bodyPr/>
            <a:lstStyle/>
            <a:p>
              <a:endParaRPr lang="he-IL"/>
            </a:p>
          </p:txBody>
        </p:sp>
      </p:grpSp>
      <p:sp>
        <p:nvSpPr>
          <p:cNvPr id="7" name="TextBox 7"/>
          <p:cNvSpPr txBox="1">
            <a:spLocks noGrp="1"/>
          </p:cNvSpPr>
          <p:nvPr>
            <p:ph type="title" idx="4294967295"/>
          </p:nvPr>
        </p:nvSpPr>
        <p:spPr>
          <a:xfrm>
            <a:off x="14097000" y="723900"/>
            <a:ext cx="3639682" cy="7404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664"/>
              </a:lnSpc>
              <a:spcBef>
                <a:spcPts val="0"/>
              </a:spcBef>
              <a:spcAft>
                <a:spcPts val="0"/>
              </a:spcAft>
              <a:buClrTx/>
              <a:buSzTx/>
              <a:buFontTx/>
              <a:buNone/>
              <a:tabLst/>
              <a:defRPr/>
            </a:pPr>
            <a:r>
              <a:rPr kumimoji="0" lang="he-IL" sz="4300" b="1" i="0" u="none" strike="noStrike" kern="1200" cap="none" spc="0" normalizeH="0" baseline="0" noProof="0" dirty="0">
                <a:ln>
                  <a:noFill/>
                </a:ln>
                <a:solidFill>
                  <a:srgbClr val="222222"/>
                </a:solidFill>
                <a:effectLst/>
                <a:uLnTx/>
                <a:uFillTx/>
                <a:latin typeface="Heebo Bold"/>
                <a:ea typeface="Heebo Bold"/>
                <a:cs typeface="Heebo Bold"/>
                <a:sym typeface="Heebo Bold"/>
                <a:rtl/>
              </a:rPr>
              <a:t>דרכי פנייה</a:t>
            </a:r>
          </a:p>
        </p:txBody>
      </p:sp>
      <p:sp>
        <p:nvSpPr>
          <p:cNvPr id="8" name="TextBox 8" descr="סמליל פלוס"/>
          <p:cNvSpPr txBox="1"/>
          <p:nvPr/>
        </p:nvSpPr>
        <p:spPr>
          <a:xfrm>
            <a:off x="283412" y="1886173"/>
            <a:ext cx="17623588" cy="4206280"/>
          </a:xfrm>
          <a:prstGeom prst="rect">
            <a:avLst/>
          </a:prstGeom>
        </p:spPr>
        <p:txBody>
          <a:bodyPr lIns="0" tIns="0" rIns="0" bIns="0" rtlCol="0" anchor="t">
            <a:spAutoFit/>
          </a:bodyPr>
          <a:lstStyle/>
          <a:p>
            <a:pPr algn="r" rtl="1">
              <a:lnSpc>
                <a:spcPts val="4083"/>
              </a:lnSpc>
            </a:pPr>
            <a:r>
              <a:rPr lang="he-IL" sz="3320" dirty="0">
                <a:solidFill>
                  <a:srgbClr val="000000"/>
                </a:solidFill>
                <a:latin typeface="Heebo"/>
                <a:ea typeface="Heebo"/>
                <a:cs typeface="Heebo"/>
                <a:sym typeface="Heebo"/>
                <a:rtl/>
              </a:rPr>
              <a:t>בכל מקרה של בעיה או שאלה בנוגע לאתר ממשל זמין, אפשר לפנות אל התמיכה הטכנית של האתר לטלפון מספר </a:t>
            </a:r>
            <a:r>
              <a:rPr lang="en-US" sz="3320" dirty="0">
                <a:solidFill>
                  <a:srgbClr val="000000"/>
                </a:solidFill>
                <a:latin typeface="Heebo"/>
                <a:ea typeface="Heebo"/>
                <a:cs typeface="Heebo"/>
                <a:sym typeface="Heebo"/>
              </a:rPr>
              <a:t>1299</a:t>
            </a:r>
            <a:r>
              <a:rPr lang="he-IL" sz="3320" dirty="0">
                <a:solidFill>
                  <a:srgbClr val="000000"/>
                </a:solidFill>
                <a:latin typeface="Heebo"/>
                <a:ea typeface="Heebo"/>
                <a:cs typeface="Heebo"/>
                <a:sym typeface="Heebo"/>
                <a:rtl/>
              </a:rPr>
              <a:t>, בימים ראשון עד חמישי משעה </a:t>
            </a:r>
            <a:r>
              <a:rPr lang="en-US" sz="3320" dirty="0">
                <a:solidFill>
                  <a:srgbClr val="000000"/>
                </a:solidFill>
                <a:latin typeface="Heebo"/>
                <a:ea typeface="Heebo"/>
                <a:cs typeface="Heebo"/>
                <a:sym typeface="Heebo"/>
              </a:rPr>
              <a:t>08:00</a:t>
            </a:r>
            <a:r>
              <a:rPr lang="he-IL" sz="3320" dirty="0">
                <a:solidFill>
                  <a:srgbClr val="000000"/>
                </a:solidFill>
                <a:latin typeface="Heebo"/>
                <a:ea typeface="Heebo"/>
                <a:cs typeface="Heebo"/>
                <a:sym typeface="Heebo"/>
                <a:rtl/>
              </a:rPr>
              <a:t> עד שעה </a:t>
            </a:r>
            <a:r>
              <a:rPr lang="en-US" sz="3320" dirty="0">
                <a:solidFill>
                  <a:srgbClr val="000000"/>
                </a:solidFill>
                <a:latin typeface="Heebo"/>
                <a:ea typeface="Heebo"/>
                <a:cs typeface="Heebo"/>
                <a:sym typeface="Heebo"/>
              </a:rPr>
              <a:t>19:00</a:t>
            </a:r>
            <a:r>
              <a:rPr lang="ar-EG" sz="3320" dirty="0">
                <a:solidFill>
                  <a:srgbClr val="000000"/>
                </a:solidFill>
                <a:latin typeface="Heebo"/>
                <a:ea typeface="Heebo"/>
                <a:cs typeface="Heebo"/>
                <a:sym typeface="Heebo"/>
                <a:rtl/>
              </a:rPr>
              <a:t>.</a:t>
            </a:r>
          </a:p>
          <a:p>
            <a:pPr algn="r" rtl="1">
              <a:lnSpc>
                <a:spcPts val="4083"/>
              </a:lnSpc>
            </a:pPr>
            <a:endParaRPr lang="ar-EG" sz="3320" dirty="0">
              <a:solidFill>
                <a:srgbClr val="000000"/>
              </a:solidFill>
              <a:latin typeface="Heebo"/>
              <a:ea typeface="Heebo"/>
              <a:cs typeface="Heebo"/>
              <a:sym typeface="Heebo"/>
              <a:rtl/>
            </a:endParaRPr>
          </a:p>
          <a:p>
            <a:pPr algn="r" rtl="1">
              <a:lnSpc>
                <a:spcPts val="4083"/>
              </a:lnSpc>
            </a:pPr>
            <a:r>
              <a:rPr lang="he-IL" sz="3320" dirty="0">
                <a:solidFill>
                  <a:srgbClr val="000000"/>
                </a:solidFill>
                <a:latin typeface="Heebo"/>
                <a:ea typeface="Heebo"/>
                <a:cs typeface="Heebo"/>
                <a:sym typeface="Heebo"/>
                <a:rtl/>
              </a:rPr>
              <a:t>בכל מקרה של בעיה או שאלה בנוגע להתחברות לפורטל תעשייה וכניסה לדיווח, יש לפנות אל מוקד התמיכה של המשרד להגנת הסביבה לטלפון </a:t>
            </a:r>
            <a:r>
              <a:rPr lang="en-US" sz="3320" dirty="0">
                <a:solidFill>
                  <a:srgbClr val="000000"/>
                </a:solidFill>
                <a:latin typeface="Heebo"/>
                <a:ea typeface="Heebo"/>
                <a:cs typeface="Heebo"/>
                <a:sym typeface="Heebo"/>
              </a:rPr>
              <a:t>073-2733002</a:t>
            </a:r>
            <a:r>
              <a:rPr lang="he-IL" sz="3320" dirty="0">
                <a:solidFill>
                  <a:srgbClr val="000000"/>
                </a:solidFill>
                <a:latin typeface="Heebo"/>
                <a:ea typeface="Heebo"/>
                <a:cs typeface="Heebo"/>
                <a:sym typeface="Heebo"/>
                <a:rtl/>
              </a:rPr>
              <a:t> או בדואר אלקטרוני </a:t>
            </a:r>
            <a:r>
              <a:rPr lang="en-US" sz="3320" u="sng" dirty="0">
                <a:solidFill>
                  <a:srgbClr val="002060"/>
                </a:solidFill>
                <a:latin typeface="Heebo"/>
                <a:ea typeface="Heebo"/>
                <a:cs typeface="Heebo"/>
                <a:sym typeface="Heebo"/>
                <a:hlinkClick r:id="rId2" tooltip="mailto:moesupport@sviva.gov.il"/>
              </a:rPr>
              <a:t>moesupport@sviva.gov.il</a:t>
            </a:r>
            <a:r>
              <a:rPr lang="ar-EG" sz="3320" dirty="0">
                <a:solidFill>
                  <a:srgbClr val="000000"/>
                </a:solidFill>
                <a:latin typeface="Heebo"/>
                <a:ea typeface="Heebo"/>
                <a:cs typeface="Heebo"/>
                <a:sym typeface="Heebo"/>
                <a:rtl/>
              </a:rPr>
              <a:t>.</a:t>
            </a:r>
          </a:p>
          <a:p>
            <a:pPr algn="r" rtl="1">
              <a:lnSpc>
                <a:spcPts val="4083"/>
              </a:lnSpc>
            </a:pPr>
            <a:endParaRPr lang="ar-EG" sz="3320" dirty="0">
              <a:solidFill>
                <a:srgbClr val="000000"/>
              </a:solidFill>
              <a:latin typeface="Heebo"/>
              <a:ea typeface="Heebo"/>
              <a:cs typeface="Heebo"/>
              <a:sym typeface="Heebo"/>
              <a:rtl/>
            </a:endParaRPr>
          </a:p>
          <a:p>
            <a:pPr algn="r" rtl="1">
              <a:lnSpc>
                <a:spcPts val="4083"/>
              </a:lnSpc>
            </a:pPr>
            <a:r>
              <a:rPr lang="he-IL" sz="3320" dirty="0">
                <a:solidFill>
                  <a:srgbClr val="000000"/>
                </a:solidFill>
                <a:latin typeface="Heebo"/>
                <a:ea typeface="Heebo"/>
                <a:cs typeface="Heebo"/>
                <a:sym typeface="Heebo"/>
                <a:rtl/>
              </a:rPr>
              <a:t>המוקד פועל בימים ראשון עד חמישי משעה </a:t>
            </a:r>
            <a:r>
              <a:rPr lang="en-US" sz="3320" dirty="0">
                <a:solidFill>
                  <a:srgbClr val="000000"/>
                </a:solidFill>
                <a:latin typeface="Heebo"/>
                <a:ea typeface="Heebo"/>
                <a:cs typeface="Heebo"/>
                <a:sym typeface="Heebo"/>
              </a:rPr>
              <a:t>08:00</a:t>
            </a:r>
            <a:r>
              <a:rPr lang="he-IL" sz="3320" dirty="0">
                <a:solidFill>
                  <a:srgbClr val="000000"/>
                </a:solidFill>
                <a:latin typeface="Heebo"/>
                <a:ea typeface="Heebo"/>
                <a:cs typeface="Heebo"/>
                <a:sym typeface="Heebo"/>
                <a:rtl/>
              </a:rPr>
              <a:t> עד שעה </a:t>
            </a:r>
            <a:r>
              <a:rPr lang="en-US" sz="3320" dirty="0">
                <a:solidFill>
                  <a:srgbClr val="000000"/>
                </a:solidFill>
                <a:latin typeface="Heebo"/>
                <a:ea typeface="Heebo"/>
                <a:cs typeface="Heebo"/>
                <a:sym typeface="Heebo"/>
              </a:rPr>
              <a:t>17:00</a:t>
            </a:r>
            <a:r>
              <a:rPr lang="ar-EG" sz="3320" dirty="0">
                <a:solidFill>
                  <a:srgbClr val="000000"/>
                </a:solidFill>
                <a:latin typeface="Heebo"/>
                <a:ea typeface="Heebo"/>
                <a:cs typeface="Heebo"/>
                <a:sym typeface="Heebo"/>
                <a:rtl/>
              </a:rPr>
              <a:t>.</a:t>
            </a:r>
          </a:p>
        </p:txBody>
      </p:sp>
      <p:grpSp>
        <p:nvGrpSpPr>
          <p:cNvPr id="9" name="Group 9">
            <a:extLst>
              <a:ext uri="{C183D7F6-B498-43B3-948B-1728B52AA6E4}">
                <adec:decorative xmlns:adec="http://schemas.microsoft.com/office/drawing/2017/decorative" val="1"/>
              </a:ext>
            </a:extLst>
          </p:cNvPr>
          <p:cNvGrpSpPr/>
          <p:nvPr/>
        </p:nvGrpSpPr>
        <p:grpSpPr>
          <a:xfrm>
            <a:off x="283344" y="-374617"/>
            <a:ext cx="1856485" cy="1708117"/>
            <a:chOff x="0" y="0"/>
            <a:chExt cx="2475313" cy="2277490"/>
          </a:xfrm>
        </p:grpSpPr>
        <p:sp>
          <p:nvSpPr>
            <p:cNvPr id="10" name="Freeform 10">
              <a:extLst>
                <a:ext uri="{C183D7F6-B498-43B3-948B-1728B52AA6E4}">
                  <adec:decorative xmlns:adec="http://schemas.microsoft.com/office/drawing/2017/decorative" val="1"/>
                </a:ext>
              </a:extLst>
            </p:cNvPr>
            <p:cNvSpPr/>
            <p:nvPr/>
          </p:nvSpPr>
          <p:spPr>
            <a:xfrm>
              <a:off x="0" y="0"/>
              <a:ext cx="2475230" cy="2277491"/>
            </a:xfrm>
            <a:custGeom>
              <a:avLst/>
              <a:gdLst/>
              <a:ahLst/>
              <a:cxnLst/>
              <a:rect l="l" t="t" r="r" b="b"/>
              <a:pathLst>
                <a:path w="2475230" h="2277491">
                  <a:moveTo>
                    <a:pt x="2280539" y="2277491"/>
                  </a:moveTo>
                  <a:lnTo>
                    <a:pt x="194691" y="2277491"/>
                  </a:lnTo>
                  <a:cubicBezTo>
                    <a:pt x="87376" y="2277491"/>
                    <a:pt x="0" y="2190115"/>
                    <a:pt x="0" y="2082800"/>
                  </a:cubicBezTo>
                  <a:lnTo>
                    <a:pt x="0" y="194691"/>
                  </a:lnTo>
                  <a:cubicBezTo>
                    <a:pt x="0" y="87376"/>
                    <a:pt x="87376" y="0"/>
                    <a:pt x="194691" y="0"/>
                  </a:cubicBezTo>
                  <a:lnTo>
                    <a:pt x="2280539" y="0"/>
                  </a:lnTo>
                  <a:cubicBezTo>
                    <a:pt x="2387854" y="0"/>
                    <a:pt x="2475230" y="87376"/>
                    <a:pt x="2475230" y="194691"/>
                  </a:cubicBezTo>
                  <a:lnTo>
                    <a:pt x="2475230" y="2082800"/>
                  </a:lnTo>
                  <a:cubicBezTo>
                    <a:pt x="2475230" y="2190115"/>
                    <a:pt x="2387854" y="2277491"/>
                    <a:pt x="2280539" y="2277491"/>
                  </a:cubicBezTo>
                  <a:close/>
                </a:path>
              </a:pathLst>
            </a:custGeom>
            <a:solidFill>
              <a:srgbClr val="FFFFFF"/>
            </a:solidFill>
          </p:spPr>
          <p:txBody>
            <a:bodyPr/>
            <a:lstStyle/>
            <a:p>
              <a:endParaRPr lang="he-IL"/>
            </a:p>
          </p:txBody>
        </p:sp>
      </p:grpSp>
      <p:grpSp>
        <p:nvGrpSpPr>
          <p:cNvPr id="11" name="Group 11">
            <a:extLst>
              <a:ext uri="{C183D7F6-B498-43B3-948B-1728B52AA6E4}">
                <adec:decorative xmlns:adec="http://schemas.microsoft.com/office/drawing/2017/decorative" val="1"/>
              </a:ext>
            </a:extLst>
          </p:cNvPr>
          <p:cNvGrpSpPr/>
          <p:nvPr/>
        </p:nvGrpSpPr>
        <p:grpSpPr>
          <a:xfrm>
            <a:off x="182143" y="178384"/>
            <a:ext cx="2058888" cy="936794"/>
            <a:chOff x="0" y="0"/>
            <a:chExt cx="2745184" cy="1249059"/>
          </a:xfrm>
        </p:grpSpPr>
        <p:sp>
          <p:nvSpPr>
            <p:cNvPr id="12" name="Freeform 12">
              <a:extLst>
                <a:ext uri="{C183D7F6-B498-43B3-948B-1728B52AA6E4}">
                  <adec:decorative xmlns:adec="http://schemas.microsoft.com/office/drawing/2017/decorative" val="1"/>
                </a:ext>
              </a:extLst>
            </p:cNvPr>
            <p:cNvSpPr/>
            <p:nvPr/>
          </p:nvSpPr>
          <p:spPr>
            <a:xfrm>
              <a:off x="0" y="0"/>
              <a:ext cx="2745232" cy="1249045"/>
            </a:xfrm>
            <a:custGeom>
              <a:avLst/>
              <a:gdLst/>
              <a:ahLst/>
              <a:cxnLst/>
              <a:rect l="l" t="t" r="r" b="b"/>
              <a:pathLst>
                <a:path w="2745232" h="1249045">
                  <a:moveTo>
                    <a:pt x="0" y="0"/>
                  </a:moveTo>
                  <a:lnTo>
                    <a:pt x="2745232" y="0"/>
                  </a:lnTo>
                  <a:lnTo>
                    <a:pt x="2745232" y="1249045"/>
                  </a:lnTo>
                  <a:lnTo>
                    <a:pt x="0" y="1249045"/>
                  </a:lnTo>
                  <a:lnTo>
                    <a:pt x="0" y="0"/>
                  </a:lnTo>
                  <a:close/>
                </a:path>
              </a:pathLst>
            </a:custGeom>
            <a:blipFill>
              <a:blip r:embed="rId3"/>
              <a:stretch>
                <a:fillRect l="-15" r="-13" b="-1"/>
              </a:stretch>
            </a:blipFill>
          </p:spPr>
          <p:txBody>
            <a:bodyPr/>
            <a:lstStyle/>
            <a:p>
              <a:endParaRPr lang="he-IL"/>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2250</TotalTime>
  <Words>1387</Words>
  <Application>Microsoft Office PowerPoint</Application>
  <PresentationFormat>מותאם אישית</PresentationFormat>
  <Paragraphs>129</Paragraphs>
  <Slides>25</Slides>
  <Notes>2</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25</vt:i4>
      </vt:variant>
    </vt:vector>
  </HeadingPairs>
  <TitlesOfParts>
    <vt:vector size="32" baseType="lpstr">
      <vt:lpstr>Calibri</vt:lpstr>
      <vt:lpstr>Arial</vt:lpstr>
      <vt:lpstr>Aptos</vt:lpstr>
      <vt:lpstr>Heebo Bold</vt:lpstr>
      <vt:lpstr>Wingdings</vt:lpstr>
      <vt:lpstr>Heebo</vt:lpstr>
      <vt:lpstr>Office Theme</vt:lpstr>
      <vt:lpstr>דיווח תחקיר לאחר אירוע חומרים מסוכנים </vt:lpstr>
      <vt:lpstr>כניסה למערכת הזדהות לאומית</vt:lpstr>
      <vt:lpstr>עמוד הבית</vt:lpstr>
      <vt:lpstr>דיווחים – הגשת דיווח תחקיר לאחר אירוע חומרים מסוכנים</vt:lpstr>
      <vt:lpstr>בחירת האירוע שלגביו מוגש התחקיר</vt:lpstr>
      <vt:lpstr>דיווחים – לשוניות דיווח</vt:lpstr>
      <vt:lpstr>הזנת נתונים – פרטי האירוע</vt:lpstr>
      <vt:lpstr>     הזנת נתונים – מהלך האירוע וסיכויי הישנות</vt:lpstr>
      <vt:lpstr>הזנת נתונים – תוצאות והשלכות האירוע</vt:lpstr>
      <vt:lpstr>הזנת נתונים – ניתוח גורמי שורש</vt:lpstr>
      <vt:lpstr>משימות למניעת הישנות האירוע, לשיפור אופן הטיפול ולמניעת הסלמתו</vt:lpstr>
      <vt:lpstr>הזנת נתונים – אישורים וחתימות</vt:lpstr>
      <vt:lpstr>צירוף קבצים</vt:lpstr>
      <vt:lpstr>שמירה כטיוטה</vt:lpstr>
      <vt:lpstr>שליחת הדיווח</vt:lpstr>
      <vt:lpstr>היסטוריית דיווחים</vt:lpstr>
      <vt:lpstr>עריכת דיווח לא תקין</vt:lpstr>
      <vt:lpstr>התכתבות עם הרכז במשרד</vt:lpstr>
      <vt:lpstr>צפייה</vt:lpstr>
      <vt:lpstr>משימות מתחקירים – פרטי משימה</vt:lpstr>
      <vt:lpstr>משימות מתחקירים – פתיחת הודעה</vt:lpstr>
      <vt:lpstr>משימות מתחקירים – דיווח על ביצוע</vt:lpstr>
      <vt:lpstr>משימות מתחקירים – משימה שבוצעה</vt:lpstr>
      <vt:lpstr>משימות מתחקירים – תגובת הרכז</vt:lpstr>
      <vt:lpstr>דרכי פנייה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דיווחים חומס מדריך חיצוני להערות.pptx</dc:title>
  <dc:creator>שלי אליהו  Shelly Eliyahu</dc:creator>
  <cp:lastModifiedBy>שלי אליהו  Shelly Eliyahu</cp:lastModifiedBy>
  <cp:revision>11</cp:revision>
  <dcterms:created xsi:type="dcterms:W3CDTF">2006-08-16T00:00:00Z</dcterms:created>
  <dcterms:modified xsi:type="dcterms:W3CDTF">2025-12-17T20:14:50Z</dcterms:modified>
  <dc:identifier>DAGdbCIH8gE</dc:identifier>
</cp:coreProperties>
</file>