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  <p:sldMasterId id="2147483680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y="5143500" cx="9144000"/>
  <p:notesSz cx="6858000" cy="9144000"/>
  <p:embeddedFontLst>
    <p:embeddedFont>
      <p:font typeface="Roboto"/>
      <p:regular r:id="rId55"/>
      <p:bold r:id="rId56"/>
      <p:italic r:id="rId57"/>
      <p:boldItalic r:id="rId58"/>
    </p:embeddedFont>
    <p:embeddedFont>
      <p:font typeface="Bricolage Grotesque Light"/>
      <p:regular r:id="rId59"/>
      <p:bold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Jorrit van Kooij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BricolageGrotesqueLight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font" Target="fonts/Roboto-regular.fntdata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Roboto-italic.fntdata"/><Relationship Id="rId12" Type="http://schemas.openxmlformats.org/officeDocument/2006/relationships/slide" Target="slides/slide5.xml"/><Relationship Id="rId56" Type="http://schemas.openxmlformats.org/officeDocument/2006/relationships/font" Target="fonts/Roboto-bold.fntdata"/><Relationship Id="rId15" Type="http://schemas.openxmlformats.org/officeDocument/2006/relationships/slide" Target="slides/slide8.xml"/><Relationship Id="rId59" Type="http://schemas.openxmlformats.org/officeDocument/2006/relationships/font" Target="fonts/BricolageGrotesqueLight-regular.fntdata"/><Relationship Id="rId14" Type="http://schemas.openxmlformats.org/officeDocument/2006/relationships/slide" Target="slides/slide7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6-10T09:31:27.476">
    <p:pos x="6000" y="0"/>
    <p:text>Benadrukken goed voor de portemonnee van werknemer? Ik mis de pechhulp
+ DAS</p:text>
  </p:cm>
  <p:cm authorId="0" idx="2" dt="2024-06-10T05:26:14.151">
    <p:pos x="6000" y="100"/>
    <p:text>Bij diefstal nieuwe fiets in bestand contract = uniek!</p:text>
  </p:cm>
  <p:cm authorId="0" idx="3" dt="2024-06-10T09:32:19.176">
    <p:pos x="6000" y="200"/>
    <p:text>Voorstel oude visual?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9c8351ae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339c8351ae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e6cc78ea49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e6cc78ea49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d1947ca5f4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d1947ca5f4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cf3c6a7c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cf3c6a7c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78a2ee71e_2_1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c78a2ee71e_2_1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3d8f8d38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13d8f8d3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78a2ee71e_2_1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c78a2ee71e_2_1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2d756fd51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2d756fd51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cacf1d41fd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cacf1d41fd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acf1d41fd_0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cacf1d41fd_0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cacf1d41fd_0_10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cacf1d41fd_0_10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0df733c8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0df733c8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dbacc03e9a_6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dbacc03e9a_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cb234920a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cb234920a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dd9b1531b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dd9b1531b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d0df733c8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d0df733c8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d0df733c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d0df733c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41bf41d51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g341bf41d5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41bf41d513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g341bf41d51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3411ace7c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g33411ace7c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1d78c24c1e_0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g31d78c24c1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e6cc78ea49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e6cc78ea49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dedde69c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dedde69c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cedade800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cedade800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d57fd86a25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d57fd86a25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d57fd86a2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d57fd86a2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13bbe43c7d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13bbe43c7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d57fd86a2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2d57fd86a2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500+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13bbe43c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13bbe43c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170de5c4ca_0_5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7" name="Google Shape;837;g3170de5c4ca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BMS heeft als eerste organisatie in EMEA SOC2 type 2 niet alleen voor Security, maar ook voor privacy!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d0df733c8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d0df733c8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d57fd86a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d57fd86a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1050"/>
              <a:buFont typeface="Roboto"/>
              <a:buChar char="-"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298450" lvl="0" marL="45720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f32aea936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f32aea936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acf1d41f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cacf1d41f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f4c16052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f4c16052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d0df733c8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2d0df733c8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5caedffa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5caedffa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d0df733c8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d0df733c8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d0df733c8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2d0df733c8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d1947ca5f4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2d1947ca5f4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eac2ab5b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2eac2ab5b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Derk: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Ziet er netjes uit.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Voorkeur voor tekstuele versie.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 Paar kleine opmerkingen: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- de rechthoek en de vakjes wat groter op de slides zetten - is nu wel erg klein, gepriegel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- probeer in de vakjes de zelfde woorden te gebruiken - eenduidigheid - appels met appels. Afwijkende details / uitzonderingen weg laten, eventueel met * onderin ondervangen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- merkbekendheid nog iets mee doen? (zie mijn eerdere mail)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- is google review credible genoeg?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JP: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Samenwerking FW’s contractueel vastgelegd (BOVAG goedgekeurd)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Keuzevrijheid noemen we nu inconsistentie getallen tov Brochure en website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Google reviews, aantal reviews toevoegen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Overname WEV toevoegen, onderbouwing sterk tov 15%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P&amp;S toevoegen, heeft niemand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Bij dealer netwerk, LAB preferred supplier toevoegen?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cacf1d41fd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2cacf1d41fd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edde69c9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edde69c9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cb45c4f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cb45c4f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cb45c4fc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ccb45c4fc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cb45c4fc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ccb45c4fc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cb45c4fc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ccb45c4fc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6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6.png"/><Relationship Id="rId3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6.png"/><Relationship Id="rId3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b="0" l="0" r="24138" t="10410"/>
          <a:stretch/>
        </p:blipFill>
        <p:spPr>
          <a:xfrm>
            <a:off x="3289577" y="0"/>
            <a:ext cx="5854423" cy="46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5">
            <a:alphaModFix/>
          </a:blip>
          <a:srcRect b="32547" l="18015" r="17939" t="28140"/>
          <a:stretch/>
        </p:blipFill>
        <p:spPr>
          <a:xfrm>
            <a:off x="548025" y="567600"/>
            <a:ext cx="2944476" cy="18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1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2">
  <p:cSld name="CUSTOM_1_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8"/>
          <p:cNvPicPr preferRelativeResize="0"/>
          <p:nvPr/>
        </p:nvPicPr>
        <p:blipFill rotWithShape="1">
          <a:blip r:embed="rId2">
            <a:alphaModFix/>
          </a:blip>
          <a:srcRect b="32547" l="18015" r="17939" t="28140"/>
          <a:stretch/>
        </p:blipFill>
        <p:spPr>
          <a:xfrm>
            <a:off x="2697560" y="1232838"/>
            <a:ext cx="3748874" cy="230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8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9" title="Personeel eindslide.png"/>
          <p:cNvPicPr preferRelativeResize="0"/>
          <p:nvPr/>
        </p:nvPicPr>
        <p:blipFill rotWithShape="1">
          <a:blip r:embed="rId2">
            <a:alphaModFix/>
          </a:blip>
          <a:srcRect b="0" l="2426" r="2435" t="5114"/>
          <a:stretch/>
        </p:blipFill>
        <p:spPr>
          <a:xfrm>
            <a:off x="11" y="2"/>
            <a:ext cx="9144003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9"/>
          <p:cNvPicPr preferRelativeResize="0"/>
          <p:nvPr/>
        </p:nvPicPr>
        <p:blipFill rotWithShape="1">
          <a:blip r:embed="rId4">
            <a:alphaModFix/>
          </a:blip>
          <a:srcRect b="32547" l="18015" r="17939" t="28140"/>
          <a:stretch/>
        </p:blipFill>
        <p:spPr>
          <a:xfrm>
            <a:off x="3529125" y="1440950"/>
            <a:ext cx="2085750" cy="128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1">
  <p:cSld name="OBJECT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4" name="Google Shape;74;p2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75" name="Google Shape;75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6" name="Google Shape;76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2">
  <p:cSld name="OBJECT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81" name="Google Shape;81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2" name="Google Shape;82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3">
  <p:cSld name="OBJECT_3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6" name="Google Shape;86;p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87" name="Google Shape;87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8" name="Google Shape;88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4">
  <p:cSld name="OBJECT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3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Implementatie Lease a Bike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2 1">
  <p:cSld name="Custom Layout 2 2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44003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97" y="4717252"/>
            <a:ext cx="146520" cy="1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2">
  <p:cSld name="Custom Layout 2 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9144003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97" y="4717252"/>
            <a:ext cx="146520" cy="1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7"/>
          <p:cNvPicPr preferRelativeResize="0"/>
          <p:nvPr/>
        </p:nvPicPr>
        <p:blipFill rotWithShape="1">
          <a:blip r:embed="rId2">
            <a:alphaModFix/>
          </a:blip>
          <a:srcRect b="0" l="0" r="20603" t="0"/>
          <a:stretch/>
        </p:blipFill>
        <p:spPr>
          <a:xfrm>
            <a:off x="3569025" y="0"/>
            <a:ext cx="5497574" cy="461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"/>
            <a:ext cx="9143997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597" y="4717252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7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Join the ride!</a:t>
            </a:r>
            <a:endParaRPr sz="1000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7"/>
          <p:cNvPicPr preferRelativeResize="0"/>
          <p:nvPr/>
        </p:nvPicPr>
        <p:blipFill rotWithShape="1">
          <a:blip r:embed="rId5">
            <a:alphaModFix/>
          </a:blip>
          <a:srcRect b="32547" l="18015" r="17939" t="28140"/>
          <a:stretch/>
        </p:blipFill>
        <p:spPr>
          <a:xfrm>
            <a:off x="548025" y="567600"/>
            <a:ext cx="2944476" cy="18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97" y="4717252"/>
            <a:ext cx="146520" cy="1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 Layout 2 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7597" y="4717252"/>
            <a:ext cx="146520" cy="1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 Layout 1 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0"/>
          <p:cNvPicPr preferRelativeResize="0"/>
          <p:nvPr/>
        </p:nvPicPr>
        <p:blipFill rotWithShape="1">
          <a:blip r:embed="rId2">
            <a:alphaModFix/>
          </a:blip>
          <a:srcRect b="32547" l="18015" r="17939" t="28140"/>
          <a:stretch/>
        </p:blipFill>
        <p:spPr>
          <a:xfrm>
            <a:off x="2697560" y="1232838"/>
            <a:ext cx="3748874" cy="230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97" y="4717252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0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Join the ride!</a:t>
            </a:r>
            <a:endParaRPr sz="1000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 Layout 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" y="2"/>
            <a:ext cx="9144003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97" y="4717252"/>
            <a:ext cx="146520" cy="1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1"/>
          <p:cNvPicPr preferRelativeResize="0"/>
          <p:nvPr/>
        </p:nvPicPr>
        <p:blipFill rotWithShape="1">
          <a:blip r:embed="rId4">
            <a:alphaModFix/>
          </a:blip>
          <a:srcRect b="32547" l="18015" r="17939" t="28140"/>
          <a:stretch/>
        </p:blipFill>
        <p:spPr>
          <a:xfrm>
            <a:off x="3529125" y="1440950"/>
            <a:ext cx="2085750" cy="128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1">
  <p:cSld name="Titel en object 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3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84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2">
  <p:cSld name="Titel en object 2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3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84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3">
  <p:cSld name="Titel en object 3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3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84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jpg"/><Relationship Id="rId4" Type="http://schemas.openxmlformats.org/officeDocument/2006/relationships/image" Target="../media/image40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5" Type="http://schemas.openxmlformats.org/officeDocument/2006/relationships/image" Target="../media/image49.jpg"/><Relationship Id="rId6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jpg"/><Relationship Id="rId4" Type="http://schemas.openxmlformats.org/officeDocument/2006/relationships/image" Target="../media/image50.png"/><Relationship Id="rId5" Type="http://schemas.openxmlformats.org/officeDocument/2006/relationships/hyperlink" Target="https://www.lease-a-bike.nl/calculator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57.png"/><Relationship Id="rId8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0.jpg"/><Relationship Id="rId4" Type="http://schemas.openxmlformats.org/officeDocument/2006/relationships/image" Target="../media/image50.png"/><Relationship Id="rId5" Type="http://schemas.openxmlformats.org/officeDocument/2006/relationships/hyperlink" Target="https://www.lease-a-bike.nl/calculator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57.png"/><Relationship Id="rId8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jpg"/><Relationship Id="rId4" Type="http://schemas.openxmlformats.org/officeDocument/2006/relationships/image" Target="../media/image50.png"/><Relationship Id="rId5" Type="http://schemas.openxmlformats.org/officeDocument/2006/relationships/hyperlink" Target="https://www.lease-a-bike.nl/calculator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Relationship Id="rId4" Type="http://schemas.openxmlformats.org/officeDocument/2006/relationships/hyperlink" Target="https://www.lease-a-bike.nl/calculator" TargetMode="External"/><Relationship Id="rId5" Type="http://schemas.openxmlformats.org/officeDocument/2006/relationships/image" Target="../media/image67.png"/><Relationship Id="rId6" Type="http://schemas.openxmlformats.org/officeDocument/2006/relationships/image" Target="../media/image50.png"/><Relationship Id="rId7" Type="http://schemas.openxmlformats.org/officeDocument/2006/relationships/hyperlink" Target="https://www.lease-a-bike.nl/calculato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ease-a-bike.nl/dealer-locator" TargetMode="External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lease-a-bike.nl/dealer-locator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67.png"/><Relationship Id="rId5" Type="http://schemas.openxmlformats.org/officeDocument/2006/relationships/image" Target="../media/image80.png"/><Relationship Id="rId6" Type="http://schemas.openxmlformats.org/officeDocument/2006/relationships/image" Target="../media/image74.png"/><Relationship Id="rId7" Type="http://schemas.openxmlformats.org/officeDocument/2006/relationships/image" Target="../media/image69.png"/><Relationship Id="rId8" Type="http://schemas.openxmlformats.org/officeDocument/2006/relationships/hyperlink" Target="https://www.lease-a-bike.nl/dealer-locator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comments" Target="../comments/comment1.xml"/><Relationship Id="rId4" Type="http://schemas.openxmlformats.org/officeDocument/2006/relationships/image" Target="../media/image78.png"/><Relationship Id="rId5" Type="http://schemas.openxmlformats.org/officeDocument/2006/relationships/image" Target="../media/image7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lease-a-bike.nl/tamara-prooij-rotterdam-the-hague-airport" TargetMode="External"/><Relationship Id="rId4" Type="http://schemas.openxmlformats.org/officeDocument/2006/relationships/image" Target="../media/image84.png"/><Relationship Id="rId5" Type="http://schemas.openxmlformats.org/officeDocument/2006/relationships/hyperlink" Target="https://www.lease-a-bike.nl/edwin-de-voer-konica-minolta" TargetMode="External"/><Relationship Id="rId6" Type="http://schemas.openxmlformats.org/officeDocument/2006/relationships/hyperlink" Target="https://www.lease-a-bike.nl/mirjam-postma-sogeti" TargetMode="External"/><Relationship Id="rId7" Type="http://schemas.openxmlformats.org/officeDocument/2006/relationships/image" Target="../media/image8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png"/><Relationship Id="rId4" Type="http://schemas.openxmlformats.org/officeDocument/2006/relationships/image" Target="../media/image86.png"/><Relationship Id="rId5" Type="http://schemas.openxmlformats.org/officeDocument/2006/relationships/image" Target="../media/image8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1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3.png"/><Relationship Id="rId7" Type="http://schemas.openxmlformats.org/officeDocument/2006/relationships/image" Target="../media/image10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8.png"/><Relationship Id="rId4" Type="http://schemas.openxmlformats.org/officeDocument/2006/relationships/hyperlink" Target="https://www.lease-a-bike.nl/voortijdige-beeindiging-werkgever" TargetMode="External"/><Relationship Id="rId5" Type="http://schemas.openxmlformats.org/officeDocument/2006/relationships/image" Target="../media/image67.png"/><Relationship Id="rId6" Type="http://schemas.openxmlformats.org/officeDocument/2006/relationships/image" Target="../media/image50.png"/><Relationship Id="rId7" Type="http://schemas.openxmlformats.org/officeDocument/2006/relationships/hyperlink" Target="https://www.lease-a-bike.nl/voortijdige-beeindiging-werkgever" TargetMode="External"/><Relationship Id="rId8" Type="http://schemas.openxmlformats.org/officeDocument/2006/relationships/image" Target="../media/image8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4.jpg"/><Relationship Id="rId4" Type="http://schemas.openxmlformats.org/officeDocument/2006/relationships/image" Target="../media/image40.png"/><Relationship Id="rId5" Type="http://schemas.openxmlformats.org/officeDocument/2006/relationships/image" Target="../media/image8.png"/><Relationship Id="rId6" Type="http://schemas.openxmlformats.org/officeDocument/2006/relationships/image" Target="../media/image10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0.png"/><Relationship Id="rId4" Type="http://schemas.openxmlformats.org/officeDocument/2006/relationships/image" Target="../media/image50.png"/><Relationship Id="rId5" Type="http://schemas.openxmlformats.org/officeDocument/2006/relationships/hyperlink" Target="https://www.lease-a-bike.nl/aanmelden/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10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bms.lease-a-bike.nl" TargetMode="External"/><Relationship Id="rId4" Type="http://schemas.openxmlformats.org/officeDocument/2006/relationships/image" Target="../media/image105.png"/><Relationship Id="rId5" Type="http://schemas.openxmlformats.org/officeDocument/2006/relationships/image" Target="../media/image114.png"/><Relationship Id="rId6" Type="http://schemas.openxmlformats.org/officeDocument/2006/relationships/image" Target="../media/image111.png"/><Relationship Id="rId7" Type="http://schemas.openxmlformats.org/officeDocument/2006/relationships/image" Target="../media/image110.png"/><Relationship Id="rId8" Type="http://schemas.openxmlformats.org/officeDocument/2006/relationships/image" Target="../media/image1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Relationship Id="rId4" Type="http://schemas.openxmlformats.org/officeDocument/2006/relationships/image" Target="../media/image112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8.png"/><Relationship Id="rId4" Type="http://schemas.openxmlformats.org/officeDocument/2006/relationships/image" Target="../media/image134.png"/><Relationship Id="rId9" Type="http://schemas.openxmlformats.org/officeDocument/2006/relationships/image" Target="../media/image50.png"/><Relationship Id="rId5" Type="http://schemas.openxmlformats.org/officeDocument/2006/relationships/image" Target="../media/image5.png"/><Relationship Id="rId6" Type="http://schemas.openxmlformats.org/officeDocument/2006/relationships/image" Target="../media/image123.png"/><Relationship Id="rId7" Type="http://schemas.openxmlformats.org/officeDocument/2006/relationships/image" Target="../media/image133.png"/><Relationship Id="rId8" Type="http://schemas.openxmlformats.org/officeDocument/2006/relationships/image" Target="../media/image12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2.png"/><Relationship Id="rId4" Type="http://schemas.openxmlformats.org/officeDocument/2006/relationships/image" Target="../media/image125.png"/><Relationship Id="rId5" Type="http://schemas.openxmlformats.org/officeDocument/2006/relationships/image" Target="../media/image124.png"/><Relationship Id="rId6" Type="http://schemas.openxmlformats.org/officeDocument/2006/relationships/hyperlink" Target="https://bms.lease-a-bike.nl/" TargetMode="External"/><Relationship Id="rId7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jpg"/><Relationship Id="rId4" Type="http://schemas.openxmlformats.org/officeDocument/2006/relationships/image" Target="../media/image40.png"/><Relationship Id="rId5" Type="http://schemas.openxmlformats.org/officeDocument/2006/relationships/image" Target="../media/image8.png"/><Relationship Id="rId6" Type="http://schemas.openxmlformats.org/officeDocument/2006/relationships/image" Target="../media/image102.png"/></Relationships>
</file>

<file path=ppt/slides/_rels/slide4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7.png"/><Relationship Id="rId10" Type="http://schemas.openxmlformats.org/officeDocument/2006/relationships/image" Target="../media/image138.png"/><Relationship Id="rId12" Type="http://schemas.openxmlformats.org/officeDocument/2006/relationships/image" Target="../media/image14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5.png"/><Relationship Id="rId4" Type="http://schemas.openxmlformats.org/officeDocument/2006/relationships/image" Target="../media/image114.png"/><Relationship Id="rId9" Type="http://schemas.openxmlformats.org/officeDocument/2006/relationships/image" Target="../media/image139.png"/><Relationship Id="rId5" Type="http://schemas.openxmlformats.org/officeDocument/2006/relationships/image" Target="../media/image131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4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5"/>
          <p:cNvSpPr txBox="1"/>
          <p:nvPr/>
        </p:nvSpPr>
        <p:spPr>
          <a:xfrm>
            <a:off x="500574" y="2573575"/>
            <a:ext cx="4530300" cy="10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33A00"/>
                </a:solidFill>
              </a:rPr>
              <a:t>Werkend Nederland op hun droomfiets</a:t>
            </a:r>
            <a:endParaRPr>
              <a:solidFill>
                <a:srgbClr val="033A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33A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33A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4"/>
          <p:cNvPicPr preferRelativeResize="0"/>
          <p:nvPr/>
        </p:nvPicPr>
        <p:blipFill rotWithShape="1">
          <a:blip r:embed="rId3">
            <a:alphaModFix/>
          </a:blip>
          <a:srcRect b="0" l="41381" r="3302" t="15902"/>
          <a:stretch/>
        </p:blipFill>
        <p:spPr>
          <a:xfrm>
            <a:off x="4897175" y="0"/>
            <a:ext cx="3793577" cy="43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4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235" name="Google Shape;235;p44"/>
          <p:cNvSpPr txBox="1"/>
          <p:nvPr/>
        </p:nvSpPr>
        <p:spPr>
          <a:xfrm>
            <a:off x="570300" y="1695650"/>
            <a:ext cx="8200200" cy="23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7%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bijtelling</a:t>
            </a:r>
            <a:br>
              <a:rPr lang="en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Uitruilen brutoloon </a:t>
            </a:r>
            <a:br>
              <a:rPr lang="en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rgbClr val="033B01"/>
                </a:solidFill>
              </a:rPr>
              <a:t>Buiten de WKR</a:t>
            </a:r>
            <a:br>
              <a:rPr lang="en" sz="1500">
                <a:solidFill>
                  <a:schemeClr val="dk1"/>
                </a:solidFill>
              </a:rPr>
            </a:br>
            <a:endParaRPr b="1" sz="1500">
              <a:solidFill>
                <a:srgbClr val="033B0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Fiets overnemen</a:t>
            </a:r>
            <a:r>
              <a:rPr b="1" lang="en" sz="1500">
                <a:solidFill>
                  <a:srgbClr val="033B01"/>
                </a:solidFill>
              </a:rPr>
              <a:t> Waarde Economisch Verkeer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33B0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Combi netto-reiskostenvergoeding</a:t>
            </a:r>
            <a:endParaRPr sz="1500">
              <a:solidFill>
                <a:srgbClr val="033B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33B01"/>
              </a:solidFill>
            </a:endParaRPr>
          </a:p>
        </p:txBody>
      </p:sp>
      <p:sp>
        <p:nvSpPr>
          <p:cNvPr id="236" name="Google Shape;236;p44"/>
          <p:cNvSpPr txBox="1"/>
          <p:nvPr/>
        </p:nvSpPr>
        <p:spPr>
          <a:xfrm>
            <a:off x="570300" y="981900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Kiest voor een sterker fietsbeleid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37" name="Google Shape;237;p44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Rijksoverheid</a:t>
            </a:r>
            <a:endParaRPr b="1" sz="3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/>
          <p:nvPr/>
        </p:nvSpPr>
        <p:spPr>
          <a:xfrm>
            <a:off x="570300" y="570300"/>
            <a:ext cx="741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Voor wie is de leasefiets interessant?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243" name="Google Shape;243;p45"/>
          <p:cNvPicPr preferRelativeResize="0"/>
          <p:nvPr/>
        </p:nvPicPr>
        <p:blipFill rotWithShape="1">
          <a:blip r:embed="rId3">
            <a:alphaModFix/>
          </a:blip>
          <a:srcRect b="5846" l="7884" r="7884" t="0"/>
          <a:stretch/>
        </p:blipFill>
        <p:spPr>
          <a:xfrm>
            <a:off x="1196463" y="981925"/>
            <a:ext cx="3400825" cy="32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5"/>
          <p:cNvSpPr txBox="1"/>
          <p:nvPr/>
        </p:nvSpPr>
        <p:spPr>
          <a:xfrm>
            <a:off x="1443965" y="1301874"/>
            <a:ext cx="1377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Mobiliteitsgroep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45" name="Google Shape;245;p45"/>
          <p:cNvSpPr txBox="1"/>
          <p:nvPr/>
        </p:nvSpPr>
        <p:spPr>
          <a:xfrm>
            <a:off x="3032073" y="1301587"/>
            <a:ext cx="1377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Is een leasefiets interessant?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46" name="Google Shape;246;p45"/>
          <p:cNvSpPr txBox="1"/>
          <p:nvPr/>
        </p:nvSpPr>
        <p:spPr>
          <a:xfrm>
            <a:off x="3161689" y="1789875"/>
            <a:ext cx="11178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033A00"/>
                </a:solidFill>
              </a:rPr>
              <a:t>100%</a:t>
            </a:r>
            <a:r>
              <a:rPr lang="en" sz="800">
                <a:solidFill>
                  <a:srgbClr val="033A00"/>
                </a:solidFill>
              </a:rPr>
              <a:t> interessant</a:t>
            </a:r>
            <a:endParaRPr sz="800">
              <a:solidFill>
                <a:srgbClr val="033A00"/>
              </a:solidFill>
            </a:endParaRPr>
          </a:p>
        </p:txBody>
      </p:sp>
      <p:sp>
        <p:nvSpPr>
          <p:cNvPr id="247" name="Google Shape;247;p45"/>
          <p:cNvSpPr txBox="1"/>
          <p:nvPr/>
        </p:nvSpPr>
        <p:spPr>
          <a:xfrm>
            <a:off x="3161689" y="2275465"/>
            <a:ext cx="11178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033A00"/>
                </a:solidFill>
              </a:rPr>
              <a:t>100% </a:t>
            </a:r>
            <a:r>
              <a:rPr lang="en" sz="800">
                <a:solidFill>
                  <a:srgbClr val="033A00"/>
                </a:solidFill>
              </a:rPr>
              <a:t>interessant</a:t>
            </a:r>
            <a:endParaRPr sz="800">
              <a:solidFill>
                <a:srgbClr val="033A00"/>
              </a:solidFill>
            </a:endParaRPr>
          </a:p>
        </p:txBody>
      </p:sp>
      <p:sp>
        <p:nvSpPr>
          <p:cNvPr id="248" name="Google Shape;248;p45"/>
          <p:cNvSpPr txBox="1"/>
          <p:nvPr/>
        </p:nvSpPr>
        <p:spPr>
          <a:xfrm>
            <a:off x="3161689" y="2761054"/>
            <a:ext cx="11178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033A00"/>
                </a:solidFill>
              </a:rPr>
              <a:t>100% </a:t>
            </a:r>
            <a:r>
              <a:rPr lang="en" sz="800">
                <a:solidFill>
                  <a:srgbClr val="033A00"/>
                </a:solidFill>
              </a:rPr>
              <a:t>interessant</a:t>
            </a:r>
            <a:endParaRPr sz="800">
              <a:solidFill>
                <a:srgbClr val="033A00"/>
              </a:solidFill>
            </a:endParaRPr>
          </a:p>
        </p:txBody>
      </p:sp>
      <p:sp>
        <p:nvSpPr>
          <p:cNvPr id="249" name="Google Shape;249;p45"/>
          <p:cNvSpPr txBox="1"/>
          <p:nvPr/>
        </p:nvSpPr>
        <p:spPr>
          <a:xfrm>
            <a:off x="3161689" y="3257111"/>
            <a:ext cx="11178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033A00"/>
                </a:solidFill>
              </a:rPr>
              <a:t>100</a:t>
            </a:r>
            <a:r>
              <a:rPr b="1" lang="en" sz="800">
                <a:solidFill>
                  <a:srgbClr val="033A00"/>
                </a:solidFill>
              </a:rPr>
              <a:t>% </a:t>
            </a:r>
            <a:r>
              <a:rPr lang="en" sz="800">
                <a:solidFill>
                  <a:srgbClr val="033A00"/>
                </a:solidFill>
              </a:rPr>
              <a:t>interessant</a:t>
            </a:r>
            <a:endParaRPr sz="800">
              <a:solidFill>
                <a:srgbClr val="033A00"/>
              </a:solidFill>
            </a:endParaRPr>
          </a:p>
        </p:txBody>
      </p:sp>
      <p:pic>
        <p:nvPicPr>
          <p:cNvPr id="250" name="Google Shape;25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5719" y="1658825"/>
            <a:ext cx="473497" cy="47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5270" y="2300621"/>
            <a:ext cx="274330" cy="20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5273" y="3740575"/>
            <a:ext cx="274327" cy="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5311" y="3268457"/>
            <a:ext cx="274327" cy="28607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5"/>
          <p:cNvSpPr txBox="1"/>
          <p:nvPr/>
        </p:nvSpPr>
        <p:spPr>
          <a:xfrm>
            <a:off x="1536673" y="2033442"/>
            <a:ext cx="11916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033A00"/>
                </a:solidFill>
              </a:rPr>
              <a:t>Auto van de zaak</a:t>
            </a:r>
            <a:endParaRPr sz="700">
              <a:solidFill>
                <a:srgbClr val="033A00"/>
              </a:solidFill>
            </a:endParaRPr>
          </a:p>
        </p:txBody>
      </p:sp>
      <p:sp>
        <p:nvSpPr>
          <p:cNvPr id="255" name="Google Shape;255;p45"/>
          <p:cNvSpPr txBox="1"/>
          <p:nvPr/>
        </p:nvSpPr>
        <p:spPr>
          <a:xfrm>
            <a:off x="1504273" y="2464979"/>
            <a:ext cx="12564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033A00"/>
                </a:solidFill>
              </a:rPr>
              <a:t>OV-gebruikers</a:t>
            </a:r>
            <a:endParaRPr sz="700">
              <a:solidFill>
                <a:srgbClr val="033A00"/>
              </a:solidFill>
            </a:endParaRPr>
          </a:p>
        </p:txBody>
      </p:sp>
      <p:sp>
        <p:nvSpPr>
          <p:cNvPr id="256" name="Google Shape;256;p45"/>
          <p:cNvSpPr txBox="1"/>
          <p:nvPr/>
        </p:nvSpPr>
        <p:spPr>
          <a:xfrm>
            <a:off x="1521548" y="3876696"/>
            <a:ext cx="122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033A00"/>
                </a:solidFill>
              </a:rPr>
              <a:t>Reiskosten wel vergoed</a:t>
            </a:r>
            <a:endParaRPr sz="700">
              <a:solidFill>
                <a:srgbClr val="033A00"/>
              </a:solidFill>
            </a:endParaRPr>
          </a:p>
        </p:txBody>
      </p:sp>
      <p:sp>
        <p:nvSpPr>
          <p:cNvPr id="257" name="Google Shape;257;p45"/>
          <p:cNvSpPr txBox="1"/>
          <p:nvPr/>
        </p:nvSpPr>
        <p:spPr>
          <a:xfrm>
            <a:off x="1469635" y="3480514"/>
            <a:ext cx="1325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033A00"/>
                </a:solidFill>
              </a:rPr>
              <a:t>Reiskosten niet vergoed</a:t>
            </a:r>
            <a:endParaRPr sz="700">
              <a:solidFill>
                <a:srgbClr val="033A00"/>
              </a:solidFill>
            </a:endParaRPr>
          </a:p>
        </p:txBody>
      </p:sp>
      <p:sp>
        <p:nvSpPr>
          <p:cNvPr id="258" name="Google Shape;258;p45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259" name="Google Shape;259;p45"/>
          <p:cNvSpPr txBox="1"/>
          <p:nvPr/>
        </p:nvSpPr>
        <p:spPr>
          <a:xfrm>
            <a:off x="3162014" y="3777043"/>
            <a:ext cx="11178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033A00"/>
                </a:solidFill>
              </a:rPr>
              <a:t>90% </a:t>
            </a:r>
            <a:r>
              <a:rPr lang="en" sz="800">
                <a:solidFill>
                  <a:srgbClr val="033A00"/>
                </a:solidFill>
              </a:rPr>
              <a:t>interessant</a:t>
            </a:r>
            <a:endParaRPr sz="800">
              <a:solidFill>
                <a:srgbClr val="033A00"/>
              </a:solidFill>
            </a:endParaRPr>
          </a:p>
        </p:txBody>
      </p:sp>
      <p:sp>
        <p:nvSpPr>
          <p:cNvPr id="260" name="Google Shape;260;p45"/>
          <p:cNvSpPr txBox="1"/>
          <p:nvPr/>
        </p:nvSpPr>
        <p:spPr>
          <a:xfrm>
            <a:off x="1536635" y="3012942"/>
            <a:ext cx="11916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033A00"/>
                </a:solidFill>
              </a:rPr>
              <a:t>Mobiliteitsbudget</a:t>
            </a:r>
            <a:endParaRPr sz="700">
              <a:solidFill>
                <a:srgbClr val="033A00"/>
              </a:solidFill>
            </a:endParaRPr>
          </a:p>
        </p:txBody>
      </p:sp>
      <p:pic>
        <p:nvPicPr>
          <p:cNvPr id="261" name="Google Shape;261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95336" y="2761803"/>
            <a:ext cx="274323" cy="26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5"/>
          <p:cNvPicPr preferRelativeResize="0"/>
          <p:nvPr/>
        </p:nvPicPr>
        <p:blipFill rotWithShape="1">
          <a:blip r:embed="rId9">
            <a:alphaModFix/>
          </a:blip>
          <a:srcRect b="0" l="19564" r="18169" t="0"/>
          <a:stretch/>
        </p:blipFill>
        <p:spPr>
          <a:xfrm>
            <a:off x="5172238" y="1237850"/>
            <a:ext cx="2775300" cy="2970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/>
          <p:nvPr/>
        </p:nvSpPr>
        <p:spPr>
          <a:xfrm>
            <a:off x="570300" y="570300"/>
            <a:ext cx="8164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Eenvoudig te regelen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268" name="Google Shape;268;p46"/>
          <p:cNvSpPr txBox="1"/>
          <p:nvPr/>
        </p:nvSpPr>
        <p:spPr>
          <a:xfrm>
            <a:off x="552300" y="1286950"/>
            <a:ext cx="82002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33B01"/>
                </a:solidFill>
              </a:rPr>
              <a:t>Aannemelijk maken onbelaste reiskostenvergoeding</a:t>
            </a:r>
            <a:br>
              <a:rPr b="1" lang="en" sz="1500">
                <a:solidFill>
                  <a:srgbClr val="033B0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Declaratie</a:t>
            </a:r>
            <a:br>
              <a:rPr lang="en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Individuele afspraak werkgever - werknemer</a:t>
            </a:r>
            <a:br>
              <a:rPr lang="en" sz="1500">
                <a:solidFill>
                  <a:schemeClr val="dk1"/>
                </a:solidFill>
              </a:rPr>
            </a:br>
            <a:r>
              <a:rPr i="1" lang="en" sz="1000">
                <a:solidFill>
                  <a:schemeClr val="dk1"/>
                </a:solidFill>
              </a:rPr>
              <a:t>Gelijk aan regeling thuiswerkvergoeding</a:t>
            </a:r>
            <a:endParaRPr b="1" sz="1500">
              <a:solidFill>
                <a:srgbClr val="033B01"/>
              </a:solidFill>
            </a:endParaRPr>
          </a:p>
        </p:txBody>
      </p:sp>
      <p:sp>
        <p:nvSpPr>
          <p:cNvPr id="269" name="Google Shape;269;p46"/>
          <p:cNvSpPr txBox="1"/>
          <p:nvPr/>
        </p:nvSpPr>
        <p:spPr>
          <a:xfrm>
            <a:off x="570300" y="3094538"/>
            <a:ext cx="8200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33B01"/>
                </a:solidFill>
              </a:rPr>
              <a:t>Hoe maak je het financieel nog interessanter?</a:t>
            </a:r>
            <a:br>
              <a:rPr b="1" lang="en" sz="1500">
                <a:solidFill>
                  <a:srgbClr val="033B0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Herinvesteren van de reiskosten van de werknemer</a:t>
            </a:r>
            <a:endParaRPr b="1" sz="1500">
              <a:solidFill>
                <a:srgbClr val="033B01"/>
              </a:solidFill>
            </a:endParaRPr>
          </a:p>
        </p:txBody>
      </p:sp>
      <p:pic>
        <p:nvPicPr>
          <p:cNvPr id="270" name="Google Shape;27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432" y="2279050"/>
            <a:ext cx="31980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432" y="3546728"/>
            <a:ext cx="319776" cy="30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6"/>
          <p:cNvPicPr preferRelativeResize="0"/>
          <p:nvPr/>
        </p:nvPicPr>
        <p:blipFill rotWithShape="1">
          <a:blip r:embed="rId5">
            <a:alphaModFix/>
          </a:blip>
          <a:srcRect b="0" l="8951" r="38205" t="0"/>
          <a:stretch/>
        </p:blipFill>
        <p:spPr>
          <a:xfrm>
            <a:off x="6007825" y="1066200"/>
            <a:ext cx="2385600" cy="301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73" name="Google Shape;27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031" y="1792576"/>
            <a:ext cx="278149" cy="22287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6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/>
          <p:nvPr/>
        </p:nvSpPr>
        <p:spPr>
          <a:xfrm>
            <a:off x="570301" y="1397649"/>
            <a:ext cx="5196908" cy="2348200"/>
          </a:xfrm>
          <a:custGeom>
            <a:rect b="b" l="l" r="r" t="t"/>
            <a:pathLst>
              <a:path extrusionOk="0" h="2995" w="7401">
                <a:moveTo>
                  <a:pt x="246" y="0"/>
                </a:moveTo>
                <a:cubicBezTo>
                  <a:pt x="110" y="0"/>
                  <a:pt x="0" y="110"/>
                  <a:pt x="0" y="246"/>
                </a:cubicBezTo>
                <a:cubicBezTo>
                  <a:pt x="0" y="2750"/>
                  <a:pt x="0" y="2750"/>
                  <a:pt x="0" y="2750"/>
                </a:cubicBezTo>
                <a:cubicBezTo>
                  <a:pt x="0" y="2885"/>
                  <a:pt x="110" y="2995"/>
                  <a:pt x="246" y="2995"/>
                </a:cubicBezTo>
                <a:cubicBezTo>
                  <a:pt x="7155" y="2995"/>
                  <a:pt x="7155" y="2995"/>
                  <a:pt x="7155" y="2995"/>
                </a:cubicBezTo>
                <a:cubicBezTo>
                  <a:pt x="7291" y="2995"/>
                  <a:pt x="7401" y="2885"/>
                  <a:pt x="7401" y="2750"/>
                </a:cubicBezTo>
                <a:cubicBezTo>
                  <a:pt x="7401" y="246"/>
                  <a:pt x="7401" y="246"/>
                  <a:pt x="7401" y="246"/>
                </a:cubicBezTo>
                <a:cubicBezTo>
                  <a:pt x="7401" y="110"/>
                  <a:pt x="7291" y="0"/>
                  <a:pt x="7155" y="0"/>
                </a:cubicBezTo>
                <a:lnTo>
                  <a:pt x="2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7"/>
          <p:cNvSpPr txBox="1"/>
          <p:nvPr/>
        </p:nvSpPr>
        <p:spPr>
          <a:xfrm>
            <a:off x="1237244" y="1990866"/>
            <a:ext cx="14190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latin typeface="Arial"/>
                <a:ea typeface="Arial"/>
                <a:cs typeface="Arial"/>
                <a:sym typeface="Arial"/>
              </a:rPr>
              <a:t>Werkgever stimuleert</a:t>
            </a:r>
            <a:endParaRPr b="1" i="0" sz="1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7"/>
          <p:cNvSpPr txBox="1"/>
          <p:nvPr/>
        </p:nvSpPr>
        <p:spPr>
          <a:xfrm>
            <a:off x="1237252" y="2974975"/>
            <a:ext cx="14775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Kostenneutraal voor werkgever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7"/>
          <p:cNvSpPr/>
          <p:nvPr/>
        </p:nvSpPr>
        <p:spPr>
          <a:xfrm>
            <a:off x="2680881" y="1805695"/>
            <a:ext cx="2910600" cy="6477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27000" lvl="0" marL="13970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46F06"/>
              </a:buClr>
              <a:buSzPts val="800"/>
              <a:buFont typeface="Arial"/>
              <a:buChar char="•"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Secundaire arbeidsvoorwaarde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1397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Clr>
                <a:srgbClr val="F46F06"/>
              </a:buClr>
              <a:buSzPts val="800"/>
              <a:buFont typeface="Arial"/>
              <a:buChar char="•"/>
            </a:pPr>
            <a:r>
              <a:rPr lang="en" sz="800">
                <a:solidFill>
                  <a:schemeClr val="dk1"/>
                </a:solidFill>
              </a:rPr>
              <a:t>V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aste bijdrage van €X,- p/maand of volledige bedrag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7"/>
          <p:cNvSpPr/>
          <p:nvPr/>
        </p:nvSpPr>
        <p:spPr>
          <a:xfrm>
            <a:off x="2680881" y="2576783"/>
            <a:ext cx="2910600" cy="1013400"/>
          </a:xfrm>
          <a:prstGeom prst="roundRect">
            <a:avLst>
              <a:gd fmla="val 16667" name="adj"/>
            </a:avLst>
          </a:prstGeom>
          <a:solidFill>
            <a:srgbClr val="196FFB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27000" lvl="0" marL="13970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196FFB"/>
              </a:buClr>
              <a:buSzPts val="800"/>
              <a:buFont typeface="Arial"/>
              <a:buChar char="•"/>
            </a:pPr>
            <a:r>
              <a:rPr lang="en" sz="800">
                <a:solidFill>
                  <a:schemeClr val="dk1"/>
                </a:solidFill>
              </a:rPr>
              <a:t>Herinvesteren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van besparingen: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826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Clr>
                <a:srgbClr val="196FFB"/>
              </a:buClr>
              <a:buSzPts val="800"/>
              <a:buFont typeface="Arial"/>
              <a:buChar char="•"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Reiskosten – </a:t>
            </a:r>
            <a:r>
              <a:rPr b="0" i="1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 werknemer met reiskosten die leasefiets gaat gebruiken voor woon-werk</a:t>
            </a:r>
            <a:endParaRPr b="0" i="1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4826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Clr>
                <a:srgbClr val="196FFB"/>
              </a:buClr>
              <a:buSzPts val="800"/>
              <a:buFont typeface="Arial"/>
              <a:buChar char="•"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Sociale lasten 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(circa 1</a:t>
            </a:r>
            <a:r>
              <a:rPr lang="en" sz="800">
                <a:solidFill>
                  <a:schemeClr val="dk1"/>
                </a:solidFill>
              </a:rPr>
              <a:t>9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lang="en" sz="800">
                <a:solidFill>
                  <a:schemeClr val="dk1"/>
                </a:solidFill>
              </a:rPr>
              <a:t>4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%)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1397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Clr>
                <a:srgbClr val="196FFB"/>
              </a:buClr>
              <a:buSzPts val="800"/>
              <a:buFont typeface="Arial"/>
              <a:buChar char="•"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Fiscaal voordeel voor werknemer van 20-35%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7"/>
          <p:cNvSpPr txBox="1"/>
          <p:nvPr/>
        </p:nvSpPr>
        <p:spPr>
          <a:xfrm>
            <a:off x="768801" y="1511775"/>
            <a:ext cx="26982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 u="none" cap="none" strike="noStrike">
                <a:solidFill>
                  <a:schemeClr val="dk1"/>
                </a:solidFill>
              </a:rPr>
              <a:t>Alle opties vallen buiten de WKR</a:t>
            </a:r>
            <a:endParaRPr b="1" sz="1000" u="none" cap="none" strike="noStrike">
              <a:solidFill>
                <a:schemeClr val="dk1"/>
              </a:solidFill>
            </a:endParaRPr>
          </a:p>
        </p:txBody>
      </p:sp>
      <p:sp>
        <p:nvSpPr>
          <p:cNvPr id="285" name="Google Shape;285;p47"/>
          <p:cNvSpPr txBox="1"/>
          <p:nvPr/>
        </p:nvSpPr>
        <p:spPr>
          <a:xfrm>
            <a:off x="570299" y="3893750"/>
            <a:ext cx="6642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Werknemer heeft de mogelijkheid om zijn of haar fiets na 36 maanden voor circa </a:t>
            </a:r>
            <a:r>
              <a:rPr b="1" i="0" lang="en" sz="900" u="none" cap="none" strike="noStrike">
                <a:solidFill>
                  <a:srgbClr val="033B01"/>
                </a:solidFill>
              </a:rPr>
              <a:t>20%</a:t>
            </a: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over te nemen (WEV).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Verschillende lease </a:t>
            </a:r>
            <a:r>
              <a:rPr b="1" lang="en" sz="3000">
                <a:solidFill>
                  <a:srgbClr val="033B01"/>
                </a:solidFill>
              </a:rPr>
              <a:t>scenarios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287" name="Google Shape;28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0500" y="1426175"/>
            <a:ext cx="2147251" cy="233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322" y="2937149"/>
            <a:ext cx="364800" cy="29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726" y="1942050"/>
            <a:ext cx="329998" cy="32714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7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grpSp>
        <p:nvGrpSpPr>
          <p:cNvPr id="291" name="Google Shape;291;p47"/>
          <p:cNvGrpSpPr/>
          <p:nvPr/>
        </p:nvGrpSpPr>
        <p:grpSpPr>
          <a:xfrm>
            <a:off x="7887788" y="738956"/>
            <a:ext cx="1076293" cy="1066736"/>
            <a:chOff x="7046636" y="982949"/>
            <a:chExt cx="306951" cy="304234"/>
          </a:xfrm>
        </p:grpSpPr>
        <p:pic>
          <p:nvPicPr>
            <p:cNvPr id="292" name="Google Shape;292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046636" y="982949"/>
              <a:ext cx="306951" cy="304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47"/>
            <p:cNvSpPr/>
            <p:nvPr/>
          </p:nvSpPr>
          <p:spPr>
            <a:xfrm>
              <a:off x="7052468" y="988902"/>
              <a:ext cx="283423" cy="280456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F46F0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47"/>
          <p:cNvSpPr txBox="1"/>
          <p:nvPr/>
        </p:nvSpPr>
        <p:spPr>
          <a:xfrm rot="942984">
            <a:off x="7982548" y="1007848"/>
            <a:ext cx="866079" cy="508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Gemiddelde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bijdrage 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van €50!</a:t>
            </a:r>
            <a:endParaRPr b="1"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/>
          <p:nvPr/>
        </p:nvSpPr>
        <p:spPr>
          <a:xfrm>
            <a:off x="7852025" y="1047525"/>
            <a:ext cx="917400" cy="307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00" name="Google Shape;300;p48"/>
          <p:cNvSpPr/>
          <p:nvPr/>
        </p:nvSpPr>
        <p:spPr>
          <a:xfrm>
            <a:off x="2804575" y="1031850"/>
            <a:ext cx="4929300" cy="3095400"/>
          </a:xfrm>
          <a:prstGeom prst="roundRect">
            <a:avLst>
              <a:gd fmla="val 7429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01" name="Google Shape;301;p48"/>
          <p:cNvSpPr/>
          <p:nvPr/>
        </p:nvSpPr>
        <p:spPr>
          <a:xfrm>
            <a:off x="542925" y="1031850"/>
            <a:ext cx="1804800" cy="3079800"/>
          </a:xfrm>
          <a:prstGeom prst="roundRect">
            <a:avLst>
              <a:gd fmla="val 7899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02" name="Google Shape;302;p48"/>
          <p:cNvSpPr/>
          <p:nvPr/>
        </p:nvSpPr>
        <p:spPr>
          <a:xfrm>
            <a:off x="4924785" y="1647526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EF2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8"/>
          <p:cNvSpPr/>
          <p:nvPr/>
        </p:nvSpPr>
        <p:spPr>
          <a:xfrm>
            <a:off x="4927235" y="2258013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EF2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8"/>
          <p:cNvSpPr/>
          <p:nvPr/>
        </p:nvSpPr>
        <p:spPr>
          <a:xfrm>
            <a:off x="4924785" y="291575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EF2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8"/>
          <p:cNvSpPr txBox="1"/>
          <p:nvPr/>
        </p:nvSpPr>
        <p:spPr>
          <a:xfrm>
            <a:off x="4819883" y="1159653"/>
            <a:ext cx="917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1270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Bruto bijdrage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p/m werkgever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8"/>
          <p:cNvSpPr txBox="1"/>
          <p:nvPr/>
        </p:nvSpPr>
        <p:spPr>
          <a:xfrm>
            <a:off x="5069383" y="1766176"/>
            <a:ext cx="418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€ 1</a:t>
            </a:r>
            <a:r>
              <a:rPr lang="en" sz="800">
                <a:solidFill>
                  <a:schemeClr val="dk1"/>
                </a:solidFill>
              </a:rPr>
              <a:t>08,67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8"/>
          <p:cNvSpPr txBox="1"/>
          <p:nvPr/>
        </p:nvSpPr>
        <p:spPr>
          <a:xfrm>
            <a:off x="5147909" y="2408831"/>
            <a:ext cx="376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€ 50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8"/>
          <p:cNvSpPr txBox="1"/>
          <p:nvPr/>
        </p:nvSpPr>
        <p:spPr>
          <a:xfrm>
            <a:off x="5146524" y="3061722"/>
            <a:ext cx="382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€ 20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8"/>
          <p:cNvSpPr txBox="1"/>
          <p:nvPr/>
        </p:nvSpPr>
        <p:spPr>
          <a:xfrm>
            <a:off x="4273257" y="1680526"/>
            <a:ext cx="603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Volledig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8"/>
          <p:cNvSpPr txBox="1"/>
          <p:nvPr/>
        </p:nvSpPr>
        <p:spPr>
          <a:xfrm>
            <a:off x="4255022" y="2291793"/>
            <a:ext cx="603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Deels</a:t>
            </a:r>
            <a:endParaRPr b="0" i="0" sz="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8"/>
          <p:cNvSpPr txBox="1"/>
          <p:nvPr/>
        </p:nvSpPr>
        <p:spPr>
          <a:xfrm>
            <a:off x="3353777" y="2046719"/>
            <a:ext cx="14190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Werkgever stimuleert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3353785" y="2954628"/>
            <a:ext cx="14775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Kosten Neutraal</a:t>
            </a: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 werkgever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3855" y="2916803"/>
            <a:ext cx="364800" cy="29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1259" y="1997903"/>
            <a:ext cx="329998" cy="32714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8"/>
          <p:cNvSpPr txBox="1"/>
          <p:nvPr/>
        </p:nvSpPr>
        <p:spPr>
          <a:xfrm>
            <a:off x="570300" y="403453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Verschillende lease scenarios</a:t>
            </a:r>
            <a:endParaRPr b="1" i="0" sz="30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8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Join the ride!</a:t>
            </a:r>
            <a:endParaRPr b="0" i="0" sz="10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8"/>
          <p:cNvSpPr/>
          <p:nvPr/>
        </p:nvSpPr>
        <p:spPr>
          <a:xfrm>
            <a:off x="5892210" y="1652251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8"/>
          <p:cNvSpPr/>
          <p:nvPr/>
        </p:nvSpPr>
        <p:spPr>
          <a:xfrm>
            <a:off x="5894660" y="2262738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8"/>
          <p:cNvSpPr/>
          <p:nvPr/>
        </p:nvSpPr>
        <p:spPr>
          <a:xfrm>
            <a:off x="5892210" y="292047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8"/>
          <p:cNvSpPr/>
          <p:nvPr/>
        </p:nvSpPr>
        <p:spPr>
          <a:xfrm>
            <a:off x="6901026" y="1647526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8"/>
          <p:cNvSpPr/>
          <p:nvPr/>
        </p:nvSpPr>
        <p:spPr>
          <a:xfrm>
            <a:off x="6903476" y="2258013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8"/>
          <p:cNvSpPr/>
          <p:nvPr/>
        </p:nvSpPr>
        <p:spPr>
          <a:xfrm>
            <a:off x="6901026" y="291575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8"/>
          <p:cNvSpPr txBox="1"/>
          <p:nvPr/>
        </p:nvSpPr>
        <p:spPr>
          <a:xfrm>
            <a:off x="5864863" y="1153403"/>
            <a:ext cx="830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Netto kosten </a:t>
            </a:r>
            <a:endParaRPr sz="1100"/>
          </a:p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p/m werkgever* </a:t>
            </a:r>
            <a:endParaRPr sz="1100"/>
          </a:p>
        </p:txBody>
      </p:sp>
      <p:sp>
        <p:nvSpPr>
          <p:cNvPr id="324" name="Google Shape;324;p48"/>
          <p:cNvSpPr txBox="1"/>
          <p:nvPr/>
        </p:nvSpPr>
        <p:spPr>
          <a:xfrm>
            <a:off x="7974320" y="1153527"/>
            <a:ext cx="6150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1270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Gemiddelde deelname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8"/>
          <p:cNvSpPr txBox="1"/>
          <p:nvPr/>
        </p:nvSpPr>
        <p:spPr>
          <a:xfrm>
            <a:off x="6842712" y="1159653"/>
            <a:ext cx="861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Netto kosten </a:t>
            </a:r>
            <a:b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p/m werknemer 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8"/>
          <p:cNvSpPr txBox="1"/>
          <p:nvPr/>
        </p:nvSpPr>
        <p:spPr>
          <a:xfrm>
            <a:off x="7105373" y="1795939"/>
            <a:ext cx="298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8,51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8"/>
          <p:cNvSpPr txBox="1"/>
          <p:nvPr/>
        </p:nvSpPr>
        <p:spPr>
          <a:xfrm>
            <a:off x="6121705" y="2408831"/>
            <a:ext cx="3699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€ 3</a:t>
            </a:r>
            <a:r>
              <a:rPr b="1" lang="en" sz="800">
                <a:solidFill>
                  <a:schemeClr val="lt1"/>
                </a:solidFill>
              </a:rPr>
              <a:t>8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8"/>
          <p:cNvSpPr txBox="1"/>
          <p:nvPr/>
        </p:nvSpPr>
        <p:spPr>
          <a:xfrm>
            <a:off x="7080454" y="2417670"/>
            <a:ext cx="376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€ 4</a:t>
            </a:r>
            <a:r>
              <a:rPr lang="en" sz="800">
                <a:solidFill>
                  <a:schemeClr val="dk1"/>
                </a:solidFill>
              </a:rPr>
              <a:t>0,38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8"/>
          <p:cNvSpPr txBox="1"/>
          <p:nvPr/>
        </p:nvSpPr>
        <p:spPr>
          <a:xfrm>
            <a:off x="6149235" y="3061722"/>
            <a:ext cx="3759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€ 0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8"/>
          <p:cNvSpPr txBox="1"/>
          <p:nvPr/>
        </p:nvSpPr>
        <p:spPr>
          <a:xfrm>
            <a:off x="7074300" y="3061723"/>
            <a:ext cx="382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57,91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8"/>
          <p:cNvSpPr txBox="1"/>
          <p:nvPr/>
        </p:nvSpPr>
        <p:spPr>
          <a:xfrm>
            <a:off x="689031" y="4258753"/>
            <a:ext cx="800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Door de </a:t>
            </a:r>
            <a:r>
              <a:rPr b="0" i="0" lang="en" sz="9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besparing op sociale lasten</a:t>
            </a: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liggen de ‘netto kosten werkgever’ lager dan de werkgeversbijdrage. De meeste werkgevers geven deze besparing terug als een kostenneutrale bijdrage in de leasefiets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8"/>
          <p:cNvSpPr txBox="1"/>
          <p:nvPr/>
        </p:nvSpPr>
        <p:spPr>
          <a:xfrm>
            <a:off x="6012979" y="1769440"/>
            <a:ext cx="418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€ 1</a:t>
            </a:r>
            <a:r>
              <a:rPr b="1" lang="en" sz="800">
                <a:solidFill>
                  <a:schemeClr val="lt1"/>
                </a:solidFill>
              </a:rPr>
              <a:t>08,67</a:t>
            </a:r>
            <a:endParaRPr b="1"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3856" y="3587650"/>
            <a:ext cx="329997" cy="3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8"/>
          <p:cNvSpPr txBox="1"/>
          <p:nvPr/>
        </p:nvSpPr>
        <p:spPr>
          <a:xfrm>
            <a:off x="3337811" y="3660864"/>
            <a:ext cx="14775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Werkgever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Faciliteert 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8"/>
          <p:cNvSpPr/>
          <p:nvPr/>
        </p:nvSpPr>
        <p:spPr>
          <a:xfrm>
            <a:off x="4924785" y="3573487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EF2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8"/>
          <p:cNvSpPr txBox="1"/>
          <p:nvPr/>
        </p:nvSpPr>
        <p:spPr>
          <a:xfrm>
            <a:off x="5146524" y="3719459"/>
            <a:ext cx="382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8"/>
          <p:cNvSpPr/>
          <p:nvPr/>
        </p:nvSpPr>
        <p:spPr>
          <a:xfrm>
            <a:off x="5892210" y="3578212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8"/>
          <p:cNvSpPr/>
          <p:nvPr/>
        </p:nvSpPr>
        <p:spPr>
          <a:xfrm>
            <a:off x="6901026" y="3573487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8"/>
          <p:cNvSpPr txBox="1"/>
          <p:nvPr/>
        </p:nvSpPr>
        <p:spPr>
          <a:xfrm>
            <a:off x="6081358" y="3717872"/>
            <a:ext cx="3759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n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b="1" lang="en" sz="800">
                <a:solidFill>
                  <a:schemeClr val="lt1"/>
                </a:solidFill>
              </a:rPr>
              <a:t>22</a:t>
            </a:r>
            <a:endParaRPr b="1"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8"/>
          <p:cNvSpPr txBox="1"/>
          <p:nvPr/>
        </p:nvSpPr>
        <p:spPr>
          <a:xfrm>
            <a:off x="7074300" y="3719460"/>
            <a:ext cx="382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69,60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48"/>
          <p:cNvGrpSpPr/>
          <p:nvPr/>
        </p:nvGrpSpPr>
        <p:grpSpPr>
          <a:xfrm>
            <a:off x="7121476" y="140758"/>
            <a:ext cx="1076293" cy="1066736"/>
            <a:chOff x="7046636" y="982949"/>
            <a:chExt cx="306951" cy="304234"/>
          </a:xfrm>
        </p:grpSpPr>
        <p:pic>
          <p:nvPicPr>
            <p:cNvPr id="342" name="Google Shape;342;p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046636" y="982949"/>
              <a:ext cx="306951" cy="304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48"/>
            <p:cNvSpPr/>
            <p:nvPr/>
          </p:nvSpPr>
          <p:spPr>
            <a:xfrm>
              <a:off x="7052468" y="988902"/>
              <a:ext cx="283423" cy="280456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F46F0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48"/>
          <p:cNvSpPr txBox="1"/>
          <p:nvPr/>
        </p:nvSpPr>
        <p:spPr>
          <a:xfrm rot="942984">
            <a:off x="7217864" y="349134"/>
            <a:ext cx="866079" cy="615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81% stimuleert met een extra bijdrage!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8"/>
          <p:cNvSpPr/>
          <p:nvPr/>
        </p:nvSpPr>
        <p:spPr>
          <a:xfrm>
            <a:off x="673751" y="1606686"/>
            <a:ext cx="1537800" cy="4716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8"/>
          <p:cNvSpPr txBox="1"/>
          <p:nvPr/>
        </p:nvSpPr>
        <p:spPr>
          <a:xfrm>
            <a:off x="673751" y="1674314"/>
            <a:ext cx="1537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Verkoopprijs fiets</a:t>
            </a:r>
            <a:endParaRPr sz="1100"/>
          </a:p>
        </p:txBody>
      </p:sp>
      <p:sp>
        <p:nvSpPr>
          <p:cNvPr id="347" name="Google Shape;347;p48"/>
          <p:cNvSpPr txBox="1"/>
          <p:nvPr/>
        </p:nvSpPr>
        <p:spPr>
          <a:xfrm>
            <a:off x="522545" y="1197855"/>
            <a:ext cx="18816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 alle scenarios geldt:</a:t>
            </a:r>
            <a:endParaRPr sz="1100"/>
          </a:p>
        </p:txBody>
      </p:sp>
      <p:sp>
        <p:nvSpPr>
          <p:cNvPr id="348" name="Google Shape;348;p48"/>
          <p:cNvSpPr txBox="1"/>
          <p:nvPr/>
        </p:nvSpPr>
        <p:spPr>
          <a:xfrm>
            <a:off x="1192885" y="1864422"/>
            <a:ext cx="418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lt1"/>
                </a:solidFill>
              </a:rPr>
              <a:t>2.900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8"/>
          <p:cNvSpPr/>
          <p:nvPr/>
        </p:nvSpPr>
        <p:spPr>
          <a:xfrm>
            <a:off x="673751" y="2193723"/>
            <a:ext cx="1537800" cy="4716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673751" y="2261351"/>
            <a:ext cx="1537800" cy="1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1270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Leasebedrag p/m incl. btw</a:t>
            </a:r>
            <a:endParaRPr b="1"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8"/>
          <p:cNvSpPr txBox="1"/>
          <p:nvPr/>
        </p:nvSpPr>
        <p:spPr>
          <a:xfrm>
            <a:off x="1192885" y="2451458"/>
            <a:ext cx="4182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€ 1</a:t>
            </a:r>
            <a:r>
              <a:rPr lang="en" sz="800">
                <a:solidFill>
                  <a:schemeClr val="lt1"/>
                </a:solidFill>
              </a:rPr>
              <a:t>08,67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8"/>
          <p:cNvSpPr/>
          <p:nvPr/>
        </p:nvSpPr>
        <p:spPr>
          <a:xfrm>
            <a:off x="673751" y="2835850"/>
            <a:ext cx="1537800" cy="4716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8"/>
          <p:cNvSpPr txBox="1"/>
          <p:nvPr/>
        </p:nvSpPr>
        <p:spPr>
          <a:xfrm>
            <a:off x="654858" y="2979857"/>
            <a:ext cx="1608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Bruto Maandsalaris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€3.</a:t>
            </a:r>
            <a:r>
              <a:rPr lang="en" sz="800">
                <a:solidFill>
                  <a:schemeClr val="dk1"/>
                </a:solidFill>
              </a:rPr>
              <a:t>600</a:t>
            </a:r>
            <a:endParaRPr sz="1100"/>
          </a:p>
        </p:txBody>
      </p:sp>
      <p:sp>
        <p:nvSpPr>
          <p:cNvPr id="354" name="Google Shape;354;p48"/>
          <p:cNvSpPr/>
          <p:nvPr/>
        </p:nvSpPr>
        <p:spPr>
          <a:xfrm>
            <a:off x="675842" y="3474518"/>
            <a:ext cx="1537800" cy="4716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8"/>
          <p:cNvSpPr txBox="1"/>
          <p:nvPr/>
        </p:nvSpPr>
        <p:spPr>
          <a:xfrm>
            <a:off x="676430" y="3560830"/>
            <a:ext cx="15378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Alle opties vallen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buiten de WKR</a:t>
            </a:r>
            <a:endParaRPr sz="1100"/>
          </a:p>
        </p:txBody>
      </p:sp>
      <p:sp>
        <p:nvSpPr>
          <p:cNvPr id="356" name="Google Shape;356;p48"/>
          <p:cNvSpPr/>
          <p:nvPr/>
        </p:nvSpPr>
        <p:spPr>
          <a:xfrm>
            <a:off x="7929662" y="2934343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8"/>
          <p:cNvSpPr/>
          <p:nvPr/>
        </p:nvSpPr>
        <p:spPr>
          <a:xfrm>
            <a:off x="7929662" y="1666119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8"/>
          <p:cNvSpPr/>
          <p:nvPr/>
        </p:nvSpPr>
        <p:spPr>
          <a:xfrm>
            <a:off x="7932112" y="2276606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8"/>
          <p:cNvSpPr txBox="1"/>
          <p:nvPr/>
        </p:nvSpPr>
        <p:spPr>
          <a:xfrm>
            <a:off x="7937790" y="1798531"/>
            <a:ext cx="7047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37 - 56%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8"/>
          <p:cNvSpPr txBox="1"/>
          <p:nvPr/>
        </p:nvSpPr>
        <p:spPr>
          <a:xfrm>
            <a:off x="7937792" y="2420263"/>
            <a:ext cx="712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21 - 32%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8"/>
          <p:cNvSpPr txBox="1"/>
          <p:nvPr/>
        </p:nvSpPr>
        <p:spPr>
          <a:xfrm>
            <a:off x="7929662" y="3079155"/>
            <a:ext cx="712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11 - 17%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8"/>
          <p:cNvSpPr/>
          <p:nvPr/>
        </p:nvSpPr>
        <p:spPr>
          <a:xfrm>
            <a:off x="7937790" y="3569962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8"/>
          <p:cNvSpPr txBox="1"/>
          <p:nvPr/>
        </p:nvSpPr>
        <p:spPr>
          <a:xfrm>
            <a:off x="7937790" y="3714774"/>
            <a:ext cx="712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6 - 9%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9"/>
          <p:cNvSpPr/>
          <p:nvPr/>
        </p:nvSpPr>
        <p:spPr>
          <a:xfrm>
            <a:off x="5915663" y="1396575"/>
            <a:ext cx="982800" cy="2348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9"/>
          <p:cNvSpPr/>
          <p:nvPr/>
        </p:nvSpPr>
        <p:spPr>
          <a:xfrm>
            <a:off x="570300" y="1397650"/>
            <a:ext cx="5242276" cy="2348200"/>
          </a:xfrm>
          <a:custGeom>
            <a:rect b="b" l="l" r="r" t="t"/>
            <a:pathLst>
              <a:path extrusionOk="0" h="2995" w="7401">
                <a:moveTo>
                  <a:pt x="246" y="0"/>
                </a:moveTo>
                <a:cubicBezTo>
                  <a:pt x="110" y="0"/>
                  <a:pt x="0" y="110"/>
                  <a:pt x="0" y="246"/>
                </a:cubicBezTo>
                <a:cubicBezTo>
                  <a:pt x="0" y="2750"/>
                  <a:pt x="0" y="2750"/>
                  <a:pt x="0" y="2750"/>
                </a:cubicBezTo>
                <a:cubicBezTo>
                  <a:pt x="0" y="2885"/>
                  <a:pt x="110" y="2995"/>
                  <a:pt x="246" y="2995"/>
                </a:cubicBezTo>
                <a:cubicBezTo>
                  <a:pt x="7155" y="2995"/>
                  <a:pt x="7155" y="2995"/>
                  <a:pt x="7155" y="2995"/>
                </a:cubicBezTo>
                <a:cubicBezTo>
                  <a:pt x="7291" y="2995"/>
                  <a:pt x="7401" y="2885"/>
                  <a:pt x="7401" y="2750"/>
                </a:cubicBezTo>
                <a:cubicBezTo>
                  <a:pt x="7401" y="246"/>
                  <a:pt x="7401" y="246"/>
                  <a:pt x="7401" y="246"/>
                </a:cubicBezTo>
                <a:cubicBezTo>
                  <a:pt x="7401" y="110"/>
                  <a:pt x="7291" y="0"/>
                  <a:pt x="7155" y="0"/>
                </a:cubicBezTo>
                <a:lnTo>
                  <a:pt x="2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9"/>
          <p:cNvSpPr/>
          <p:nvPr/>
        </p:nvSpPr>
        <p:spPr>
          <a:xfrm>
            <a:off x="3998175" y="1975092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9"/>
          <p:cNvSpPr/>
          <p:nvPr/>
        </p:nvSpPr>
        <p:spPr>
          <a:xfrm>
            <a:off x="4000625" y="258680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9"/>
          <p:cNvSpPr/>
          <p:nvPr/>
        </p:nvSpPr>
        <p:spPr>
          <a:xfrm>
            <a:off x="6061986" y="3195159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9"/>
          <p:cNvSpPr/>
          <p:nvPr/>
        </p:nvSpPr>
        <p:spPr>
          <a:xfrm>
            <a:off x="6062388" y="258629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9"/>
          <p:cNvSpPr/>
          <p:nvPr/>
        </p:nvSpPr>
        <p:spPr>
          <a:xfrm>
            <a:off x="6062388" y="1977439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9"/>
          <p:cNvSpPr txBox="1"/>
          <p:nvPr/>
        </p:nvSpPr>
        <p:spPr>
          <a:xfrm>
            <a:off x="1360906" y="2095691"/>
            <a:ext cx="16110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Werkgever investeert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9"/>
          <p:cNvSpPr txBox="1"/>
          <p:nvPr/>
        </p:nvSpPr>
        <p:spPr>
          <a:xfrm>
            <a:off x="1360905" y="2703865"/>
            <a:ext cx="15039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Gedeelde investering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9"/>
          <p:cNvSpPr txBox="1"/>
          <p:nvPr/>
        </p:nvSpPr>
        <p:spPr>
          <a:xfrm>
            <a:off x="3099550" y="1478550"/>
            <a:ext cx="7128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Medewerker  selecteert </a:t>
            </a:r>
            <a:r>
              <a:rPr b="1" lang="en" sz="800">
                <a:solidFill>
                  <a:schemeClr val="dk1"/>
                </a:solidFill>
              </a:rPr>
              <a:t>fiets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78" name="Google Shape;378;p49"/>
          <p:cNvSpPr txBox="1"/>
          <p:nvPr/>
        </p:nvSpPr>
        <p:spPr>
          <a:xfrm>
            <a:off x="4096010" y="1478560"/>
            <a:ext cx="5292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1270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Kosten p/m  </a:t>
            </a:r>
            <a:r>
              <a:rPr b="1" lang="en" sz="800">
                <a:solidFill>
                  <a:schemeClr val="dk1"/>
                </a:solidFill>
              </a:rPr>
              <a:t>werkgever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79" name="Google Shape;379;p49"/>
          <p:cNvSpPr txBox="1"/>
          <p:nvPr/>
        </p:nvSpPr>
        <p:spPr>
          <a:xfrm>
            <a:off x="4926797" y="1484798"/>
            <a:ext cx="753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Netto kosten </a:t>
            </a:r>
            <a:b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p/m </a:t>
            </a:r>
            <a:r>
              <a:rPr b="1" lang="en" sz="800">
                <a:solidFill>
                  <a:schemeClr val="dk1"/>
                </a:solidFill>
              </a:rPr>
              <a:t>werknemer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80" name="Google Shape;380;p49"/>
          <p:cNvSpPr txBox="1"/>
          <p:nvPr/>
        </p:nvSpPr>
        <p:spPr>
          <a:xfrm>
            <a:off x="3254454" y="2121085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2.900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9"/>
          <p:cNvSpPr txBox="1"/>
          <p:nvPr/>
        </p:nvSpPr>
        <p:spPr>
          <a:xfrm>
            <a:off x="4131963" y="2131039"/>
            <a:ext cx="4695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€ 1</a:t>
            </a:r>
            <a:r>
              <a:rPr lang="en" sz="800">
                <a:solidFill>
                  <a:schemeClr val="dk1"/>
                </a:solidFill>
              </a:rPr>
              <a:t>08,67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5136687" y="2121085"/>
            <a:ext cx="298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8,51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9"/>
          <p:cNvSpPr txBox="1"/>
          <p:nvPr/>
        </p:nvSpPr>
        <p:spPr>
          <a:xfrm>
            <a:off x="3257523" y="2742816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2.900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9"/>
          <p:cNvSpPr txBox="1"/>
          <p:nvPr/>
        </p:nvSpPr>
        <p:spPr>
          <a:xfrm>
            <a:off x="4247424" y="2735329"/>
            <a:ext cx="213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9"/>
          <p:cNvSpPr txBox="1"/>
          <p:nvPr/>
        </p:nvSpPr>
        <p:spPr>
          <a:xfrm>
            <a:off x="5111768" y="2742816"/>
            <a:ext cx="3543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€ 4</a:t>
            </a:r>
            <a:r>
              <a:rPr lang="en" sz="800">
                <a:solidFill>
                  <a:schemeClr val="dk1"/>
                </a:solidFill>
              </a:rPr>
              <a:t>0,38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9"/>
          <p:cNvSpPr txBox="1"/>
          <p:nvPr/>
        </p:nvSpPr>
        <p:spPr>
          <a:xfrm>
            <a:off x="3251378" y="3339595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2.900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9"/>
          <p:cNvSpPr txBox="1"/>
          <p:nvPr/>
        </p:nvSpPr>
        <p:spPr>
          <a:xfrm>
            <a:off x="4275174" y="3339595"/>
            <a:ext cx="1581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9"/>
          <p:cNvSpPr txBox="1"/>
          <p:nvPr/>
        </p:nvSpPr>
        <p:spPr>
          <a:xfrm>
            <a:off x="5105614" y="3339595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€ 6</a:t>
            </a:r>
            <a:r>
              <a:rPr lang="en" sz="800">
                <a:solidFill>
                  <a:schemeClr val="dk1"/>
                </a:solidFill>
              </a:rPr>
              <a:t>9,60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9"/>
          <p:cNvSpPr txBox="1"/>
          <p:nvPr/>
        </p:nvSpPr>
        <p:spPr>
          <a:xfrm>
            <a:off x="1360908" y="3322548"/>
            <a:ext cx="16110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Werkgever faciliteert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9"/>
          <p:cNvSpPr txBox="1"/>
          <p:nvPr/>
        </p:nvSpPr>
        <p:spPr>
          <a:xfrm>
            <a:off x="570299" y="3941225"/>
            <a:ext cx="6548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Werknemer heeft de mogelijkheid om zijn of haar fiets na 36 maanden voor circa </a:t>
            </a:r>
            <a:r>
              <a:rPr b="1" i="0" lang="en" sz="900" u="none" cap="none" strike="noStrike">
                <a:solidFill>
                  <a:srgbClr val="033B01"/>
                </a:solidFill>
              </a:rPr>
              <a:t>20%</a:t>
            </a: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over te nemen (WEV).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Werkgever bespaart op sociale lasten circa </a:t>
            </a:r>
            <a:r>
              <a:rPr b="1" lang="en" sz="900">
                <a:solidFill>
                  <a:schemeClr val="dk1"/>
                </a:solidFill>
              </a:rPr>
              <a:t>19-</a:t>
            </a:r>
            <a:r>
              <a:rPr b="1" lang="en" sz="900">
                <a:solidFill>
                  <a:srgbClr val="033B01"/>
                </a:solidFill>
              </a:rPr>
              <a:t>24%</a:t>
            </a:r>
            <a:endParaRPr b="1" sz="900">
              <a:solidFill>
                <a:srgbClr val="033B0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*€108,67 = 100% maandelijks leasebedrag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91" name="Google Shape;391;p49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Verschillende lease scenarios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392" name="Google Shape;392;p49"/>
          <p:cNvSpPr txBox="1"/>
          <p:nvPr/>
        </p:nvSpPr>
        <p:spPr>
          <a:xfrm>
            <a:off x="769600" y="1551325"/>
            <a:ext cx="21594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 u="none" cap="none" strike="noStrike">
                <a:solidFill>
                  <a:schemeClr val="dk1"/>
                </a:solidFill>
              </a:rPr>
              <a:t>Alle opties vallen buiten de WKR</a:t>
            </a:r>
            <a:endParaRPr b="1" sz="1000" u="none" cap="none" strike="noStrike">
              <a:solidFill>
                <a:schemeClr val="dk1"/>
              </a:solidFill>
            </a:endParaRPr>
          </a:p>
        </p:txBody>
      </p:sp>
      <p:pic>
        <p:nvPicPr>
          <p:cNvPr id="393" name="Google Shape;393;p49"/>
          <p:cNvPicPr preferRelativeResize="0"/>
          <p:nvPr/>
        </p:nvPicPr>
        <p:blipFill rotWithShape="1">
          <a:blip r:embed="rId3">
            <a:alphaModFix/>
          </a:blip>
          <a:srcRect b="0" l="8983" r="45274" t="0"/>
          <a:stretch/>
        </p:blipFill>
        <p:spPr>
          <a:xfrm>
            <a:off x="7188900" y="1397650"/>
            <a:ext cx="1611000" cy="234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394" name="Google Shape;394;p49"/>
          <p:cNvGrpSpPr/>
          <p:nvPr/>
        </p:nvGrpSpPr>
        <p:grpSpPr>
          <a:xfrm>
            <a:off x="8149963" y="894725"/>
            <a:ext cx="852518" cy="844973"/>
            <a:chOff x="8659368" y="505968"/>
            <a:chExt cx="1377696" cy="1365503"/>
          </a:xfrm>
        </p:grpSpPr>
        <p:pic>
          <p:nvPicPr>
            <p:cNvPr id="395" name="Google Shape;395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59368" y="505968"/>
              <a:ext cx="1377696" cy="1365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49"/>
            <p:cNvSpPr/>
            <p:nvPr/>
          </p:nvSpPr>
          <p:spPr>
            <a:xfrm>
              <a:off x="8685543" y="532688"/>
              <a:ext cx="1273809" cy="1260475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1B6F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p49">
            <a:hlinkClick r:id="rId5"/>
          </p:cNvPr>
          <p:cNvSpPr txBox="1"/>
          <p:nvPr/>
        </p:nvSpPr>
        <p:spPr>
          <a:xfrm rot="902674">
            <a:off x="8269732" y="1171678"/>
            <a:ext cx="587124" cy="277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Bereken je voordeel!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98" name="Google Shape;398;p49"/>
          <p:cNvSpPr/>
          <p:nvPr/>
        </p:nvSpPr>
        <p:spPr>
          <a:xfrm>
            <a:off x="3078438" y="196397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9"/>
          <p:cNvSpPr/>
          <p:nvPr/>
        </p:nvSpPr>
        <p:spPr>
          <a:xfrm>
            <a:off x="3099550" y="258122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9"/>
          <p:cNvSpPr/>
          <p:nvPr/>
        </p:nvSpPr>
        <p:spPr>
          <a:xfrm>
            <a:off x="3099538" y="319847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9"/>
          <p:cNvSpPr/>
          <p:nvPr/>
        </p:nvSpPr>
        <p:spPr>
          <a:xfrm>
            <a:off x="3998175" y="319850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9"/>
          <p:cNvSpPr/>
          <p:nvPr/>
        </p:nvSpPr>
        <p:spPr>
          <a:xfrm>
            <a:off x="4956925" y="196475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9"/>
          <p:cNvSpPr/>
          <p:nvPr/>
        </p:nvSpPr>
        <p:spPr>
          <a:xfrm>
            <a:off x="4958150" y="2586787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9"/>
          <p:cNvSpPr/>
          <p:nvPr/>
        </p:nvSpPr>
        <p:spPr>
          <a:xfrm>
            <a:off x="4956925" y="320880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832" y="2030190"/>
            <a:ext cx="319776" cy="30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9"/>
          <p:cNvPicPr preferRelativeResize="0"/>
          <p:nvPr/>
        </p:nvPicPr>
        <p:blipFill rotWithShape="1">
          <a:blip r:embed="rId7">
            <a:alphaModFix/>
          </a:blip>
          <a:srcRect b="-41474" l="-14038" r="-14051" t="-41474"/>
          <a:stretch/>
        </p:blipFill>
        <p:spPr>
          <a:xfrm>
            <a:off x="733746" y="2555062"/>
            <a:ext cx="516076" cy="4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800" y="3224975"/>
            <a:ext cx="298799" cy="36215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9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409" name="Google Shape;409;p49"/>
          <p:cNvSpPr txBox="1"/>
          <p:nvPr/>
        </p:nvSpPr>
        <p:spPr>
          <a:xfrm>
            <a:off x="6030109" y="1478548"/>
            <a:ext cx="753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Besparing bij </a:t>
            </a:r>
            <a:r>
              <a:rPr b="1" lang="en" sz="800">
                <a:solidFill>
                  <a:schemeClr val="dk1"/>
                </a:solidFill>
              </a:rPr>
              <a:t>sociale lasten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10" name="Google Shape;410;p49"/>
          <p:cNvSpPr txBox="1"/>
          <p:nvPr/>
        </p:nvSpPr>
        <p:spPr>
          <a:xfrm>
            <a:off x="6250499" y="2131050"/>
            <a:ext cx="298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9"/>
          <p:cNvSpPr txBox="1"/>
          <p:nvPr/>
        </p:nvSpPr>
        <p:spPr>
          <a:xfrm>
            <a:off x="6241230" y="2729849"/>
            <a:ext cx="3543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12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9"/>
          <p:cNvSpPr txBox="1"/>
          <p:nvPr/>
        </p:nvSpPr>
        <p:spPr>
          <a:xfrm>
            <a:off x="6229750" y="3345504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22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p49"/>
          <p:cNvGrpSpPr/>
          <p:nvPr/>
        </p:nvGrpSpPr>
        <p:grpSpPr>
          <a:xfrm>
            <a:off x="6986088" y="3501356"/>
            <a:ext cx="1076293" cy="1066736"/>
            <a:chOff x="7046636" y="982949"/>
            <a:chExt cx="306951" cy="304234"/>
          </a:xfrm>
        </p:grpSpPr>
        <p:pic>
          <p:nvPicPr>
            <p:cNvPr id="414" name="Google Shape;414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46636" y="982949"/>
              <a:ext cx="306951" cy="304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49"/>
            <p:cNvSpPr/>
            <p:nvPr/>
          </p:nvSpPr>
          <p:spPr>
            <a:xfrm>
              <a:off x="7052468" y="988902"/>
              <a:ext cx="283423" cy="280456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F46F0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49"/>
          <p:cNvSpPr txBox="1"/>
          <p:nvPr/>
        </p:nvSpPr>
        <p:spPr>
          <a:xfrm rot="942984">
            <a:off x="7082538" y="3709458"/>
            <a:ext cx="866079" cy="615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81</a:t>
            </a:r>
            <a:r>
              <a:rPr b="1" lang="en" sz="1000">
                <a:solidFill>
                  <a:schemeClr val="lt1"/>
                </a:solidFill>
              </a:rPr>
              <a:t>% stimuleert met een extra bijdrage!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"/>
          <p:cNvSpPr/>
          <p:nvPr/>
        </p:nvSpPr>
        <p:spPr>
          <a:xfrm>
            <a:off x="5915663" y="1396575"/>
            <a:ext cx="982800" cy="2348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50"/>
          <p:cNvSpPr/>
          <p:nvPr/>
        </p:nvSpPr>
        <p:spPr>
          <a:xfrm>
            <a:off x="570300" y="1397650"/>
            <a:ext cx="5242276" cy="2348200"/>
          </a:xfrm>
          <a:custGeom>
            <a:rect b="b" l="l" r="r" t="t"/>
            <a:pathLst>
              <a:path extrusionOk="0" h="2995" w="7401">
                <a:moveTo>
                  <a:pt x="246" y="0"/>
                </a:moveTo>
                <a:cubicBezTo>
                  <a:pt x="110" y="0"/>
                  <a:pt x="0" y="110"/>
                  <a:pt x="0" y="246"/>
                </a:cubicBezTo>
                <a:cubicBezTo>
                  <a:pt x="0" y="2750"/>
                  <a:pt x="0" y="2750"/>
                  <a:pt x="0" y="2750"/>
                </a:cubicBezTo>
                <a:cubicBezTo>
                  <a:pt x="0" y="2885"/>
                  <a:pt x="110" y="2995"/>
                  <a:pt x="246" y="2995"/>
                </a:cubicBezTo>
                <a:cubicBezTo>
                  <a:pt x="7155" y="2995"/>
                  <a:pt x="7155" y="2995"/>
                  <a:pt x="7155" y="2995"/>
                </a:cubicBezTo>
                <a:cubicBezTo>
                  <a:pt x="7291" y="2995"/>
                  <a:pt x="7401" y="2885"/>
                  <a:pt x="7401" y="2750"/>
                </a:cubicBezTo>
                <a:cubicBezTo>
                  <a:pt x="7401" y="246"/>
                  <a:pt x="7401" y="246"/>
                  <a:pt x="7401" y="246"/>
                </a:cubicBezTo>
                <a:cubicBezTo>
                  <a:pt x="7401" y="110"/>
                  <a:pt x="7291" y="0"/>
                  <a:pt x="7155" y="0"/>
                </a:cubicBezTo>
                <a:lnTo>
                  <a:pt x="2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0"/>
          <p:cNvSpPr/>
          <p:nvPr/>
        </p:nvSpPr>
        <p:spPr>
          <a:xfrm>
            <a:off x="3998175" y="1975092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0"/>
          <p:cNvSpPr/>
          <p:nvPr/>
        </p:nvSpPr>
        <p:spPr>
          <a:xfrm>
            <a:off x="4000625" y="258680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0"/>
          <p:cNvSpPr/>
          <p:nvPr/>
        </p:nvSpPr>
        <p:spPr>
          <a:xfrm>
            <a:off x="6061986" y="3195159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0"/>
          <p:cNvSpPr/>
          <p:nvPr/>
        </p:nvSpPr>
        <p:spPr>
          <a:xfrm>
            <a:off x="6062388" y="258629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0"/>
          <p:cNvSpPr/>
          <p:nvPr/>
        </p:nvSpPr>
        <p:spPr>
          <a:xfrm>
            <a:off x="6062388" y="1977439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0"/>
          <p:cNvSpPr txBox="1"/>
          <p:nvPr/>
        </p:nvSpPr>
        <p:spPr>
          <a:xfrm>
            <a:off x="1360906" y="2095691"/>
            <a:ext cx="16110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Werkgever investeert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0"/>
          <p:cNvSpPr txBox="1"/>
          <p:nvPr/>
        </p:nvSpPr>
        <p:spPr>
          <a:xfrm>
            <a:off x="1360905" y="2703865"/>
            <a:ext cx="15039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Gedeelde investering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0"/>
          <p:cNvSpPr txBox="1"/>
          <p:nvPr/>
        </p:nvSpPr>
        <p:spPr>
          <a:xfrm>
            <a:off x="3099550" y="1478550"/>
            <a:ext cx="7128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Medewerker  selecteert </a:t>
            </a:r>
            <a:r>
              <a:rPr b="1" lang="en" sz="800">
                <a:solidFill>
                  <a:schemeClr val="dk1"/>
                </a:solidFill>
              </a:rPr>
              <a:t>fiets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31" name="Google Shape;431;p50"/>
          <p:cNvSpPr txBox="1"/>
          <p:nvPr/>
        </p:nvSpPr>
        <p:spPr>
          <a:xfrm>
            <a:off x="4096010" y="1478560"/>
            <a:ext cx="5292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1270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Kosten p/m  </a:t>
            </a:r>
            <a:r>
              <a:rPr b="1" lang="en" sz="800">
                <a:solidFill>
                  <a:schemeClr val="dk1"/>
                </a:solidFill>
              </a:rPr>
              <a:t>werkgever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32" name="Google Shape;432;p50"/>
          <p:cNvSpPr txBox="1"/>
          <p:nvPr/>
        </p:nvSpPr>
        <p:spPr>
          <a:xfrm>
            <a:off x="4926797" y="1484798"/>
            <a:ext cx="753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Netto kosten </a:t>
            </a:r>
            <a:b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p/m </a:t>
            </a:r>
            <a:r>
              <a:rPr b="1" lang="en" sz="800">
                <a:solidFill>
                  <a:schemeClr val="dk1"/>
                </a:solidFill>
              </a:rPr>
              <a:t>werknemer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33" name="Google Shape;433;p50"/>
          <p:cNvSpPr txBox="1"/>
          <p:nvPr/>
        </p:nvSpPr>
        <p:spPr>
          <a:xfrm>
            <a:off x="3254454" y="2121085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€ 3.199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0"/>
          <p:cNvSpPr txBox="1"/>
          <p:nvPr/>
        </p:nvSpPr>
        <p:spPr>
          <a:xfrm>
            <a:off x="4131963" y="2131039"/>
            <a:ext cx="4695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€ 118,</a:t>
            </a:r>
            <a:r>
              <a:rPr lang="en" sz="800">
                <a:solidFill>
                  <a:schemeClr val="dk1"/>
                </a:solidFill>
              </a:rPr>
              <a:t>62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0"/>
          <p:cNvSpPr txBox="1"/>
          <p:nvPr/>
        </p:nvSpPr>
        <p:spPr>
          <a:xfrm>
            <a:off x="5136687" y="2121085"/>
            <a:ext cx="298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9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,39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0"/>
          <p:cNvSpPr txBox="1"/>
          <p:nvPr/>
        </p:nvSpPr>
        <p:spPr>
          <a:xfrm>
            <a:off x="3257523" y="2742816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€ 3.199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50"/>
          <p:cNvSpPr txBox="1"/>
          <p:nvPr/>
        </p:nvSpPr>
        <p:spPr>
          <a:xfrm>
            <a:off x="4247424" y="2735329"/>
            <a:ext cx="213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€ 50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50"/>
          <p:cNvSpPr txBox="1"/>
          <p:nvPr/>
        </p:nvSpPr>
        <p:spPr>
          <a:xfrm>
            <a:off x="5111768" y="2742816"/>
            <a:ext cx="3543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46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,92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50"/>
          <p:cNvSpPr txBox="1"/>
          <p:nvPr/>
        </p:nvSpPr>
        <p:spPr>
          <a:xfrm>
            <a:off x="3251378" y="3339595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€ 3.199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0"/>
          <p:cNvSpPr txBox="1"/>
          <p:nvPr/>
        </p:nvSpPr>
        <p:spPr>
          <a:xfrm>
            <a:off x="4275174" y="3339595"/>
            <a:ext cx="1581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0"/>
          <p:cNvSpPr txBox="1"/>
          <p:nvPr/>
        </p:nvSpPr>
        <p:spPr>
          <a:xfrm>
            <a:off x="5105614" y="3339595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r>
              <a:rPr lang="en" sz="800">
                <a:solidFill>
                  <a:schemeClr val="dk1"/>
                </a:solidFill>
              </a:rPr>
              <a:t>76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,14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0"/>
          <p:cNvSpPr txBox="1"/>
          <p:nvPr/>
        </p:nvSpPr>
        <p:spPr>
          <a:xfrm>
            <a:off x="1360908" y="3322548"/>
            <a:ext cx="16110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Werkgever faciliteert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0"/>
          <p:cNvSpPr txBox="1"/>
          <p:nvPr/>
        </p:nvSpPr>
        <p:spPr>
          <a:xfrm>
            <a:off x="570299" y="3941225"/>
            <a:ext cx="6548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Werknemer heeft de mogelijkheid om zijn of haar fiets na 36 maanden voor circa </a:t>
            </a:r>
            <a:r>
              <a:rPr b="1" i="0" lang="en" sz="900" u="none" cap="none" strike="noStrike">
                <a:solidFill>
                  <a:srgbClr val="033B01"/>
                </a:solidFill>
              </a:rPr>
              <a:t>20%</a:t>
            </a:r>
            <a:r>
              <a:rPr b="0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over te nemen (WEV).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Werkgever bespaart op sociale lasten circa </a:t>
            </a:r>
            <a:r>
              <a:rPr b="1" lang="en" sz="900">
                <a:solidFill>
                  <a:schemeClr val="dk1"/>
                </a:solidFill>
              </a:rPr>
              <a:t>19-</a:t>
            </a:r>
            <a:r>
              <a:rPr b="1" lang="en" sz="900">
                <a:solidFill>
                  <a:srgbClr val="033B01"/>
                </a:solidFill>
              </a:rPr>
              <a:t>24%</a:t>
            </a:r>
            <a:endParaRPr b="1" sz="900">
              <a:solidFill>
                <a:srgbClr val="033B0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*€118,62 = 100% maandelijks leasebedrag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44" name="Google Shape;444;p50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Verschillende lease scenarios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445" name="Google Shape;445;p50"/>
          <p:cNvSpPr txBox="1"/>
          <p:nvPr/>
        </p:nvSpPr>
        <p:spPr>
          <a:xfrm>
            <a:off x="769600" y="1551325"/>
            <a:ext cx="21594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 u="none" cap="none" strike="noStrike">
                <a:solidFill>
                  <a:schemeClr val="dk1"/>
                </a:solidFill>
              </a:rPr>
              <a:t>Alle opties vallen buiten de WKR</a:t>
            </a:r>
            <a:endParaRPr b="1" sz="1000" u="none" cap="none" strike="noStrike">
              <a:solidFill>
                <a:schemeClr val="dk1"/>
              </a:solidFill>
            </a:endParaRPr>
          </a:p>
        </p:txBody>
      </p:sp>
      <p:pic>
        <p:nvPicPr>
          <p:cNvPr id="446" name="Google Shape;446;p50"/>
          <p:cNvPicPr preferRelativeResize="0"/>
          <p:nvPr/>
        </p:nvPicPr>
        <p:blipFill rotWithShape="1">
          <a:blip r:embed="rId3">
            <a:alphaModFix/>
          </a:blip>
          <a:srcRect b="0" l="8983" r="45274" t="0"/>
          <a:stretch/>
        </p:blipFill>
        <p:spPr>
          <a:xfrm>
            <a:off x="7188900" y="1397650"/>
            <a:ext cx="1611000" cy="234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447" name="Google Shape;447;p50"/>
          <p:cNvGrpSpPr/>
          <p:nvPr/>
        </p:nvGrpSpPr>
        <p:grpSpPr>
          <a:xfrm>
            <a:off x="8149963" y="894725"/>
            <a:ext cx="852518" cy="844973"/>
            <a:chOff x="8659368" y="505968"/>
            <a:chExt cx="1377696" cy="1365503"/>
          </a:xfrm>
        </p:grpSpPr>
        <p:pic>
          <p:nvPicPr>
            <p:cNvPr id="448" name="Google Shape;448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59368" y="505968"/>
              <a:ext cx="1377696" cy="1365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50"/>
            <p:cNvSpPr/>
            <p:nvPr/>
          </p:nvSpPr>
          <p:spPr>
            <a:xfrm>
              <a:off x="8685543" y="532688"/>
              <a:ext cx="1273809" cy="1260475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1B6F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p50">
            <a:hlinkClick r:id="rId5"/>
          </p:cNvPr>
          <p:cNvSpPr txBox="1"/>
          <p:nvPr/>
        </p:nvSpPr>
        <p:spPr>
          <a:xfrm rot="902674">
            <a:off x="8269732" y="1171678"/>
            <a:ext cx="587124" cy="277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Bereken je voordeel!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51" name="Google Shape;451;p50"/>
          <p:cNvSpPr/>
          <p:nvPr/>
        </p:nvSpPr>
        <p:spPr>
          <a:xfrm>
            <a:off x="3078425" y="197752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0"/>
          <p:cNvSpPr/>
          <p:nvPr/>
        </p:nvSpPr>
        <p:spPr>
          <a:xfrm>
            <a:off x="3080875" y="2588012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0"/>
          <p:cNvSpPr/>
          <p:nvPr/>
        </p:nvSpPr>
        <p:spPr>
          <a:xfrm>
            <a:off x="3078425" y="319847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0"/>
          <p:cNvSpPr/>
          <p:nvPr/>
        </p:nvSpPr>
        <p:spPr>
          <a:xfrm>
            <a:off x="3998175" y="319850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0"/>
          <p:cNvSpPr/>
          <p:nvPr/>
        </p:nvSpPr>
        <p:spPr>
          <a:xfrm>
            <a:off x="4958138" y="2580937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0"/>
          <p:cNvSpPr/>
          <p:nvPr/>
        </p:nvSpPr>
        <p:spPr>
          <a:xfrm>
            <a:off x="4956913" y="196340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0"/>
          <p:cNvSpPr/>
          <p:nvPr/>
        </p:nvSpPr>
        <p:spPr>
          <a:xfrm>
            <a:off x="4956925" y="3198487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832" y="2030190"/>
            <a:ext cx="319776" cy="30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0"/>
          <p:cNvPicPr preferRelativeResize="0"/>
          <p:nvPr/>
        </p:nvPicPr>
        <p:blipFill rotWithShape="1">
          <a:blip r:embed="rId7">
            <a:alphaModFix/>
          </a:blip>
          <a:srcRect b="-41474" l="-14038" r="-14051" t="-41474"/>
          <a:stretch/>
        </p:blipFill>
        <p:spPr>
          <a:xfrm>
            <a:off x="733746" y="2555062"/>
            <a:ext cx="516076" cy="4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800" y="3224975"/>
            <a:ext cx="298799" cy="36215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0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462" name="Google Shape;462;p50"/>
          <p:cNvSpPr txBox="1"/>
          <p:nvPr/>
        </p:nvSpPr>
        <p:spPr>
          <a:xfrm>
            <a:off x="6030109" y="1478548"/>
            <a:ext cx="753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Besparing bij </a:t>
            </a:r>
            <a:r>
              <a:rPr b="1" lang="en" sz="800">
                <a:solidFill>
                  <a:schemeClr val="dk1"/>
                </a:solidFill>
              </a:rPr>
              <a:t>sociale lasten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63" name="Google Shape;463;p50"/>
          <p:cNvSpPr txBox="1"/>
          <p:nvPr/>
        </p:nvSpPr>
        <p:spPr>
          <a:xfrm>
            <a:off x="6250499" y="2131050"/>
            <a:ext cx="298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0"/>
          <p:cNvSpPr txBox="1"/>
          <p:nvPr/>
        </p:nvSpPr>
        <p:spPr>
          <a:xfrm>
            <a:off x="6241230" y="2729849"/>
            <a:ext cx="3543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13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0"/>
          <p:cNvSpPr txBox="1"/>
          <p:nvPr/>
        </p:nvSpPr>
        <p:spPr>
          <a:xfrm>
            <a:off x="6229750" y="3345504"/>
            <a:ext cx="354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chemeClr val="dk1"/>
                </a:solidFill>
              </a:rPr>
              <a:t>23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50"/>
          <p:cNvGrpSpPr/>
          <p:nvPr/>
        </p:nvGrpSpPr>
        <p:grpSpPr>
          <a:xfrm>
            <a:off x="6986088" y="3501356"/>
            <a:ext cx="1076293" cy="1066736"/>
            <a:chOff x="7046636" y="982949"/>
            <a:chExt cx="306951" cy="304234"/>
          </a:xfrm>
        </p:grpSpPr>
        <p:pic>
          <p:nvPicPr>
            <p:cNvPr id="467" name="Google Shape;467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46636" y="982949"/>
              <a:ext cx="306951" cy="304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50"/>
            <p:cNvSpPr/>
            <p:nvPr/>
          </p:nvSpPr>
          <p:spPr>
            <a:xfrm>
              <a:off x="7052468" y="988902"/>
              <a:ext cx="283423" cy="280456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F46F0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" name="Google Shape;469;p50"/>
          <p:cNvSpPr txBox="1"/>
          <p:nvPr/>
        </p:nvSpPr>
        <p:spPr>
          <a:xfrm rot="942984">
            <a:off x="7082538" y="3709458"/>
            <a:ext cx="866079" cy="615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81% stimuleert met een extra bijdrage!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1"/>
          <p:cNvSpPr/>
          <p:nvPr/>
        </p:nvSpPr>
        <p:spPr>
          <a:xfrm>
            <a:off x="570300" y="1641350"/>
            <a:ext cx="5365577" cy="1860898"/>
          </a:xfrm>
          <a:custGeom>
            <a:rect b="b" l="l" r="r" t="t"/>
            <a:pathLst>
              <a:path extrusionOk="0" h="2995" w="7401">
                <a:moveTo>
                  <a:pt x="246" y="0"/>
                </a:moveTo>
                <a:cubicBezTo>
                  <a:pt x="110" y="0"/>
                  <a:pt x="0" y="110"/>
                  <a:pt x="0" y="246"/>
                </a:cubicBezTo>
                <a:cubicBezTo>
                  <a:pt x="0" y="2750"/>
                  <a:pt x="0" y="2750"/>
                  <a:pt x="0" y="2750"/>
                </a:cubicBezTo>
                <a:cubicBezTo>
                  <a:pt x="0" y="2885"/>
                  <a:pt x="110" y="2995"/>
                  <a:pt x="246" y="2995"/>
                </a:cubicBezTo>
                <a:cubicBezTo>
                  <a:pt x="7155" y="2995"/>
                  <a:pt x="7155" y="2995"/>
                  <a:pt x="7155" y="2995"/>
                </a:cubicBezTo>
                <a:cubicBezTo>
                  <a:pt x="7291" y="2995"/>
                  <a:pt x="7401" y="2885"/>
                  <a:pt x="7401" y="2750"/>
                </a:cubicBezTo>
                <a:cubicBezTo>
                  <a:pt x="7401" y="246"/>
                  <a:pt x="7401" y="246"/>
                  <a:pt x="7401" y="246"/>
                </a:cubicBezTo>
                <a:cubicBezTo>
                  <a:pt x="7401" y="110"/>
                  <a:pt x="7291" y="0"/>
                  <a:pt x="7155" y="0"/>
                </a:cubicBezTo>
                <a:lnTo>
                  <a:pt x="2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1"/>
          <p:cNvSpPr/>
          <p:nvPr/>
        </p:nvSpPr>
        <p:spPr>
          <a:xfrm>
            <a:off x="3193975" y="231172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1"/>
          <p:cNvSpPr/>
          <p:nvPr/>
        </p:nvSpPr>
        <p:spPr>
          <a:xfrm>
            <a:off x="3196425" y="2922212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1"/>
          <p:cNvSpPr/>
          <p:nvPr/>
        </p:nvSpPr>
        <p:spPr>
          <a:xfrm>
            <a:off x="4093350" y="2311725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1"/>
          <p:cNvSpPr/>
          <p:nvPr/>
        </p:nvSpPr>
        <p:spPr>
          <a:xfrm>
            <a:off x="4095800" y="2922212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1"/>
          <p:cNvSpPr/>
          <p:nvPr/>
        </p:nvSpPr>
        <p:spPr>
          <a:xfrm>
            <a:off x="4990263" y="2307000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1"/>
          <p:cNvSpPr/>
          <p:nvPr/>
        </p:nvSpPr>
        <p:spPr>
          <a:xfrm>
            <a:off x="4992713" y="2917487"/>
            <a:ext cx="712800" cy="420000"/>
          </a:xfrm>
          <a:prstGeom prst="roundRect">
            <a:avLst>
              <a:gd fmla="val 16667" name="adj"/>
            </a:avLst>
          </a:prstGeom>
          <a:solidFill>
            <a:srgbClr val="F46F06">
              <a:alpha val="902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342900" marR="0" rtl="0" algn="l">
              <a:lnSpc>
                <a:spcPct val="114285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1"/>
          <p:cNvSpPr txBox="1"/>
          <p:nvPr/>
        </p:nvSpPr>
        <p:spPr>
          <a:xfrm>
            <a:off x="570300" y="3724513"/>
            <a:ext cx="6493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Werknemer heeft de mogelijkheid om zijn of haar fiets na 36 maanden voor circa </a:t>
            </a:r>
            <a:r>
              <a:rPr b="1" lang="en" sz="900">
                <a:solidFill>
                  <a:srgbClr val="033B01"/>
                </a:solidFill>
              </a:rPr>
              <a:t>20%</a:t>
            </a:r>
            <a:r>
              <a:rPr lang="en" sz="900">
                <a:solidFill>
                  <a:schemeClr val="dk1"/>
                </a:solidFill>
              </a:rPr>
              <a:t> over te nemen (WEV).</a:t>
            </a:r>
            <a:endParaRPr sz="1100">
              <a:solidFill>
                <a:schemeClr val="dk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Werkgever bespaart op sociale lasten circa </a:t>
            </a:r>
            <a:r>
              <a:rPr b="1" lang="en" sz="900">
                <a:solidFill>
                  <a:schemeClr val="dk1"/>
                </a:solidFill>
              </a:rPr>
              <a:t>19-24</a:t>
            </a:r>
            <a:r>
              <a:rPr b="1" lang="en" sz="900">
                <a:solidFill>
                  <a:srgbClr val="033B01"/>
                </a:solidFill>
              </a:rPr>
              <a:t>%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82" name="Google Shape;482;p51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Verschillende lease scenarios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483" name="Google Shape;483;p51"/>
          <p:cNvSpPr txBox="1"/>
          <p:nvPr/>
        </p:nvSpPr>
        <p:spPr>
          <a:xfrm>
            <a:off x="1381076" y="2284475"/>
            <a:ext cx="15594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04040"/>
                </a:solidFill>
              </a:rPr>
              <a:t>Werkgever investeert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84" name="Google Shape;484;p51"/>
          <p:cNvSpPr txBox="1"/>
          <p:nvPr/>
        </p:nvSpPr>
        <p:spPr>
          <a:xfrm>
            <a:off x="1381076" y="2851400"/>
            <a:ext cx="14988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04040"/>
                </a:solidFill>
              </a:rPr>
              <a:t>Kostenneutraal voor  werkgever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85" name="Google Shape;485;p51"/>
          <p:cNvSpPr txBox="1"/>
          <p:nvPr/>
        </p:nvSpPr>
        <p:spPr>
          <a:xfrm>
            <a:off x="3168448" y="1741549"/>
            <a:ext cx="6891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50800" lvl="0" marL="1270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Medewerker  selecteert </a:t>
            </a:r>
            <a:r>
              <a:rPr b="1" lang="en" sz="800">
                <a:solidFill>
                  <a:srgbClr val="404040"/>
                </a:solidFill>
              </a:rPr>
              <a:t>fiets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86" name="Google Shape;486;p51"/>
          <p:cNvSpPr txBox="1"/>
          <p:nvPr/>
        </p:nvSpPr>
        <p:spPr>
          <a:xfrm>
            <a:off x="4159598" y="1741550"/>
            <a:ext cx="6132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0" lvl="0" marL="1270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Kosten p/m  </a:t>
            </a:r>
            <a:r>
              <a:rPr b="1" lang="en" sz="800">
                <a:solidFill>
                  <a:srgbClr val="404040"/>
                </a:solidFill>
              </a:rPr>
              <a:t>werkgever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1"/>
          <p:cNvSpPr txBox="1"/>
          <p:nvPr/>
        </p:nvSpPr>
        <p:spPr>
          <a:xfrm>
            <a:off x="4995850" y="1746121"/>
            <a:ext cx="7752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50">
            <a:spAutoFit/>
          </a:bodyPr>
          <a:lstStyle/>
          <a:p>
            <a:pPr indent="88900" lvl="0" marL="127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Netto kosten  p/m </a:t>
            </a:r>
            <a:r>
              <a:rPr b="1" lang="en" sz="800">
                <a:solidFill>
                  <a:srgbClr val="404040"/>
                </a:solidFill>
              </a:rPr>
              <a:t>werknemer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88" name="Google Shape;488;p51"/>
          <p:cNvSpPr txBox="1"/>
          <p:nvPr/>
        </p:nvSpPr>
        <p:spPr>
          <a:xfrm>
            <a:off x="3350809" y="2450545"/>
            <a:ext cx="364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rgbClr val="404040"/>
                </a:solidFill>
              </a:rPr>
              <a:t>2.900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1"/>
          <p:cNvSpPr txBox="1"/>
          <p:nvPr/>
        </p:nvSpPr>
        <p:spPr>
          <a:xfrm>
            <a:off x="4251243" y="2450545"/>
            <a:ext cx="4143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€ 1</a:t>
            </a:r>
            <a:r>
              <a:rPr lang="en" sz="800">
                <a:solidFill>
                  <a:srgbClr val="404040"/>
                </a:solidFill>
              </a:rPr>
              <a:t>08,67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1"/>
          <p:cNvSpPr txBox="1"/>
          <p:nvPr/>
        </p:nvSpPr>
        <p:spPr>
          <a:xfrm>
            <a:off x="5198884" y="2450545"/>
            <a:ext cx="3069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rgbClr val="404040"/>
                </a:solidFill>
              </a:rPr>
              <a:t>8,51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1"/>
          <p:cNvSpPr txBox="1"/>
          <p:nvPr/>
        </p:nvSpPr>
        <p:spPr>
          <a:xfrm>
            <a:off x="3353964" y="3065745"/>
            <a:ext cx="3648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rgbClr val="404040"/>
                </a:solidFill>
              </a:rPr>
              <a:t>2.900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1"/>
          <p:cNvSpPr txBox="1"/>
          <p:nvPr/>
        </p:nvSpPr>
        <p:spPr>
          <a:xfrm>
            <a:off x="4351556" y="3065745"/>
            <a:ext cx="2196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€ 20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51"/>
          <p:cNvSpPr txBox="1"/>
          <p:nvPr/>
        </p:nvSpPr>
        <p:spPr>
          <a:xfrm>
            <a:off x="5173267" y="3065745"/>
            <a:ext cx="3645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lang="en" sz="800">
                <a:solidFill>
                  <a:srgbClr val="404040"/>
                </a:solidFill>
              </a:rPr>
              <a:t>57,91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1"/>
          <p:cNvSpPr txBox="1"/>
          <p:nvPr/>
        </p:nvSpPr>
        <p:spPr>
          <a:xfrm>
            <a:off x="913574" y="1809375"/>
            <a:ext cx="2254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04040"/>
                </a:solidFill>
              </a:rPr>
              <a:t>Alle opties vallen buiten de WKR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495" name="Google Shape;495;p51"/>
          <p:cNvPicPr preferRelativeResize="0"/>
          <p:nvPr/>
        </p:nvPicPr>
        <p:blipFill rotWithShape="1">
          <a:blip r:embed="rId3">
            <a:alphaModFix/>
          </a:blip>
          <a:srcRect b="0" l="18244" r="25892" t="0"/>
          <a:stretch/>
        </p:blipFill>
        <p:spPr>
          <a:xfrm>
            <a:off x="7063850" y="1641350"/>
            <a:ext cx="1559400" cy="1860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496" name="Google Shape;496;p51"/>
          <p:cNvGrpSpPr/>
          <p:nvPr/>
        </p:nvGrpSpPr>
        <p:grpSpPr>
          <a:xfrm>
            <a:off x="8246938" y="1177975"/>
            <a:ext cx="852518" cy="844973"/>
            <a:chOff x="8659368" y="505968"/>
            <a:chExt cx="1377696" cy="1365503"/>
          </a:xfrm>
        </p:grpSpPr>
        <p:pic>
          <p:nvPicPr>
            <p:cNvPr id="497" name="Google Shape;497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59368" y="505968"/>
              <a:ext cx="1377696" cy="1365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51"/>
            <p:cNvSpPr/>
            <p:nvPr/>
          </p:nvSpPr>
          <p:spPr>
            <a:xfrm>
              <a:off x="8685543" y="532688"/>
              <a:ext cx="1273809" cy="1260475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1B6F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51">
            <a:hlinkClick r:id="rId5"/>
          </p:cNvPr>
          <p:cNvSpPr txBox="1"/>
          <p:nvPr/>
        </p:nvSpPr>
        <p:spPr>
          <a:xfrm rot="902674">
            <a:off x="8366707" y="1454928"/>
            <a:ext cx="587124" cy="277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</a:rPr>
              <a:t>Bereken je voordeel!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500" name="Google Shape;50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582" y="2211315"/>
            <a:ext cx="319776" cy="30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1060" y="2863774"/>
            <a:ext cx="364800" cy="29265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1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grpSp>
        <p:nvGrpSpPr>
          <p:cNvPr id="503" name="Google Shape;503;p51"/>
          <p:cNvGrpSpPr/>
          <p:nvPr/>
        </p:nvGrpSpPr>
        <p:grpSpPr>
          <a:xfrm>
            <a:off x="6986088" y="3120356"/>
            <a:ext cx="1076293" cy="1066736"/>
            <a:chOff x="7046636" y="982949"/>
            <a:chExt cx="306951" cy="304234"/>
          </a:xfrm>
        </p:grpSpPr>
        <p:pic>
          <p:nvPicPr>
            <p:cNvPr id="504" name="Google Shape;504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46636" y="982949"/>
              <a:ext cx="306951" cy="304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51"/>
            <p:cNvSpPr/>
            <p:nvPr/>
          </p:nvSpPr>
          <p:spPr>
            <a:xfrm>
              <a:off x="7052468" y="988902"/>
              <a:ext cx="283423" cy="280456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F46F0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51"/>
          <p:cNvSpPr txBox="1"/>
          <p:nvPr/>
        </p:nvSpPr>
        <p:spPr>
          <a:xfrm rot="942984">
            <a:off x="7082538" y="3328458"/>
            <a:ext cx="866079" cy="615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81% stimuleert met een extra bijdrage!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7" name="Google Shape;507;p51"/>
          <p:cNvGrpSpPr/>
          <p:nvPr/>
        </p:nvGrpSpPr>
        <p:grpSpPr>
          <a:xfrm>
            <a:off x="4641820" y="2782599"/>
            <a:ext cx="280246" cy="277766"/>
            <a:chOff x="7046636" y="982949"/>
            <a:chExt cx="306951" cy="304234"/>
          </a:xfrm>
        </p:grpSpPr>
        <p:pic>
          <p:nvPicPr>
            <p:cNvPr id="508" name="Google Shape;508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46636" y="982949"/>
              <a:ext cx="306951" cy="304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51"/>
            <p:cNvSpPr/>
            <p:nvPr/>
          </p:nvSpPr>
          <p:spPr>
            <a:xfrm>
              <a:off x="7052468" y="988902"/>
              <a:ext cx="283423" cy="280456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F46F0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0" name="Google Shape;510;p51"/>
          <p:cNvSpPr txBox="1"/>
          <p:nvPr/>
        </p:nvSpPr>
        <p:spPr>
          <a:xfrm rot="939768">
            <a:off x="4658362" y="2867583"/>
            <a:ext cx="225576" cy="107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lt1"/>
                </a:solidFill>
              </a:rPr>
              <a:t>€22</a:t>
            </a:r>
            <a:endParaRPr sz="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2"/>
          <p:cNvSpPr txBox="1"/>
          <p:nvPr/>
        </p:nvSpPr>
        <p:spPr>
          <a:xfrm>
            <a:off x="510225" y="519625"/>
            <a:ext cx="6636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Met fietslease bespaar je zo’n 30%!</a:t>
            </a:r>
            <a:endParaRPr b="1" sz="3000">
              <a:solidFill>
                <a:srgbClr val="033B01"/>
              </a:solidFill>
            </a:endParaRPr>
          </a:p>
        </p:txBody>
      </p:sp>
      <p:grpSp>
        <p:nvGrpSpPr>
          <p:cNvPr id="516" name="Google Shape;516;p52"/>
          <p:cNvGrpSpPr/>
          <p:nvPr/>
        </p:nvGrpSpPr>
        <p:grpSpPr>
          <a:xfrm>
            <a:off x="4196335" y="1078129"/>
            <a:ext cx="1258425" cy="1272980"/>
            <a:chOff x="6288448" y="1973618"/>
            <a:chExt cx="1677900" cy="1697307"/>
          </a:xfrm>
        </p:grpSpPr>
        <p:sp>
          <p:nvSpPr>
            <p:cNvPr id="517" name="Google Shape;517;p52"/>
            <p:cNvSpPr/>
            <p:nvPr/>
          </p:nvSpPr>
          <p:spPr>
            <a:xfrm rot="-628732">
              <a:off x="6407390" y="2092560"/>
              <a:ext cx="1440017" cy="1440017"/>
            </a:xfrm>
            <a:prstGeom prst="ellipse">
              <a:avLst/>
            </a:prstGeom>
            <a:solidFill>
              <a:srgbClr val="1B6FF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1" i="0" sz="1400" u="none" cap="none" strike="noStrike">
                <a:solidFill>
                  <a:srgbClr val="E3F4F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2"/>
            <p:cNvSpPr txBox="1"/>
            <p:nvPr/>
          </p:nvSpPr>
          <p:spPr>
            <a:xfrm rot="-439757">
              <a:off x="6448951" y="2463171"/>
              <a:ext cx="1356887" cy="11258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F4FD"/>
                </a:buClr>
                <a:buSzPts val="1200"/>
                <a:buFont typeface="Arial"/>
                <a:buNone/>
              </a:pPr>
              <a:r>
                <a:rPr i="0" lang="en" sz="1200" u="none" cap="none" strike="noStrike">
                  <a:solidFill>
                    <a:schemeClr val="lt1"/>
                  </a:solidFill>
                </a:rPr>
                <a:t>Netto </a:t>
              </a:r>
              <a:br>
                <a:rPr i="0" lang="en" sz="1200" u="none" cap="none" strike="noStrike">
                  <a:solidFill>
                    <a:schemeClr val="lt1"/>
                  </a:solidFill>
                </a:rPr>
              </a:br>
              <a:r>
                <a:rPr i="0" lang="en" sz="1200" u="none" cap="none" strike="noStrike">
                  <a:solidFill>
                    <a:schemeClr val="lt1"/>
                  </a:solidFill>
                </a:rPr>
                <a:t>maandprijs</a:t>
              </a:r>
              <a:br>
                <a:rPr i="0" lang="en" sz="1200" u="none" cap="none" strike="noStrike">
                  <a:solidFill>
                    <a:schemeClr val="lt1"/>
                  </a:solidFill>
                </a:rPr>
              </a:br>
              <a:r>
                <a:rPr b="1" i="0" lang="en" sz="1600" u="none" cap="none" strike="noStrike">
                  <a:solidFill>
                    <a:schemeClr val="lt1"/>
                  </a:solidFill>
                </a:rPr>
                <a:t>€</a:t>
              </a:r>
              <a:r>
                <a:rPr b="1" lang="en" sz="1600">
                  <a:solidFill>
                    <a:schemeClr val="lt1"/>
                  </a:solidFill>
                </a:rPr>
                <a:t>57,91</a:t>
              </a:r>
              <a:endParaRPr b="1" sz="1500">
                <a:solidFill>
                  <a:schemeClr val="lt1"/>
                </a:solidFill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i="0" sz="2400" u="none" cap="none" strike="noStrike">
                <a:solidFill>
                  <a:schemeClr val="lt1"/>
                </a:solidFill>
              </a:endParaRPr>
            </a:p>
          </p:txBody>
        </p:sp>
      </p:grpSp>
      <p:grpSp>
        <p:nvGrpSpPr>
          <p:cNvPr id="519" name="Google Shape;519;p52"/>
          <p:cNvGrpSpPr/>
          <p:nvPr/>
        </p:nvGrpSpPr>
        <p:grpSpPr>
          <a:xfrm>
            <a:off x="6872236" y="-29072"/>
            <a:ext cx="1964246" cy="1666078"/>
            <a:chOff x="5811582" y="1629378"/>
            <a:chExt cx="3470400" cy="2943600"/>
          </a:xfrm>
        </p:grpSpPr>
        <p:sp>
          <p:nvSpPr>
            <p:cNvPr id="520" name="Google Shape;520;p52"/>
            <p:cNvSpPr/>
            <p:nvPr/>
          </p:nvSpPr>
          <p:spPr>
            <a:xfrm rot="-628497">
              <a:off x="6466800" y="2021170"/>
              <a:ext cx="2159998" cy="2159998"/>
            </a:xfrm>
            <a:prstGeom prst="ellipse">
              <a:avLst/>
            </a:prstGeom>
            <a:solidFill>
              <a:srgbClr val="2E4C2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1" i="0" sz="1400" u="none" cap="none" strike="noStrike">
                <a:solidFill>
                  <a:srgbClr val="E3F4F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2"/>
            <p:cNvSpPr txBox="1"/>
            <p:nvPr/>
          </p:nvSpPr>
          <p:spPr>
            <a:xfrm rot="291159">
              <a:off x="5918997" y="1762280"/>
              <a:ext cx="3255569" cy="2677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F4FD"/>
                </a:buClr>
                <a:buSzPts val="1800"/>
                <a:buFont typeface="Arial"/>
                <a:buNone/>
              </a:pPr>
              <a:r>
                <a:rPr i="0" lang="en" sz="1200" u="none" cap="none" strike="noStrike">
                  <a:solidFill>
                    <a:schemeClr val="lt1"/>
                  </a:solidFill>
                </a:rPr>
                <a:t>Voordeel </a:t>
              </a:r>
              <a:br>
                <a:rPr i="0" lang="en" sz="1200" u="none" cap="none" strike="noStrike">
                  <a:solidFill>
                    <a:schemeClr val="lt1"/>
                  </a:solidFill>
                </a:rPr>
              </a:br>
              <a:r>
                <a:rPr i="0" lang="en" sz="1200" u="none" cap="none" strike="noStrike">
                  <a:solidFill>
                    <a:schemeClr val="lt1"/>
                  </a:solidFill>
                </a:rPr>
                <a:t>werknemer</a:t>
              </a:r>
              <a:br>
                <a:rPr i="0" lang="en" sz="1200" u="none" cap="none" strike="noStrike">
                  <a:solidFill>
                    <a:schemeClr val="lt1"/>
                  </a:solidFill>
                </a:rPr>
              </a:br>
              <a:r>
                <a:rPr b="1" i="0" lang="en" sz="1600" u="none" cap="none" strike="noStrike">
                  <a:solidFill>
                    <a:schemeClr val="lt1"/>
                  </a:solidFill>
                </a:rPr>
                <a:t>€</a:t>
              </a:r>
              <a:r>
                <a:rPr b="1" lang="en" sz="1600">
                  <a:solidFill>
                    <a:schemeClr val="lt1"/>
                  </a:solidFill>
                </a:rPr>
                <a:t>1.128,-</a:t>
              </a:r>
              <a:endParaRPr b="1" i="0" sz="1600" u="none" cap="none" strike="noStrike">
                <a:solidFill>
                  <a:schemeClr val="lt1"/>
                </a:solidFill>
              </a:endParaRPr>
            </a:p>
          </p:txBody>
        </p:sp>
      </p:grpSp>
      <p:pic>
        <p:nvPicPr>
          <p:cNvPr id="522" name="Google Shape;5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2"/>
          <p:cNvSpPr txBox="1"/>
          <p:nvPr/>
        </p:nvSpPr>
        <p:spPr>
          <a:xfrm>
            <a:off x="508694" y="1321550"/>
            <a:ext cx="15345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Koop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t/>
            </a:r>
            <a:endParaRPr b="1" i="0" sz="21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Nieuwprijs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r>
              <a:rPr b="1" lang="en" sz="1200">
                <a:solidFill>
                  <a:schemeClr val="dk1"/>
                </a:solidFill>
              </a:rPr>
              <a:t>2.900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en verzekering </a:t>
            </a:r>
            <a:b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36 maanden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r>
              <a:rPr b="1" lang="en" sz="1200">
                <a:solidFill>
                  <a:schemeClr val="dk1"/>
                </a:solidFill>
              </a:rPr>
              <a:t>893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Totale investering 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r>
              <a:rPr b="1" lang="en" sz="1200">
                <a:solidFill>
                  <a:schemeClr val="dk1"/>
                </a:solidFill>
              </a:rPr>
              <a:t>3.793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1" i="0" sz="15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1" i="0" sz="15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2"/>
          <p:cNvSpPr txBox="1"/>
          <p:nvPr/>
        </p:nvSpPr>
        <p:spPr>
          <a:xfrm>
            <a:off x="2131819" y="1321050"/>
            <a:ext cx="2144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Lease a Bike 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Totale leaseprijs inclusief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en verzekering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€2.</a:t>
            </a:r>
            <a:r>
              <a:rPr b="1" lang="en" sz="1200">
                <a:solidFill>
                  <a:schemeClr val="dk1"/>
                </a:solidFill>
              </a:rPr>
              <a:t>085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Overname na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 maanden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r>
              <a:rPr b="1" lang="en" sz="1200">
                <a:solidFill>
                  <a:schemeClr val="dk1"/>
                </a:solidFill>
              </a:rPr>
              <a:t>580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Totale investering 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r>
              <a:rPr b="1" lang="en" sz="1200">
                <a:solidFill>
                  <a:schemeClr val="dk1"/>
                </a:solidFill>
              </a:rPr>
              <a:t>2.665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1" i="0" sz="15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5" name="Google Shape;525;p52"/>
          <p:cNvCxnSpPr/>
          <p:nvPr/>
        </p:nvCxnSpPr>
        <p:spPr>
          <a:xfrm flipH="1" rot="10800000">
            <a:off x="526001" y="3323358"/>
            <a:ext cx="1273200" cy="3900"/>
          </a:xfrm>
          <a:prstGeom prst="straightConnector1">
            <a:avLst/>
          </a:prstGeom>
          <a:noFill/>
          <a:ln cap="flat" cmpd="sng" w="19050">
            <a:solidFill>
              <a:srgbClr val="033B0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6" name="Google Shape;526;p52"/>
          <p:cNvCxnSpPr/>
          <p:nvPr/>
        </p:nvCxnSpPr>
        <p:spPr>
          <a:xfrm>
            <a:off x="2167553" y="3325294"/>
            <a:ext cx="1355700" cy="0"/>
          </a:xfrm>
          <a:prstGeom prst="straightConnector1">
            <a:avLst/>
          </a:prstGeom>
          <a:noFill/>
          <a:ln cap="flat" cmpd="sng" w="19050">
            <a:solidFill>
              <a:srgbClr val="033B0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7" name="Google Shape;527;p52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528" name="Google Shape;528;p52"/>
          <p:cNvSpPr txBox="1"/>
          <p:nvPr/>
        </p:nvSpPr>
        <p:spPr>
          <a:xfrm>
            <a:off x="508700" y="841150"/>
            <a:ext cx="622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Kostenneutraal voor de werkgever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529" name="Google Shape;52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275" y="774275"/>
            <a:ext cx="5958277" cy="375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770" y="1368657"/>
            <a:ext cx="3411974" cy="235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3900" y="1246212"/>
            <a:ext cx="4330100" cy="2651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3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Onze calculator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537" name="Google Shape;537;p53"/>
          <p:cNvSpPr txBox="1"/>
          <p:nvPr/>
        </p:nvSpPr>
        <p:spPr>
          <a:xfrm>
            <a:off x="570300" y="1409513"/>
            <a:ext cx="4220100" cy="22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Bereken </a:t>
            </a:r>
            <a:r>
              <a:rPr b="1" lang="en" sz="1500">
                <a:solidFill>
                  <a:srgbClr val="033B01"/>
                </a:solidFill>
              </a:rPr>
              <a:t>eenvoudig</a:t>
            </a:r>
            <a:r>
              <a:rPr lang="en" sz="1500">
                <a:solidFill>
                  <a:schemeClr val="dk1"/>
                </a:solidFill>
              </a:rPr>
              <a:t> jouw maandelijkse kosten.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rgbClr val="033B01"/>
                </a:solidFill>
              </a:rPr>
              <a:t>Vergelijk</a:t>
            </a:r>
            <a:r>
              <a:rPr lang="en" sz="1500">
                <a:solidFill>
                  <a:schemeClr val="dk1"/>
                </a:solidFill>
              </a:rPr>
              <a:t> service- en verzekeringspakketten.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Ontvang een </a:t>
            </a:r>
            <a:r>
              <a:rPr b="1" lang="en" sz="1500">
                <a:solidFill>
                  <a:srgbClr val="033B01"/>
                </a:solidFill>
              </a:rPr>
              <a:t>op maat gemaakt</a:t>
            </a:r>
            <a:r>
              <a:rPr lang="en" sz="1500">
                <a:solidFill>
                  <a:schemeClr val="dk1"/>
                </a:solidFill>
              </a:rPr>
              <a:t> berekeningsoverzicht.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538" name="Google Shape;538;p53"/>
          <p:cNvGrpSpPr/>
          <p:nvPr/>
        </p:nvGrpSpPr>
        <p:grpSpPr>
          <a:xfrm>
            <a:off x="8149963" y="981900"/>
            <a:ext cx="852518" cy="844973"/>
            <a:chOff x="8659368" y="505968"/>
            <a:chExt cx="1377696" cy="1365503"/>
          </a:xfrm>
        </p:grpSpPr>
        <p:pic>
          <p:nvPicPr>
            <p:cNvPr id="539" name="Google Shape;539;p5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659368" y="505968"/>
              <a:ext cx="1377696" cy="1365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0" name="Google Shape;540;p53"/>
            <p:cNvSpPr/>
            <p:nvPr/>
          </p:nvSpPr>
          <p:spPr>
            <a:xfrm>
              <a:off x="8685543" y="532688"/>
              <a:ext cx="1273809" cy="1260475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1B6F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53">
            <a:hlinkClick r:id="rId7"/>
          </p:cNvPr>
          <p:cNvSpPr txBox="1"/>
          <p:nvPr/>
        </p:nvSpPr>
        <p:spPr>
          <a:xfrm rot="902674">
            <a:off x="8269732" y="1258853"/>
            <a:ext cx="587124" cy="277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Bereken je voordeel!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542" name="Google Shape;542;p53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6"/>
          <p:cNvSpPr txBox="1"/>
          <p:nvPr/>
        </p:nvSpPr>
        <p:spPr>
          <a:xfrm>
            <a:off x="570300" y="570300"/>
            <a:ext cx="7851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Marktleider met i</a:t>
            </a:r>
            <a:r>
              <a:rPr b="1" lang="en" sz="3000">
                <a:solidFill>
                  <a:srgbClr val="033B01"/>
                </a:solidFill>
              </a:rPr>
              <a:t>nternationale</a:t>
            </a:r>
            <a:r>
              <a:rPr b="1" lang="en" sz="3000">
                <a:solidFill>
                  <a:srgbClr val="033B01"/>
                </a:solidFill>
              </a:rPr>
              <a:t> ervaring</a:t>
            </a:r>
            <a:r>
              <a:rPr b="1" lang="en" sz="3000">
                <a:solidFill>
                  <a:srgbClr val="033B01"/>
                </a:solidFill>
              </a:rPr>
              <a:t> 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146" name="Google Shape;146;p36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147" name="Google Shape;147;p36"/>
          <p:cNvPicPr preferRelativeResize="0"/>
          <p:nvPr/>
        </p:nvPicPr>
        <p:blipFill rotWithShape="1">
          <a:blip r:embed="rId3">
            <a:alphaModFix/>
          </a:blip>
          <a:srcRect b="9358" l="3502" r="3335" t="9754"/>
          <a:stretch/>
        </p:blipFill>
        <p:spPr>
          <a:xfrm>
            <a:off x="3923032" y="1543050"/>
            <a:ext cx="4698300" cy="203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8" name="Google Shape;148;p36"/>
          <p:cNvSpPr txBox="1"/>
          <p:nvPr/>
        </p:nvSpPr>
        <p:spPr>
          <a:xfrm>
            <a:off x="1250900" y="1543050"/>
            <a:ext cx="23082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85.000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Bedrijven gingen je al voor.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49" name="Google Shape;149;p36"/>
          <p:cNvSpPr txBox="1"/>
          <p:nvPr/>
        </p:nvSpPr>
        <p:spPr>
          <a:xfrm>
            <a:off x="1250900" y="2175742"/>
            <a:ext cx="22074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900</a:t>
            </a:r>
            <a:r>
              <a:rPr b="1" lang="en" sz="1500">
                <a:solidFill>
                  <a:srgbClr val="033B01"/>
                </a:solidFill>
              </a:rPr>
              <a:t>.000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Werknemers rijden al op hun droomfiets.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50" name="Google Shape;150;p36"/>
          <p:cNvSpPr txBox="1"/>
          <p:nvPr/>
        </p:nvSpPr>
        <p:spPr>
          <a:xfrm>
            <a:off x="1250900" y="2808459"/>
            <a:ext cx="27270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1 of 1.000 werknemers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Fietsen leasen? 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Voor elk bedrijf hebben wij een fietsplan.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151" name="Google Shape;15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76" y="3061425"/>
            <a:ext cx="466350" cy="34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425" y="1647067"/>
            <a:ext cx="411839" cy="41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177" y="2349633"/>
            <a:ext cx="466350" cy="304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5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148" y="2177251"/>
            <a:ext cx="3388826" cy="161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4"/>
          <p:cNvPicPr preferRelativeResize="0"/>
          <p:nvPr/>
        </p:nvPicPr>
        <p:blipFill rotWithShape="1">
          <a:blip r:embed="rId5">
            <a:alphaModFix/>
          </a:blip>
          <a:srcRect b="14096" l="0" r="0" t="0"/>
          <a:stretch/>
        </p:blipFill>
        <p:spPr>
          <a:xfrm>
            <a:off x="5300144" y="1350807"/>
            <a:ext cx="3388826" cy="222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0150" y="2171219"/>
            <a:ext cx="3395768" cy="161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4"/>
          <p:cNvSpPr txBox="1"/>
          <p:nvPr/>
        </p:nvSpPr>
        <p:spPr>
          <a:xfrm>
            <a:off x="570300" y="1246188"/>
            <a:ext cx="42201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rgbClr val="033B01"/>
                </a:solidFill>
              </a:rPr>
              <a:t>Meest </a:t>
            </a:r>
            <a:r>
              <a:rPr b="1" lang="en" sz="1100">
                <a:solidFill>
                  <a:srgbClr val="033B01"/>
                </a:solidFill>
              </a:rPr>
              <a:t>geautomatiseerde</a:t>
            </a:r>
            <a:r>
              <a:rPr b="1" lang="en" sz="1100">
                <a:solidFill>
                  <a:srgbClr val="033B01"/>
                </a:solidFill>
              </a:rPr>
              <a:t> platform</a:t>
            </a:r>
            <a:r>
              <a:rPr lang="en" sz="1100">
                <a:solidFill>
                  <a:schemeClr val="dk1"/>
                </a:solidFill>
              </a:rPr>
              <a:t> om fietsenwinkel te ontzorgen bij verkoop, onderhoud en schade &amp; diefstal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rgbClr val="033B01"/>
                </a:solidFill>
              </a:rPr>
              <a:t>Beste voorwaarden </a:t>
            </a:r>
            <a:r>
              <a:rPr lang="en" sz="1100">
                <a:solidFill>
                  <a:schemeClr val="dk1"/>
                </a:solidFill>
              </a:rPr>
              <a:t>voor de ondernemer, zoals 97%</a:t>
            </a:r>
            <a:r>
              <a:rPr lang="en" sz="1100">
                <a:solidFill>
                  <a:schemeClr val="dk1"/>
                </a:solidFill>
              </a:rPr>
              <a:t> van de betalingen die binnen 3 werkdagen wordt verwerkt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rgbClr val="033B01"/>
                </a:solidFill>
              </a:rPr>
              <a:t>Persoonlijke betrokkenheid</a:t>
            </a:r>
            <a:r>
              <a:rPr lang="en" sz="1100">
                <a:solidFill>
                  <a:schemeClr val="dk1"/>
                </a:solidFill>
              </a:rPr>
              <a:t>: het Lease a Bike (Customer Support) team is</a:t>
            </a:r>
            <a:r>
              <a:rPr lang="en" sz="1100">
                <a:solidFill>
                  <a:schemeClr val="dk1"/>
                </a:solidFill>
              </a:rPr>
              <a:t> altijd bereikbaar, we doen persoonlijke bezoeken en geven trainingen met aandacht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51" name="Google Shape;551;p54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552" name="Google Shape;552;p54"/>
          <p:cNvSpPr txBox="1"/>
          <p:nvPr/>
        </p:nvSpPr>
        <p:spPr>
          <a:xfrm>
            <a:off x="570300" y="570300"/>
            <a:ext cx="80217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Preferred supplier bij 1.800 lokale dealers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553" name="Google Shape;55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9013" y="2969650"/>
            <a:ext cx="2242673" cy="16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4"/>
          <p:cNvSpPr/>
          <p:nvPr/>
        </p:nvSpPr>
        <p:spPr>
          <a:xfrm>
            <a:off x="5424400" y="1907700"/>
            <a:ext cx="263700" cy="94200"/>
          </a:xfrm>
          <a:prstGeom prst="rect">
            <a:avLst/>
          </a:prstGeom>
          <a:solidFill>
            <a:srgbClr val="EDEF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4"/>
          <p:cNvSpPr txBox="1"/>
          <p:nvPr/>
        </p:nvSpPr>
        <p:spPr>
          <a:xfrm>
            <a:off x="5371631" y="1836890"/>
            <a:ext cx="7884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595959"/>
                </a:solidFill>
                <a:latin typeface="Bricolage Grotesque Light"/>
                <a:ea typeface="Bricolage Grotesque Light"/>
                <a:cs typeface="Bricolage Grotesque Light"/>
                <a:sym typeface="Bricolage Grotesque Light"/>
              </a:rPr>
              <a:t>Amsterdam</a:t>
            </a:r>
            <a:endParaRPr sz="400">
              <a:solidFill>
                <a:srgbClr val="595959"/>
              </a:solidFill>
              <a:latin typeface="Bricolage Grotesque Light"/>
              <a:ea typeface="Bricolage Grotesque Light"/>
              <a:cs typeface="Bricolage Grotesque Light"/>
              <a:sym typeface="Bricolage Grotesque Light"/>
            </a:endParaRPr>
          </a:p>
        </p:txBody>
      </p:sp>
      <p:pic>
        <p:nvPicPr>
          <p:cNvPr id="556" name="Google Shape;556;p5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13900" y="1246212"/>
            <a:ext cx="4330100" cy="2651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7" name="Google Shape;557;p54"/>
          <p:cNvGrpSpPr/>
          <p:nvPr/>
        </p:nvGrpSpPr>
        <p:grpSpPr>
          <a:xfrm>
            <a:off x="8149963" y="981900"/>
            <a:ext cx="852518" cy="844973"/>
            <a:chOff x="8659368" y="505968"/>
            <a:chExt cx="1377696" cy="1365503"/>
          </a:xfrm>
        </p:grpSpPr>
        <p:pic>
          <p:nvPicPr>
            <p:cNvPr id="558" name="Google Shape;558;p5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659368" y="505968"/>
              <a:ext cx="1377696" cy="1365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54"/>
            <p:cNvSpPr/>
            <p:nvPr/>
          </p:nvSpPr>
          <p:spPr>
            <a:xfrm>
              <a:off x="8685543" y="532688"/>
              <a:ext cx="1273809" cy="1260475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1B6F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0" name="Google Shape;560;p54">
            <a:hlinkClick r:id="rId11"/>
          </p:cNvPr>
          <p:cNvSpPr txBox="1"/>
          <p:nvPr/>
        </p:nvSpPr>
        <p:spPr>
          <a:xfrm rot="903529">
            <a:off x="8229484" y="1276859"/>
            <a:ext cx="660481" cy="246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Zoek jouw lokale dealer!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5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Kies uit ruim 360+ merken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566" name="Google Shape;566;p55"/>
          <p:cNvPicPr preferRelativeResize="0"/>
          <p:nvPr/>
        </p:nvPicPr>
        <p:blipFill rotWithShape="1">
          <a:blip r:embed="rId3">
            <a:alphaModFix/>
          </a:blip>
          <a:srcRect b="0" l="0" r="0" t="12441"/>
          <a:stretch/>
        </p:blipFill>
        <p:spPr>
          <a:xfrm>
            <a:off x="1118725" y="1112698"/>
            <a:ext cx="6906552" cy="34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5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6"/>
          <p:cNvSpPr txBox="1"/>
          <p:nvPr/>
        </p:nvSpPr>
        <p:spPr>
          <a:xfrm>
            <a:off x="570300" y="570300"/>
            <a:ext cx="7928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Kies het totaalpakket dat bij jou past!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573" name="Google Shape;573;p56"/>
          <p:cNvPicPr preferRelativeResize="0"/>
          <p:nvPr/>
        </p:nvPicPr>
        <p:blipFill rotWithShape="1">
          <a:blip r:embed="rId4">
            <a:alphaModFix/>
          </a:blip>
          <a:srcRect b="30443" l="0" r="63034" t="26059"/>
          <a:stretch/>
        </p:blipFill>
        <p:spPr>
          <a:xfrm>
            <a:off x="7939150" y="3724600"/>
            <a:ext cx="678277" cy="798126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6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575" name="Google Shape;575;p56"/>
          <p:cNvSpPr txBox="1"/>
          <p:nvPr/>
        </p:nvSpPr>
        <p:spPr>
          <a:xfrm>
            <a:off x="1090350" y="3724600"/>
            <a:ext cx="6173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/>
              <a:t>Standaard zijn alle Lease a Bike-fietsen all risk verzekerd voor schades en de nieuwwaarde van de fiets.</a:t>
            </a:r>
            <a:endParaRPr i="1" sz="600"/>
          </a:p>
        </p:txBody>
      </p:sp>
      <p:pic>
        <p:nvPicPr>
          <p:cNvPr id="576" name="Google Shape;576;p56"/>
          <p:cNvPicPr preferRelativeResize="0"/>
          <p:nvPr/>
        </p:nvPicPr>
        <p:blipFill rotWithShape="1">
          <a:blip r:embed="rId5">
            <a:alphaModFix/>
          </a:blip>
          <a:srcRect b="21684" l="8216" r="7593" t="21684"/>
          <a:stretch/>
        </p:blipFill>
        <p:spPr>
          <a:xfrm>
            <a:off x="1052712" y="1032350"/>
            <a:ext cx="6963277" cy="26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7"/>
          <p:cNvSpPr txBox="1"/>
          <p:nvPr/>
        </p:nvSpPr>
        <p:spPr>
          <a:xfrm>
            <a:off x="570300" y="570300"/>
            <a:ext cx="8364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De werknemer</a:t>
            </a:r>
            <a:r>
              <a:rPr b="1" lang="en" sz="3000">
                <a:solidFill>
                  <a:srgbClr val="033B01"/>
                </a:solidFill>
              </a:rPr>
              <a:t> in 4 stappen op de fiets!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582" name="Google Shape;582;p57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583" name="Google Shape;583;p57"/>
          <p:cNvPicPr preferRelativeResize="0"/>
          <p:nvPr/>
        </p:nvPicPr>
        <p:blipFill rotWithShape="1">
          <a:blip r:embed="rId3">
            <a:alphaModFix/>
          </a:blip>
          <a:srcRect b="23829" l="2159" r="1852" t="16732"/>
          <a:stretch/>
        </p:blipFill>
        <p:spPr>
          <a:xfrm>
            <a:off x="1232525" y="1534587"/>
            <a:ext cx="6678973" cy="23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7"/>
          <p:cNvSpPr txBox="1"/>
          <p:nvPr/>
        </p:nvSpPr>
        <p:spPr>
          <a:xfrm>
            <a:off x="570300" y="1051475"/>
            <a:ext cx="62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33B01"/>
                </a:solidFill>
              </a:rPr>
              <a:t>Na jouw goedkeuring rijdt je collega in vier simpele stappen op de nieuwe leasefiets weg.</a:t>
            </a:r>
            <a:endParaRPr b="1" sz="1100">
              <a:solidFill>
                <a:srgbClr val="033B01"/>
              </a:solidFill>
            </a:endParaRPr>
          </a:p>
        </p:txBody>
      </p:sp>
      <p:pic>
        <p:nvPicPr>
          <p:cNvPr id="585" name="Google Shape;585;p57"/>
          <p:cNvPicPr preferRelativeResize="0"/>
          <p:nvPr/>
        </p:nvPicPr>
        <p:blipFill rotWithShape="1">
          <a:blip r:embed="rId4">
            <a:alphaModFix/>
          </a:blip>
          <a:srcRect b="16182" l="0" r="0" t="12839"/>
          <a:stretch/>
        </p:blipFill>
        <p:spPr>
          <a:xfrm>
            <a:off x="7565833" y="3516021"/>
            <a:ext cx="1358225" cy="96403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7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8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Unieke verhalen van onze fietsers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592" name="Google Shape;592;p58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Great minds Lease a Bike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593" name="Google Shape;593;p5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5516" l="5319" r="66929" t="28015"/>
          <a:stretch/>
        </p:blipFill>
        <p:spPr>
          <a:xfrm>
            <a:off x="1220700" y="1175525"/>
            <a:ext cx="1860000" cy="186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594" name="Google Shape;594;p58">
            <a:hlinkClick r:id="rId5"/>
          </p:cNvPr>
          <p:cNvPicPr preferRelativeResize="0"/>
          <p:nvPr/>
        </p:nvPicPr>
        <p:blipFill rotWithShape="1">
          <a:blip r:embed="rId4">
            <a:alphaModFix/>
          </a:blip>
          <a:srcRect b="5337" l="35976" r="36273" t="28195"/>
          <a:stretch/>
        </p:blipFill>
        <p:spPr>
          <a:xfrm>
            <a:off x="3642000" y="1175525"/>
            <a:ext cx="1860000" cy="186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595" name="Google Shape;595;p58">
            <a:hlinkClick r:id="rId6"/>
          </p:cNvPr>
          <p:cNvPicPr preferRelativeResize="0"/>
          <p:nvPr/>
        </p:nvPicPr>
        <p:blipFill rotWithShape="1">
          <a:blip r:embed="rId4">
            <a:alphaModFix/>
          </a:blip>
          <a:srcRect b="5337" l="66848" r="5400" t="28195"/>
          <a:stretch/>
        </p:blipFill>
        <p:spPr>
          <a:xfrm>
            <a:off x="6063300" y="1175525"/>
            <a:ext cx="1860000" cy="186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96" name="Google Shape;596;p58"/>
          <p:cNvSpPr txBox="1"/>
          <p:nvPr/>
        </p:nvSpPr>
        <p:spPr>
          <a:xfrm>
            <a:off x="1220700" y="3153263"/>
            <a:ext cx="18600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"Ik zag laatst dat ik in één jaar tijd al </a:t>
            </a:r>
            <a:r>
              <a:rPr b="1" lang="en" sz="800">
                <a:solidFill>
                  <a:srgbClr val="033B01"/>
                </a:solidFill>
              </a:rPr>
              <a:t>1.200 kilometer </a:t>
            </a:r>
            <a:r>
              <a:rPr lang="en" sz="800">
                <a:solidFill>
                  <a:schemeClr val="dk1"/>
                </a:solidFill>
              </a:rPr>
              <a:t>heb gefietst. Dat deed ik hiervoor nooit. Het fietsen is stiekem een verslaving geworden."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97" name="Google Shape;597;p58"/>
          <p:cNvSpPr txBox="1"/>
          <p:nvPr/>
        </p:nvSpPr>
        <p:spPr>
          <a:xfrm>
            <a:off x="3642000" y="3153250"/>
            <a:ext cx="18600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"Via de rekentool van Lease a Bike had ik het maandbedrag op voorhand helder. Sterker nog, het klopte </a:t>
            </a:r>
            <a:r>
              <a:rPr b="1" lang="en" sz="800">
                <a:solidFill>
                  <a:srgbClr val="033B01"/>
                </a:solidFill>
              </a:rPr>
              <a:t>op de cent nauwkeurig</a:t>
            </a:r>
            <a:r>
              <a:rPr lang="en" sz="800">
                <a:solidFill>
                  <a:schemeClr val="dk1"/>
                </a:solidFill>
              </a:rPr>
              <a:t>."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98" name="Google Shape;598;p58"/>
          <p:cNvSpPr txBox="1"/>
          <p:nvPr/>
        </p:nvSpPr>
        <p:spPr>
          <a:xfrm>
            <a:off x="6063300" y="3153250"/>
            <a:ext cx="18600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"Offroaden geeft je veel </a:t>
            </a:r>
            <a:r>
              <a:rPr b="1" lang="en" sz="800">
                <a:solidFill>
                  <a:srgbClr val="033B01"/>
                </a:solidFill>
              </a:rPr>
              <a:t>gevoel van vrijheid</a:t>
            </a:r>
            <a:r>
              <a:rPr lang="en" sz="800">
                <a:solidFill>
                  <a:schemeClr val="dk1"/>
                </a:solidFill>
              </a:rPr>
              <a:t>. Ik ben nu aan het nadenken over een volgende uitdagende fietsvakantie."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599" name="Google Shape;599;p58" title="Scherm­afbeelding 2025-03-21 om 13.35.4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0700" y="3936561"/>
            <a:ext cx="6702600" cy="37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59"/>
          <p:cNvPicPr preferRelativeResize="0"/>
          <p:nvPr/>
        </p:nvPicPr>
        <p:blipFill rotWithShape="1">
          <a:blip r:embed="rId3">
            <a:alphaModFix/>
          </a:blip>
          <a:srcRect b="30443" l="0" r="63034" t="26059"/>
          <a:stretch/>
        </p:blipFill>
        <p:spPr>
          <a:xfrm>
            <a:off x="7939150" y="3724600"/>
            <a:ext cx="678277" cy="79812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59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Join the ride!</a:t>
            </a:r>
            <a:endParaRPr b="0" i="0" sz="10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885" y="1245387"/>
            <a:ext cx="425907" cy="4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885" y="1740987"/>
            <a:ext cx="425907" cy="42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9"/>
          <p:cNvSpPr txBox="1"/>
          <p:nvPr/>
        </p:nvSpPr>
        <p:spPr>
          <a:xfrm>
            <a:off x="1427410" y="1331424"/>
            <a:ext cx="5938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Werknemer neemt leasecontract mee naar nieuwe werkgever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(meest voorkomend) </a:t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59"/>
          <p:cNvSpPr txBox="1"/>
          <p:nvPr/>
        </p:nvSpPr>
        <p:spPr>
          <a:xfrm>
            <a:off x="1427410" y="1827024"/>
            <a:ext cx="5938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Nieuwe collega als berijder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59"/>
          <p:cNvSpPr txBox="1"/>
          <p:nvPr/>
        </p:nvSpPr>
        <p:spPr>
          <a:xfrm>
            <a:off x="670185" y="991574"/>
            <a:ext cx="5938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Werkgever komt nooit met de fietsen of extra kosten te zitten:</a:t>
            </a:r>
            <a:endParaRPr b="1" i="0" sz="11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59"/>
          <p:cNvSpPr txBox="1"/>
          <p:nvPr/>
        </p:nvSpPr>
        <p:spPr>
          <a:xfrm>
            <a:off x="717285" y="2567246"/>
            <a:ext cx="7199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Transparante overname voor de werknemer:</a:t>
            </a:r>
            <a:endParaRPr b="1" i="0" sz="11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880" y="3020371"/>
            <a:ext cx="425907" cy="4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880" y="3496271"/>
            <a:ext cx="425907" cy="42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59"/>
          <p:cNvSpPr txBox="1"/>
          <p:nvPr/>
        </p:nvSpPr>
        <p:spPr>
          <a:xfrm>
            <a:off x="1427409" y="3106408"/>
            <a:ext cx="7524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98% van de gevallen neemt een werknemer de fiets privé over</a:t>
            </a:r>
            <a:endParaRPr/>
          </a:p>
        </p:txBody>
      </p:sp>
      <p:sp>
        <p:nvSpPr>
          <p:cNvPr id="615" name="Google Shape;615;p59"/>
          <p:cNvSpPr txBox="1"/>
          <p:nvPr/>
        </p:nvSpPr>
        <p:spPr>
          <a:xfrm>
            <a:off x="1427409" y="3586708"/>
            <a:ext cx="5697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Toch geen interesse? Het leasecontract wordt afgekocht en de werknemer levert de fiets in bij de lokale fietsenwinkel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59"/>
          <p:cNvSpPr txBox="1"/>
          <p:nvPr/>
        </p:nvSpPr>
        <p:spPr>
          <a:xfrm>
            <a:off x="617400" y="484250"/>
            <a:ext cx="958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5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Geen verrassingen bij een voortijdige beëindiging </a:t>
            </a:r>
            <a:endParaRPr b="1" i="0" sz="25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0"/>
          <p:cNvSpPr txBox="1"/>
          <p:nvPr/>
        </p:nvSpPr>
        <p:spPr>
          <a:xfrm>
            <a:off x="899650" y="4678650"/>
            <a:ext cx="6993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i="1" lang="en" sz="700"/>
              <a:t>Deze regeling is van toepassing bij; ontslag door werkgever/werknemer of langdurige ziekte (&gt;3 maanden) en betreft ruim </a:t>
            </a:r>
            <a:r>
              <a:rPr b="1" i="1" lang="en" sz="700"/>
              <a:t>90%</a:t>
            </a:r>
            <a:r>
              <a:rPr i="1" lang="en" sz="700"/>
              <a:t> van de voortijdige beëindigingen*</a:t>
            </a:r>
            <a:endParaRPr b="0" i="1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0"/>
          <p:cNvSpPr txBox="1"/>
          <p:nvPr/>
        </p:nvSpPr>
        <p:spPr>
          <a:xfrm>
            <a:off x="468175" y="323725"/>
            <a:ext cx="83697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13B01"/>
                </a:solidFill>
              </a:rPr>
              <a:t>Fietslease was nog nooit zo toegankelijk</a:t>
            </a:r>
            <a:endParaRPr b="1" sz="3000">
              <a:solidFill>
                <a:srgbClr val="013B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30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Nu zorgeloos inleveren na 12 maanden met 1 maand eigen risico*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623" name="Google Shape;623;p60"/>
          <p:cNvPicPr preferRelativeResize="0"/>
          <p:nvPr/>
        </p:nvPicPr>
        <p:blipFill rotWithShape="1">
          <a:blip r:embed="rId3">
            <a:alphaModFix/>
          </a:blip>
          <a:srcRect b="32478" l="0" r="0" t="32006"/>
          <a:stretch/>
        </p:blipFill>
        <p:spPr>
          <a:xfrm>
            <a:off x="511125" y="1737925"/>
            <a:ext cx="8054001" cy="166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1"/>
          <p:cNvSpPr/>
          <p:nvPr/>
        </p:nvSpPr>
        <p:spPr>
          <a:xfrm>
            <a:off x="7277129" y="2854794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61"/>
          <p:cNvSpPr/>
          <p:nvPr/>
        </p:nvSpPr>
        <p:spPr>
          <a:xfrm>
            <a:off x="3443900" y="2855750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61"/>
          <p:cNvSpPr txBox="1"/>
          <p:nvPr/>
        </p:nvSpPr>
        <p:spPr>
          <a:xfrm>
            <a:off x="3472407" y="2930386"/>
            <a:ext cx="136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€ 2.</a:t>
            </a:r>
            <a:r>
              <a:rPr b="1" lang="en" sz="800">
                <a:solidFill>
                  <a:schemeClr val="dk1"/>
                </a:solidFill>
              </a:rPr>
              <a:t>211,01</a:t>
            </a:r>
            <a:endParaRPr b="1" i="1" sz="800">
              <a:solidFill>
                <a:schemeClr val="dk1"/>
              </a:solidFill>
            </a:endParaRPr>
          </a:p>
        </p:txBody>
      </p:sp>
      <p:sp>
        <p:nvSpPr>
          <p:cNvPr id="631" name="Google Shape;631;p61"/>
          <p:cNvSpPr/>
          <p:nvPr/>
        </p:nvSpPr>
        <p:spPr>
          <a:xfrm>
            <a:off x="5342225" y="2226644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61"/>
          <p:cNvSpPr/>
          <p:nvPr/>
        </p:nvSpPr>
        <p:spPr>
          <a:xfrm>
            <a:off x="7277129" y="2226644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61"/>
          <p:cNvSpPr/>
          <p:nvPr/>
        </p:nvSpPr>
        <p:spPr>
          <a:xfrm>
            <a:off x="3443900" y="2227600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61"/>
          <p:cNvSpPr/>
          <p:nvPr/>
        </p:nvSpPr>
        <p:spPr>
          <a:xfrm>
            <a:off x="1509000" y="2227600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61"/>
          <p:cNvSpPr txBox="1"/>
          <p:nvPr/>
        </p:nvSpPr>
        <p:spPr>
          <a:xfrm>
            <a:off x="307450" y="2335438"/>
            <a:ext cx="147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 u="none" cap="none" strike="noStrike">
                <a:solidFill>
                  <a:srgbClr val="033B0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Fiets inleveren</a:t>
            </a:r>
            <a:endParaRPr b="1" sz="800" u="none" cap="none" strike="noStrike">
              <a:solidFill>
                <a:srgbClr val="033B0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1"/>
          <p:cNvSpPr txBox="1"/>
          <p:nvPr/>
        </p:nvSpPr>
        <p:spPr>
          <a:xfrm>
            <a:off x="1592850" y="2292638"/>
            <a:ext cx="126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€ 2.</a:t>
            </a:r>
            <a:r>
              <a:rPr b="1" lang="en" sz="800">
                <a:solidFill>
                  <a:schemeClr val="dk1"/>
                </a:solidFill>
              </a:rPr>
              <a:t>182,62</a:t>
            </a:r>
            <a:endParaRPr b="0" i="1" sz="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1"/>
          <p:cNvSpPr txBox="1"/>
          <p:nvPr/>
        </p:nvSpPr>
        <p:spPr>
          <a:xfrm>
            <a:off x="3475925" y="2276075"/>
            <a:ext cx="126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</a:t>
            </a:r>
            <a:r>
              <a:rPr b="1" lang="en" sz="800">
                <a:solidFill>
                  <a:schemeClr val="dk1"/>
                </a:solidFill>
              </a:rPr>
              <a:t>3</a:t>
            </a:r>
            <a:r>
              <a:rPr b="1" lang="en" sz="800">
                <a:solidFill>
                  <a:schemeClr val="dk1"/>
                </a:solidFill>
              </a:rPr>
              <a:t>26,01</a:t>
            </a:r>
            <a:endParaRPr b="1" i="1" sz="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1"/>
          <p:cNvSpPr txBox="1"/>
          <p:nvPr/>
        </p:nvSpPr>
        <p:spPr>
          <a:xfrm>
            <a:off x="5395313" y="2276075"/>
            <a:ext cx="136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€ 1.</a:t>
            </a:r>
            <a:r>
              <a:rPr b="1" lang="en" sz="800">
                <a:solidFill>
                  <a:schemeClr val="dk1"/>
                </a:solidFill>
              </a:rPr>
              <a:t>509,66</a:t>
            </a:r>
            <a:endParaRPr b="0" i="1" sz="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1"/>
          <p:cNvSpPr txBox="1"/>
          <p:nvPr/>
        </p:nvSpPr>
        <p:spPr>
          <a:xfrm>
            <a:off x="7309282" y="2276864"/>
            <a:ext cx="126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€ 1</a:t>
            </a:r>
            <a:r>
              <a:rPr b="1" lang="en" sz="800">
                <a:solidFill>
                  <a:schemeClr val="dk1"/>
                </a:solidFill>
              </a:rPr>
              <a:t>08,67</a:t>
            </a:r>
            <a:endParaRPr b="1" i="1" sz="8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0" name="Google Shape;640;p61"/>
          <p:cNvCxnSpPr/>
          <p:nvPr/>
        </p:nvCxnSpPr>
        <p:spPr>
          <a:xfrm flipH="1" rot="10800000">
            <a:off x="3051262" y="3082325"/>
            <a:ext cx="282900" cy="3900"/>
          </a:xfrm>
          <a:prstGeom prst="straightConnector1">
            <a:avLst/>
          </a:prstGeom>
          <a:noFill/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1" name="Google Shape;641;p61"/>
          <p:cNvCxnSpPr/>
          <p:nvPr/>
        </p:nvCxnSpPr>
        <p:spPr>
          <a:xfrm flipH="1" rot="10800000">
            <a:off x="3051262" y="2431138"/>
            <a:ext cx="282900" cy="3900"/>
          </a:xfrm>
          <a:prstGeom prst="straightConnector1">
            <a:avLst/>
          </a:prstGeom>
          <a:noFill/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2" name="Google Shape;642;p61"/>
          <p:cNvCxnSpPr/>
          <p:nvPr/>
        </p:nvCxnSpPr>
        <p:spPr>
          <a:xfrm flipH="1" rot="10800000">
            <a:off x="6876234" y="3082325"/>
            <a:ext cx="282900" cy="3900"/>
          </a:xfrm>
          <a:prstGeom prst="straightConnector1">
            <a:avLst/>
          </a:prstGeom>
          <a:noFill/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3" name="Google Shape;643;p61"/>
          <p:cNvCxnSpPr/>
          <p:nvPr/>
        </p:nvCxnSpPr>
        <p:spPr>
          <a:xfrm flipH="1" rot="10800000">
            <a:off x="6884484" y="2448950"/>
            <a:ext cx="282900" cy="3900"/>
          </a:xfrm>
          <a:prstGeom prst="straightConnector1">
            <a:avLst/>
          </a:prstGeom>
          <a:noFill/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44" name="Google Shape;644;p61"/>
          <p:cNvSpPr/>
          <p:nvPr/>
        </p:nvSpPr>
        <p:spPr>
          <a:xfrm>
            <a:off x="5342770" y="1577725"/>
            <a:ext cx="3366300" cy="200400"/>
          </a:xfrm>
          <a:prstGeom prst="roundRect">
            <a:avLst>
              <a:gd fmla="val 16667" name="adj"/>
            </a:avLst>
          </a:prstGeom>
          <a:solidFill>
            <a:srgbClr val="1B6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3F4FD"/>
                </a:solidFill>
              </a:rPr>
              <a:t>Na 18 maanden</a:t>
            </a:r>
            <a:endParaRPr>
              <a:solidFill>
                <a:srgbClr val="E3F4FD"/>
              </a:solidFill>
            </a:endParaRPr>
          </a:p>
        </p:txBody>
      </p:sp>
      <p:sp>
        <p:nvSpPr>
          <p:cNvPr id="645" name="Google Shape;645;p61"/>
          <p:cNvSpPr/>
          <p:nvPr/>
        </p:nvSpPr>
        <p:spPr>
          <a:xfrm>
            <a:off x="1509000" y="1583438"/>
            <a:ext cx="3366300" cy="200400"/>
          </a:xfrm>
          <a:prstGeom prst="roundRect">
            <a:avLst>
              <a:gd fmla="val 16667" name="adj"/>
            </a:avLst>
          </a:prstGeom>
          <a:solidFill>
            <a:srgbClr val="E3F4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B6FFA"/>
                </a:solidFill>
              </a:rPr>
              <a:t>Na 10 maanden</a:t>
            </a:r>
            <a:endParaRPr>
              <a:solidFill>
                <a:srgbClr val="1B6FFA"/>
              </a:solidFill>
            </a:endParaRPr>
          </a:p>
        </p:txBody>
      </p:sp>
      <p:sp>
        <p:nvSpPr>
          <p:cNvPr id="646" name="Google Shape;646;p61"/>
          <p:cNvSpPr/>
          <p:nvPr/>
        </p:nvSpPr>
        <p:spPr>
          <a:xfrm>
            <a:off x="1509000" y="1905525"/>
            <a:ext cx="1432500" cy="2004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FF1E3"/>
                </a:solidFill>
              </a:rPr>
              <a:t>Kosten oud</a:t>
            </a:r>
            <a:endParaRPr b="1" sz="1000">
              <a:solidFill>
                <a:srgbClr val="CFF1E3"/>
              </a:solidFill>
            </a:endParaRPr>
          </a:p>
        </p:txBody>
      </p:sp>
      <p:sp>
        <p:nvSpPr>
          <p:cNvPr id="647" name="Google Shape;647;p61"/>
          <p:cNvSpPr/>
          <p:nvPr/>
        </p:nvSpPr>
        <p:spPr>
          <a:xfrm>
            <a:off x="3443902" y="1905525"/>
            <a:ext cx="1432500" cy="200400"/>
          </a:xfrm>
          <a:prstGeom prst="roundRect">
            <a:avLst>
              <a:gd fmla="val 16667" name="adj"/>
            </a:avLst>
          </a:prstGeom>
          <a:solidFill>
            <a:srgbClr val="CFF1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33B01"/>
                </a:solidFill>
              </a:rPr>
              <a:t>Kosten nieuw</a:t>
            </a:r>
            <a:endParaRPr b="1" sz="1000">
              <a:solidFill>
                <a:srgbClr val="033B01"/>
              </a:solidFill>
            </a:endParaRPr>
          </a:p>
        </p:txBody>
      </p:sp>
      <p:sp>
        <p:nvSpPr>
          <p:cNvPr id="648" name="Google Shape;648;p61"/>
          <p:cNvSpPr/>
          <p:nvPr/>
        </p:nvSpPr>
        <p:spPr>
          <a:xfrm>
            <a:off x="5342258" y="1902663"/>
            <a:ext cx="1432500" cy="2004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FF1E3"/>
                </a:solidFill>
              </a:rPr>
              <a:t>Kosten oud</a:t>
            </a:r>
            <a:endParaRPr b="1" sz="1000">
              <a:solidFill>
                <a:srgbClr val="CFF1E3"/>
              </a:solidFill>
            </a:endParaRPr>
          </a:p>
        </p:txBody>
      </p:sp>
      <p:sp>
        <p:nvSpPr>
          <p:cNvPr id="649" name="Google Shape;649;p61"/>
          <p:cNvSpPr/>
          <p:nvPr/>
        </p:nvSpPr>
        <p:spPr>
          <a:xfrm>
            <a:off x="7277160" y="1902663"/>
            <a:ext cx="1432500" cy="200400"/>
          </a:xfrm>
          <a:prstGeom prst="roundRect">
            <a:avLst>
              <a:gd fmla="val 16667" name="adj"/>
            </a:avLst>
          </a:prstGeom>
          <a:solidFill>
            <a:srgbClr val="CFF1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33B01"/>
                </a:solidFill>
              </a:rPr>
              <a:t>Kosten nieuw</a:t>
            </a:r>
            <a:endParaRPr b="1" sz="1000">
              <a:solidFill>
                <a:srgbClr val="033B01"/>
              </a:solidFill>
            </a:endParaRPr>
          </a:p>
        </p:txBody>
      </p:sp>
      <p:sp>
        <p:nvSpPr>
          <p:cNvPr id="650" name="Google Shape;650;p61"/>
          <p:cNvSpPr/>
          <p:nvPr/>
        </p:nvSpPr>
        <p:spPr>
          <a:xfrm>
            <a:off x="4132700" y="2370725"/>
            <a:ext cx="702600" cy="118500"/>
          </a:xfrm>
          <a:prstGeom prst="roundRect">
            <a:avLst>
              <a:gd fmla="val 16667" name="adj"/>
            </a:avLst>
          </a:prstGeom>
          <a:solidFill>
            <a:srgbClr val="F56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lt1"/>
                </a:solidFill>
              </a:rPr>
              <a:t>85% voordeliger</a:t>
            </a:r>
            <a:endParaRPr b="1" sz="400">
              <a:solidFill>
                <a:schemeClr val="lt1"/>
              </a:solidFill>
            </a:endParaRPr>
          </a:p>
        </p:txBody>
      </p:sp>
      <p:sp>
        <p:nvSpPr>
          <p:cNvPr id="651" name="Google Shape;651;p61"/>
          <p:cNvSpPr/>
          <p:nvPr/>
        </p:nvSpPr>
        <p:spPr>
          <a:xfrm>
            <a:off x="4132700" y="3020275"/>
            <a:ext cx="702600" cy="118500"/>
          </a:xfrm>
          <a:prstGeom prst="roundRect">
            <a:avLst>
              <a:gd fmla="val 16667" name="adj"/>
            </a:avLst>
          </a:prstGeom>
          <a:solidFill>
            <a:srgbClr val="F56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lt1"/>
                </a:solidFill>
              </a:rPr>
              <a:t>20% voordeliger</a:t>
            </a:r>
            <a:endParaRPr b="1" sz="400">
              <a:solidFill>
                <a:schemeClr val="lt1"/>
              </a:solidFill>
            </a:endParaRPr>
          </a:p>
        </p:txBody>
      </p:sp>
      <p:sp>
        <p:nvSpPr>
          <p:cNvPr id="652" name="Google Shape;652;p61"/>
          <p:cNvSpPr txBox="1"/>
          <p:nvPr/>
        </p:nvSpPr>
        <p:spPr>
          <a:xfrm>
            <a:off x="899650" y="4678650"/>
            <a:ext cx="703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i="1" lang="en" sz="700"/>
              <a:t>Deze regeling is van toepassing bij; ontslag door werkgever/werknemer of langdurige ziekte (&gt;3 maanden) </a:t>
            </a:r>
            <a:r>
              <a:rPr i="1" lang="en" sz="700">
                <a:solidFill>
                  <a:schemeClr val="dk1"/>
                </a:solidFill>
              </a:rPr>
              <a:t>en betreft ruim </a:t>
            </a:r>
            <a:r>
              <a:rPr b="1" i="1" lang="en" sz="700">
                <a:solidFill>
                  <a:schemeClr val="dk1"/>
                </a:solidFill>
              </a:rPr>
              <a:t>90%</a:t>
            </a:r>
            <a:r>
              <a:rPr i="1" lang="en" sz="700">
                <a:solidFill>
                  <a:schemeClr val="dk1"/>
                </a:solidFill>
              </a:rPr>
              <a:t> van de voortijdige beëindigingen*</a:t>
            </a:r>
            <a:endParaRPr i="1" sz="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i="1" sz="700"/>
          </a:p>
        </p:txBody>
      </p:sp>
      <p:grpSp>
        <p:nvGrpSpPr>
          <p:cNvPr id="653" name="Google Shape;653;p61"/>
          <p:cNvGrpSpPr/>
          <p:nvPr/>
        </p:nvGrpSpPr>
        <p:grpSpPr>
          <a:xfrm rot="900436">
            <a:off x="8087185" y="3216803"/>
            <a:ext cx="693991" cy="693991"/>
            <a:chOff x="6288448" y="1973618"/>
            <a:chExt cx="1677900" cy="1677900"/>
          </a:xfrm>
        </p:grpSpPr>
        <p:sp>
          <p:nvSpPr>
            <p:cNvPr id="654" name="Google Shape;654;p61"/>
            <p:cNvSpPr/>
            <p:nvPr/>
          </p:nvSpPr>
          <p:spPr>
            <a:xfrm rot="-628732">
              <a:off x="6407390" y="2092560"/>
              <a:ext cx="1440017" cy="1440017"/>
            </a:xfrm>
            <a:prstGeom prst="ellipse">
              <a:avLst/>
            </a:prstGeom>
            <a:solidFill>
              <a:srgbClr val="1B6FF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t/>
              </a:r>
              <a:endParaRPr b="1" i="0" sz="1400" u="none" cap="none" strike="noStrike">
                <a:solidFill>
                  <a:srgbClr val="E3F4F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61"/>
            <p:cNvSpPr txBox="1"/>
            <p:nvPr/>
          </p:nvSpPr>
          <p:spPr>
            <a:xfrm rot="-439757">
              <a:off x="6448990" y="2249666"/>
              <a:ext cx="1356887" cy="11258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F4FD"/>
                </a:buClr>
                <a:buSzPts val="1200"/>
                <a:buFont typeface="Arial"/>
                <a:buNone/>
              </a:pPr>
              <a:r>
                <a:rPr lang="en" sz="600">
                  <a:solidFill>
                    <a:srgbClr val="E3F4FD"/>
                  </a:solidFill>
                </a:rPr>
                <a:t>Verkoopprijs</a:t>
              </a:r>
              <a:endParaRPr b="0" i="0" sz="600" u="none" cap="none" strike="noStrike">
                <a:solidFill>
                  <a:srgbClr val="E3F4F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635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E3F4FD"/>
                  </a:solidFill>
                  <a:latin typeface="Calibri"/>
                  <a:ea typeface="Calibri"/>
                  <a:cs typeface="Calibri"/>
                  <a:sym typeface="Calibri"/>
                </a:rPr>
                <a:t> €</a:t>
              </a:r>
              <a:r>
                <a:rPr b="1" lang="en" sz="800">
                  <a:solidFill>
                    <a:srgbClr val="E3F4FD"/>
                  </a:solidFill>
                  <a:latin typeface="Calibri"/>
                  <a:ea typeface="Calibri"/>
                  <a:cs typeface="Calibri"/>
                  <a:sym typeface="Calibri"/>
                </a:rPr>
                <a:t>2.900</a:t>
              </a:r>
              <a:endParaRPr b="1" i="0" sz="800" u="none" cap="none" strike="noStrike">
                <a:solidFill>
                  <a:srgbClr val="E3F4F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6" name="Google Shape;656;p61"/>
          <p:cNvSpPr txBox="1"/>
          <p:nvPr/>
        </p:nvSpPr>
        <p:spPr>
          <a:xfrm>
            <a:off x="468175" y="323725"/>
            <a:ext cx="83697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13B01"/>
                </a:solidFill>
              </a:rPr>
              <a:t>Fietslease was nog nooit zo toegankelijk</a:t>
            </a:r>
            <a:endParaRPr b="1" sz="3000">
              <a:solidFill>
                <a:srgbClr val="013B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30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Nu zorgeloos inleveren na 12 maanden met 1 maand eigen risico*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657" name="Google Shape;657;p61"/>
          <p:cNvSpPr/>
          <p:nvPr/>
        </p:nvSpPr>
        <p:spPr>
          <a:xfrm>
            <a:off x="5342225" y="2854794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61"/>
          <p:cNvSpPr/>
          <p:nvPr/>
        </p:nvSpPr>
        <p:spPr>
          <a:xfrm>
            <a:off x="1509000" y="2855750"/>
            <a:ext cx="1432500" cy="44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61"/>
          <p:cNvSpPr txBox="1"/>
          <p:nvPr/>
        </p:nvSpPr>
        <p:spPr>
          <a:xfrm>
            <a:off x="307450" y="2925150"/>
            <a:ext cx="120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  <a:highlight>
                  <a:schemeClr val="lt1"/>
                </a:highlight>
              </a:rPr>
              <a:t>Fiets overnemen</a:t>
            </a:r>
            <a:endParaRPr b="1" sz="800">
              <a:solidFill>
                <a:srgbClr val="033B01"/>
              </a:solidFill>
              <a:highlight>
                <a:schemeClr val="lt1"/>
              </a:highlight>
            </a:endParaRPr>
          </a:p>
        </p:txBody>
      </p:sp>
      <p:sp>
        <p:nvSpPr>
          <p:cNvPr id="660" name="Google Shape;660;p61"/>
          <p:cNvSpPr txBox="1"/>
          <p:nvPr/>
        </p:nvSpPr>
        <p:spPr>
          <a:xfrm>
            <a:off x="1584400" y="2926100"/>
            <a:ext cx="129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€ 2.762,62</a:t>
            </a:r>
            <a:endParaRPr i="1" sz="8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661" name="Google Shape;661;p61"/>
          <p:cNvSpPr txBox="1"/>
          <p:nvPr/>
        </p:nvSpPr>
        <p:spPr>
          <a:xfrm>
            <a:off x="5378800" y="2925150"/>
            <a:ext cx="79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€ 2.089,66</a:t>
            </a:r>
            <a:endParaRPr i="1" sz="8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662" name="Google Shape;662;p61"/>
          <p:cNvSpPr txBox="1"/>
          <p:nvPr/>
        </p:nvSpPr>
        <p:spPr>
          <a:xfrm>
            <a:off x="7309275" y="2925150"/>
            <a:ext cx="96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€ 1.</a:t>
            </a:r>
            <a:r>
              <a:rPr b="1" lang="en" sz="800">
                <a:solidFill>
                  <a:schemeClr val="dk1"/>
                </a:solidFill>
              </a:rPr>
              <a:t>761,67</a:t>
            </a:r>
            <a:endParaRPr b="1" i="1" sz="800">
              <a:solidFill>
                <a:schemeClr val="dk1"/>
              </a:solidFill>
            </a:endParaRPr>
          </a:p>
        </p:txBody>
      </p:sp>
      <p:sp>
        <p:nvSpPr>
          <p:cNvPr id="663" name="Google Shape;663;p61"/>
          <p:cNvSpPr/>
          <p:nvPr/>
        </p:nvSpPr>
        <p:spPr>
          <a:xfrm>
            <a:off x="7969725" y="2370725"/>
            <a:ext cx="702600" cy="118500"/>
          </a:xfrm>
          <a:prstGeom prst="roundRect">
            <a:avLst>
              <a:gd fmla="val 16667" name="adj"/>
            </a:avLst>
          </a:prstGeom>
          <a:solidFill>
            <a:srgbClr val="F56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lt1"/>
                </a:solidFill>
              </a:rPr>
              <a:t>93% voordeliger</a:t>
            </a:r>
            <a:endParaRPr b="1" sz="400">
              <a:solidFill>
                <a:schemeClr val="lt1"/>
              </a:solidFill>
            </a:endParaRPr>
          </a:p>
        </p:txBody>
      </p:sp>
      <p:sp>
        <p:nvSpPr>
          <p:cNvPr id="664" name="Google Shape;664;p61"/>
          <p:cNvSpPr/>
          <p:nvPr/>
        </p:nvSpPr>
        <p:spPr>
          <a:xfrm>
            <a:off x="7969725" y="3020275"/>
            <a:ext cx="702600" cy="118500"/>
          </a:xfrm>
          <a:prstGeom prst="roundRect">
            <a:avLst>
              <a:gd fmla="val 16667" name="adj"/>
            </a:avLst>
          </a:prstGeom>
          <a:solidFill>
            <a:srgbClr val="F56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lt1"/>
                </a:solidFill>
              </a:rPr>
              <a:t>16% voordeliger</a:t>
            </a:r>
            <a:endParaRPr b="1" sz="400">
              <a:solidFill>
                <a:schemeClr val="lt1"/>
              </a:solidFill>
            </a:endParaRPr>
          </a:p>
        </p:txBody>
      </p:sp>
      <p:pic>
        <p:nvPicPr>
          <p:cNvPr id="665" name="Google Shape;66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900" y="3616550"/>
            <a:ext cx="1887002" cy="118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2"/>
          <p:cNvSpPr txBox="1"/>
          <p:nvPr/>
        </p:nvSpPr>
        <p:spPr>
          <a:xfrm>
            <a:off x="590099" y="1932804"/>
            <a:ext cx="65733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Faillissement</a:t>
            </a:r>
            <a:b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Reorganisatie of collectief ontslag</a:t>
            </a:r>
            <a:b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Pensioen</a:t>
            </a:r>
            <a:b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Overig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62"/>
          <p:cNvSpPr/>
          <p:nvPr/>
        </p:nvSpPr>
        <p:spPr>
          <a:xfrm>
            <a:off x="590100" y="3571100"/>
            <a:ext cx="79092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33B01"/>
                </a:solidFill>
              </a:rPr>
              <a:t>Bij bovenstaande gevallen</a:t>
            </a:r>
            <a:r>
              <a:rPr b="1" i="0" lang="en" sz="1100" u="none" cap="none" strike="noStrike">
                <a:solidFill>
                  <a:srgbClr val="033B01"/>
                </a:solidFill>
              </a:rPr>
              <a:t> gelden de volgende voorwaarden:</a:t>
            </a:r>
            <a:endParaRPr b="1" i="0" sz="1100" u="none" cap="none" strike="noStrike">
              <a:solidFill>
                <a:srgbClr val="033B01"/>
              </a:solidFill>
            </a:endParaRPr>
          </a:p>
          <a:p>
            <a:pPr indent="-209550" lvl="0" marL="215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1" i="0" lang="en" sz="1100" u="none" cap="none" strike="noStrike">
                <a:solidFill>
                  <a:srgbClr val="033B01"/>
                </a:solidFill>
              </a:rPr>
              <a:t>Inleveren: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40% van de resterende leasetermijnen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215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1" i="0" lang="en" sz="1100" u="none" cap="none" strike="noStrike">
                <a:solidFill>
                  <a:srgbClr val="033B01"/>
                </a:solidFill>
              </a:rPr>
              <a:t>Overnemen: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40% van de resterende leasetermijnen + marktwaarde van de fiets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2"/>
          <p:cNvSpPr txBox="1"/>
          <p:nvPr/>
        </p:nvSpPr>
        <p:spPr>
          <a:xfrm>
            <a:off x="2892075" y="2649100"/>
            <a:ext cx="83697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673" name="Google Shape;67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325" y="2601662"/>
            <a:ext cx="201569" cy="25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50" y="2241331"/>
            <a:ext cx="237925" cy="25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400" y="3025714"/>
            <a:ext cx="237925" cy="5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299" y="1881008"/>
            <a:ext cx="255631" cy="250074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2"/>
          <p:cNvSpPr txBox="1"/>
          <p:nvPr/>
        </p:nvSpPr>
        <p:spPr>
          <a:xfrm>
            <a:off x="590100" y="1431588"/>
            <a:ext cx="4867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33B01"/>
                </a:solidFill>
              </a:rPr>
              <a:t>Wat zijn overige scenario’s?</a:t>
            </a:r>
            <a:endParaRPr sz="1500">
              <a:solidFill>
                <a:srgbClr val="033B01"/>
              </a:solidFill>
            </a:endParaRPr>
          </a:p>
        </p:txBody>
      </p:sp>
      <p:pic>
        <p:nvPicPr>
          <p:cNvPr id="678" name="Google Shape;678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6126" y="35"/>
            <a:ext cx="2954002" cy="354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2"/>
          <p:cNvSpPr txBox="1"/>
          <p:nvPr/>
        </p:nvSpPr>
        <p:spPr>
          <a:xfrm>
            <a:off x="468175" y="323725"/>
            <a:ext cx="83697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Toegankelijk voor iedereen</a:t>
            </a:r>
            <a:endParaRPr b="1" sz="3000">
              <a:solidFill>
                <a:srgbClr val="013B0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Ook bij overige scenario’s een aantrekkelijke regeling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3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685" name="Google Shape;685;p63"/>
          <p:cNvSpPr/>
          <p:nvPr/>
        </p:nvSpPr>
        <p:spPr>
          <a:xfrm>
            <a:off x="4470075" y="1403675"/>
            <a:ext cx="4119000" cy="26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6" name="Google Shape;68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100" y="1587775"/>
            <a:ext cx="1953600" cy="217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3375" y="1486500"/>
            <a:ext cx="3849449" cy="2356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63"/>
          <p:cNvGrpSpPr/>
          <p:nvPr/>
        </p:nvGrpSpPr>
        <p:grpSpPr>
          <a:xfrm>
            <a:off x="8149963" y="981900"/>
            <a:ext cx="852518" cy="844973"/>
            <a:chOff x="8659368" y="505968"/>
            <a:chExt cx="1377696" cy="1365503"/>
          </a:xfrm>
        </p:grpSpPr>
        <p:pic>
          <p:nvPicPr>
            <p:cNvPr id="689" name="Google Shape;689;p6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659368" y="505968"/>
              <a:ext cx="1377696" cy="1365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0" name="Google Shape;690;p63"/>
            <p:cNvSpPr/>
            <p:nvPr/>
          </p:nvSpPr>
          <p:spPr>
            <a:xfrm>
              <a:off x="8685543" y="532688"/>
              <a:ext cx="1273809" cy="1260475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1B6F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p63">
            <a:hlinkClick r:id="rId7"/>
          </p:cNvPr>
          <p:cNvSpPr txBox="1"/>
          <p:nvPr/>
        </p:nvSpPr>
        <p:spPr>
          <a:xfrm rot="903529">
            <a:off x="8245984" y="1198012"/>
            <a:ext cx="660481" cy="369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Altijd inzicht in afrekening via de tool!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692" name="Google Shape;692;p63"/>
          <p:cNvSpPr txBox="1"/>
          <p:nvPr/>
        </p:nvSpPr>
        <p:spPr>
          <a:xfrm>
            <a:off x="1070759" y="1506925"/>
            <a:ext cx="3998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De werknemer maakt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 weloverwogen, bewuste keuze</a:t>
            </a:r>
            <a:r>
              <a:rPr lang="en" sz="1200">
                <a:solidFill>
                  <a:schemeClr val="dk1"/>
                </a:solidFill>
              </a:rPr>
              <a:t> door </a:t>
            </a:r>
            <a:r>
              <a:rPr b="1" lang="en" sz="1200">
                <a:solidFill>
                  <a:srgbClr val="033B01"/>
                </a:solidFill>
              </a:rPr>
              <a:t>transparantie over de eventuele gevolgen.</a:t>
            </a:r>
            <a:endParaRPr b="1" i="0" sz="1200" u="none" cap="none" strike="noStrike">
              <a:solidFill>
                <a:srgbClr val="033B01"/>
              </a:solidFill>
            </a:endParaRPr>
          </a:p>
        </p:txBody>
      </p:sp>
      <p:sp>
        <p:nvSpPr>
          <p:cNvPr id="693" name="Google Shape;693;p63"/>
          <p:cNvSpPr txBox="1"/>
          <p:nvPr/>
        </p:nvSpPr>
        <p:spPr>
          <a:xfrm>
            <a:off x="1070759" y="2147025"/>
            <a:ext cx="3953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In documentatie tussen werkgever en werknemer worden </a:t>
            </a:r>
            <a:r>
              <a:rPr b="1" lang="en" sz="1200">
                <a:solidFill>
                  <a:srgbClr val="033B01"/>
                </a:solidFill>
              </a:rPr>
              <a:t>duidelijke afspraken</a:t>
            </a:r>
            <a:r>
              <a:rPr lang="en" sz="1200">
                <a:solidFill>
                  <a:schemeClr val="dk1"/>
                </a:solidFill>
              </a:rPr>
              <a:t> gemaakt.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94" name="Google Shape;694;p63"/>
          <p:cNvSpPr txBox="1"/>
          <p:nvPr/>
        </p:nvSpPr>
        <p:spPr>
          <a:xfrm>
            <a:off x="1070759" y="2736375"/>
            <a:ext cx="3953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033B01"/>
                </a:solidFill>
              </a:rPr>
              <a:t>Lease a Bike ontzorgt met een afrekening tool</a:t>
            </a:r>
            <a:r>
              <a:rPr lang="en" sz="1200">
                <a:solidFill>
                  <a:schemeClr val="dk1"/>
                </a:solidFill>
              </a:rPr>
              <a:t> en communicatie over regeling bij uitdiensttreding.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95" name="Google Shape;695;p63"/>
          <p:cNvSpPr txBox="1"/>
          <p:nvPr/>
        </p:nvSpPr>
        <p:spPr>
          <a:xfrm>
            <a:off x="1070759" y="3325725"/>
            <a:ext cx="3953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Tool geeft real time inzicht in beëindigingen en zorgt voor </a:t>
            </a:r>
            <a:r>
              <a:rPr b="1" lang="en" sz="1200">
                <a:solidFill>
                  <a:srgbClr val="033B01"/>
                </a:solidFill>
              </a:rPr>
              <a:t>geautomatiseerde afhandeling binnen 24 uur</a:t>
            </a:r>
            <a:r>
              <a:rPr b="1" lang="en" sz="1200">
                <a:solidFill>
                  <a:schemeClr val="dk1"/>
                </a:solidFill>
              </a:rPr>
              <a:t>.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3"/>
          <p:cNvSpPr txBox="1"/>
          <p:nvPr/>
        </p:nvSpPr>
        <p:spPr>
          <a:xfrm>
            <a:off x="570300" y="570300"/>
            <a:ext cx="8164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Helderheid over alternatieven bij de start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697" name="Google Shape;697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848" y="2790830"/>
            <a:ext cx="329677" cy="32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848" y="3380185"/>
            <a:ext cx="329677" cy="32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848" y="2201480"/>
            <a:ext cx="329677" cy="32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848" y="1561380"/>
            <a:ext cx="329677" cy="329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/>
          <p:nvPr/>
        </p:nvSpPr>
        <p:spPr>
          <a:xfrm>
            <a:off x="570300" y="522900"/>
            <a:ext cx="86619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Trotse partner van Team Visma | Lease a Bike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159" name="Google Shape;159;p37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160" name="Google Shape;160;p37"/>
          <p:cNvSpPr txBox="1"/>
          <p:nvPr/>
        </p:nvSpPr>
        <p:spPr>
          <a:xfrm>
            <a:off x="570300" y="1547400"/>
            <a:ext cx="4505700" cy="20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Samen winnen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Lease a Bike is vanaf 1 januari 2024 de trotse titelsponsor van Team Visma | Lease a Bike.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Twee teams, één doel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We willen mensen aanzetten tot gezonder en duurzaam leven en zien Team Visma | Lease a Bike als dé manier om hieraan bij te dragen.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61" name="Google Shape;1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200" y="1118700"/>
            <a:ext cx="2906100" cy="2906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64"/>
          <p:cNvPicPr preferRelativeResize="0"/>
          <p:nvPr/>
        </p:nvPicPr>
        <p:blipFill rotWithShape="1">
          <a:blip r:embed="rId3">
            <a:alphaModFix/>
          </a:blip>
          <a:srcRect b="0" l="36274" r="19407" t="5006"/>
          <a:stretch/>
        </p:blipFill>
        <p:spPr>
          <a:xfrm>
            <a:off x="4913800" y="0"/>
            <a:ext cx="4052449" cy="48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4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Bye buy, hello lease!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709" name="Google Shape;709;p64"/>
          <p:cNvPicPr preferRelativeResize="0"/>
          <p:nvPr/>
        </p:nvPicPr>
        <p:blipFill rotWithShape="1">
          <a:blip r:embed="rId6">
            <a:alphaModFix/>
          </a:blip>
          <a:srcRect b="17667" l="48678" r="2453" t="15988"/>
          <a:stretch/>
        </p:blipFill>
        <p:spPr>
          <a:xfrm>
            <a:off x="570300" y="1569738"/>
            <a:ext cx="3006648" cy="22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4"/>
          <p:cNvSpPr txBox="1"/>
          <p:nvPr/>
        </p:nvSpPr>
        <p:spPr>
          <a:xfrm>
            <a:off x="652350" y="1277963"/>
            <a:ext cx="422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33B01"/>
                </a:solidFill>
              </a:rPr>
              <a:t>Voordelen voor de werknemer</a:t>
            </a:r>
            <a:endParaRPr b="1" sz="1200">
              <a:solidFill>
                <a:srgbClr val="033B01"/>
              </a:solidFill>
            </a:endParaRPr>
          </a:p>
        </p:txBody>
      </p:sp>
      <p:sp>
        <p:nvSpPr>
          <p:cNvPr id="711" name="Google Shape;711;p64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1" y="-13625"/>
            <a:ext cx="91202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5"/>
          <p:cNvSpPr/>
          <p:nvPr/>
        </p:nvSpPr>
        <p:spPr>
          <a:xfrm>
            <a:off x="6500050" y="2323975"/>
            <a:ext cx="21768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65"/>
          <p:cNvSpPr txBox="1"/>
          <p:nvPr/>
        </p:nvSpPr>
        <p:spPr>
          <a:xfrm>
            <a:off x="471225" y="588725"/>
            <a:ext cx="848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3 </a:t>
            </a:r>
            <a:r>
              <a:rPr b="1" lang="en" sz="3000">
                <a:solidFill>
                  <a:srgbClr val="033B01"/>
                </a:solidFill>
              </a:rPr>
              <a:t>stappen</a:t>
            </a:r>
            <a:r>
              <a:rPr b="1" lang="en" sz="3000">
                <a:solidFill>
                  <a:srgbClr val="033B01"/>
                </a:solidFill>
              </a:rPr>
              <a:t> voor de werkgever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719" name="Google Shape;719;p65"/>
          <p:cNvSpPr/>
          <p:nvPr/>
        </p:nvSpPr>
        <p:spPr>
          <a:xfrm>
            <a:off x="471225" y="2325937"/>
            <a:ext cx="21768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65"/>
          <p:cNvSpPr txBox="1"/>
          <p:nvPr/>
        </p:nvSpPr>
        <p:spPr>
          <a:xfrm>
            <a:off x="471224" y="2369587"/>
            <a:ext cx="2176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Bepalen beleid &amp;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implementatie afspraak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21" name="Google Shape;721;p65"/>
          <p:cNvSpPr/>
          <p:nvPr/>
        </p:nvSpPr>
        <p:spPr>
          <a:xfrm>
            <a:off x="471225" y="1828287"/>
            <a:ext cx="2176800" cy="351900"/>
          </a:xfrm>
          <a:prstGeom prst="roundRect">
            <a:avLst>
              <a:gd fmla="val 16667" name="adj"/>
            </a:avLst>
          </a:prstGeom>
          <a:solidFill>
            <a:srgbClr val="E3F4FD"/>
          </a:solidFill>
          <a:ln cap="flat" cmpd="sng" w="9525">
            <a:solidFill>
              <a:srgbClr val="1B6F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B6FFA"/>
              </a:solidFill>
            </a:endParaRPr>
          </a:p>
        </p:txBody>
      </p:sp>
      <p:sp>
        <p:nvSpPr>
          <p:cNvPr id="722" name="Google Shape;722;p65"/>
          <p:cNvSpPr txBox="1"/>
          <p:nvPr/>
        </p:nvSpPr>
        <p:spPr>
          <a:xfrm>
            <a:off x="641478" y="1884978"/>
            <a:ext cx="1836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lang="en" sz="1100">
                <a:solidFill>
                  <a:srgbClr val="1B6FFA"/>
                </a:solidFill>
              </a:rPr>
              <a:t>Implementatie</a:t>
            </a:r>
            <a:endParaRPr sz="1100">
              <a:solidFill>
                <a:srgbClr val="1B6FFA"/>
              </a:solidFill>
            </a:endParaRPr>
          </a:p>
        </p:txBody>
      </p:sp>
      <p:sp>
        <p:nvSpPr>
          <p:cNvPr id="723" name="Google Shape;723;p65"/>
          <p:cNvSpPr/>
          <p:nvPr/>
        </p:nvSpPr>
        <p:spPr>
          <a:xfrm>
            <a:off x="3484625" y="1828266"/>
            <a:ext cx="2176800" cy="351900"/>
          </a:xfrm>
          <a:prstGeom prst="roundRect">
            <a:avLst>
              <a:gd fmla="val 16667" name="adj"/>
            </a:avLst>
          </a:prstGeom>
          <a:solidFill>
            <a:srgbClr val="1B6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65"/>
          <p:cNvSpPr txBox="1"/>
          <p:nvPr/>
        </p:nvSpPr>
        <p:spPr>
          <a:xfrm>
            <a:off x="3629218" y="1883007"/>
            <a:ext cx="1902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Communicatie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25" name="Google Shape;725;p65"/>
          <p:cNvSpPr/>
          <p:nvPr/>
        </p:nvSpPr>
        <p:spPr>
          <a:xfrm>
            <a:off x="6599113" y="2323975"/>
            <a:ext cx="19746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65"/>
          <p:cNvSpPr txBox="1"/>
          <p:nvPr/>
        </p:nvSpPr>
        <p:spPr>
          <a:xfrm>
            <a:off x="6566950" y="2367625"/>
            <a:ext cx="2075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Verwerking payroll &amp; werknemers blijven enthousiasmeren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27" name="Google Shape;727;p65"/>
          <p:cNvSpPr/>
          <p:nvPr/>
        </p:nvSpPr>
        <p:spPr>
          <a:xfrm>
            <a:off x="6500050" y="1828275"/>
            <a:ext cx="2142000" cy="3519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65"/>
          <p:cNvSpPr txBox="1"/>
          <p:nvPr/>
        </p:nvSpPr>
        <p:spPr>
          <a:xfrm>
            <a:off x="6670291" y="1883016"/>
            <a:ext cx="1836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Live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29" name="Google Shape;729;p65"/>
          <p:cNvSpPr/>
          <p:nvPr/>
        </p:nvSpPr>
        <p:spPr>
          <a:xfrm>
            <a:off x="3484625" y="2321800"/>
            <a:ext cx="21768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65"/>
          <p:cNvSpPr txBox="1"/>
          <p:nvPr/>
        </p:nvSpPr>
        <p:spPr>
          <a:xfrm>
            <a:off x="3523427" y="2369575"/>
            <a:ext cx="21012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Interne kick-off a.d.h.v. </a:t>
            </a:r>
            <a:r>
              <a:rPr lang="en" sz="1000">
                <a:solidFill>
                  <a:schemeClr val="dk1"/>
                </a:solidFill>
              </a:rPr>
              <a:t>promotiemateriaal</a:t>
            </a:r>
            <a:r>
              <a:rPr lang="en" sz="1000">
                <a:solidFill>
                  <a:schemeClr val="dk1"/>
                </a:solidFill>
              </a:rPr>
              <a:t> Lease a Bike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31" name="Google Shape;731;p65"/>
          <p:cNvSpPr/>
          <p:nvPr/>
        </p:nvSpPr>
        <p:spPr>
          <a:xfrm>
            <a:off x="904825" y="4761100"/>
            <a:ext cx="1659000" cy="172500"/>
          </a:xfrm>
          <a:prstGeom prst="rect">
            <a:avLst/>
          </a:prstGeom>
          <a:solidFill>
            <a:srgbClr val="DA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65"/>
          <p:cNvSpPr txBox="1"/>
          <p:nvPr/>
        </p:nvSpPr>
        <p:spPr>
          <a:xfrm>
            <a:off x="471225" y="941650"/>
            <a:ext cx="62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33B01"/>
                </a:solidFill>
              </a:rPr>
              <a:t>Lease a Bike ontzorgt in alle fasen van de leasefietsregeling</a:t>
            </a:r>
            <a:endParaRPr b="1" sz="1100">
              <a:solidFill>
                <a:srgbClr val="033B01"/>
              </a:solidFill>
            </a:endParaRPr>
          </a:p>
        </p:txBody>
      </p:sp>
      <p:grpSp>
        <p:nvGrpSpPr>
          <p:cNvPr id="733" name="Google Shape;733;p65"/>
          <p:cNvGrpSpPr/>
          <p:nvPr/>
        </p:nvGrpSpPr>
        <p:grpSpPr>
          <a:xfrm>
            <a:off x="7410613" y="594420"/>
            <a:ext cx="951161" cy="942880"/>
            <a:chOff x="8659368" y="505968"/>
            <a:chExt cx="1377696" cy="1365503"/>
          </a:xfrm>
        </p:grpSpPr>
        <p:pic>
          <p:nvPicPr>
            <p:cNvPr id="734" name="Google Shape;734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59368" y="505968"/>
              <a:ext cx="1377696" cy="1365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65"/>
            <p:cNvSpPr/>
            <p:nvPr/>
          </p:nvSpPr>
          <p:spPr>
            <a:xfrm>
              <a:off x="8685543" y="532688"/>
              <a:ext cx="1273809" cy="1260475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1B6F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6" name="Google Shape;736;p65">
            <a:hlinkClick r:id="rId5"/>
          </p:cNvPr>
          <p:cNvSpPr txBox="1"/>
          <p:nvPr/>
        </p:nvSpPr>
        <p:spPr>
          <a:xfrm rot="903388">
            <a:off x="7478078" y="553967"/>
            <a:ext cx="796856" cy="984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Een vast aanspreekpunt vanaf implementatie</a:t>
            </a:r>
            <a:endParaRPr b="1" sz="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</a:endParaRPr>
          </a:p>
        </p:txBody>
      </p:sp>
      <p:pic>
        <p:nvPicPr>
          <p:cNvPr id="737" name="Google Shape;737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65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739" name="Google Shape;739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63275" y="1901175"/>
            <a:ext cx="206100" cy="2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77688" y="1901175"/>
            <a:ext cx="206100" cy="2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6"/>
          <p:cNvSpPr txBox="1"/>
          <p:nvPr/>
        </p:nvSpPr>
        <p:spPr>
          <a:xfrm>
            <a:off x="570300" y="321950"/>
            <a:ext cx="9634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21">
                <a:solidFill>
                  <a:srgbClr val="033A00"/>
                </a:solidFill>
              </a:rPr>
              <a:t>Onze samenwerking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746" name="Google Shape;746;p66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747" name="Google Shape;747;p66"/>
          <p:cNvSpPr txBox="1"/>
          <p:nvPr/>
        </p:nvSpPr>
        <p:spPr>
          <a:xfrm>
            <a:off x="595400" y="688250"/>
            <a:ext cx="593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33B01"/>
                </a:solidFill>
              </a:rPr>
              <a:t>Lease a Bike ontzorgt in alle fasen van de leasefietsregeling</a:t>
            </a:r>
            <a:endParaRPr sz="1200">
              <a:solidFill>
                <a:srgbClr val="033B01"/>
              </a:solidFill>
            </a:endParaRPr>
          </a:p>
        </p:txBody>
      </p:sp>
      <p:sp>
        <p:nvSpPr>
          <p:cNvPr id="748" name="Google Shape;748;p66"/>
          <p:cNvSpPr/>
          <p:nvPr/>
        </p:nvSpPr>
        <p:spPr>
          <a:xfrm>
            <a:off x="1822775" y="1708438"/>
            <a:ext cx="2101200" cy="28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Beleid &amp; doelgroep bepalen</a:t>
            </a:r>
            <a:endParaRPr sz="800"/>
          </a:p>
        </p:txBody>
      </p:sp>
      <p:sp>
        <p:nvSpPr>
          <p:cNvPr id="749" name="Google Shape;749;p66"/>
          <p:cNvSpPr/>
          <p:nvPr/>
        </p:nvSpPr>
        <p:spPr>
          <a:xfrm>
            <a:off x="4215676" y="1244188"/>
            <a:ext cx="2101200" cy="200400"/>
          </a:xfrm>
          <a:prstGeom prst="roundRect">
            <a:avLst>
              <a:gd fmla="val 16667" name="adj"/>
            </a:avLst>
          </a:prstGeom>
          <a:solidFill>
            <a:srgbClr val="1B6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3F4FD"/>
                </a:solidFill>
              </a:rPr>
              <a:t>Communicatie</a:t>
            </a:r>
            <a:endParaRPr>
              <a:solidFill>
                <a:srgbClr val="E3F4FD"/>
              </a:solidFill>
            </a:endParaRPr>
          </a:p>
        </p:txBody>
      </p:sp>
      <p:sp>
        <p:nvSpPr>
          <p:cNvPr id="750" name="Google Shape;750;p66"/>
          <p:cNvSpPr/>
          <p:nvPr/>
        </p:nvSpPr>
        <p:spPr>
          <a:xfrm>
            <a:off x="1822775" y="1249901"/>
            <a:ext cx="2101200" cy="200400"/>
          </a:xfrm>
          <a:prstGeom prst="roundRect">
            <a:avLst>
              <a:gd fmla="val 16667" name="adj"/>
            </a:avLst>
          </a:prstGeom>
          <a:solidFill>
            <a:srgbClr val="E3F4FD"/>
          </a:solidFill>
          <a:ln cap="flat" cmpd="sng" w="9525">
            <a:solidFill>
              <a:srgbClr val="1B6F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B6FFA"/>
                </a:solidFill>
              </a:rPr>
              <a:t>Implementatie</a:t>
            </a:r>
            <a:endParaRPr>
              <a:solidFill>
                <a:srgbClr val="1B6FFA"/>
              </a:solidFill>
            </a:endParaRPr>
          </a:p>
        </p:txBody>
      </p:sp>
      <p:sp>
        <p:nvSpPr>
          <p:cNvPr id="751" name="Google Shape;751;p66"/>
          <p:cNvSpPr/>
          <p:nvPr/>
        </p:nvSpPr>
        <p:spPr>
          <a:xfrm>
            <a:off x="595400" y="1901355"/>
            <a:ext cx="968400" cy="2925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CFF1E3"/>
                </a:solidFill>
              </a:rPr>
              <a:t>Werkgever</a:t>
            </a:r>
            <a:endParaRPr b="1" sz="800">
              <a:solidFill>
                <a:srgbClr val="CFF1E3"/>
              </a:solidFill>
            </a:endParaRPr>
          </a:p>
        </p:txBody>
      </p:sp>
      <p:sp>
        <p:nvSpPr>
          <p:cNvPr id="752" name="Google Shape;752;p66"/>
          <p:cNvSpPr/>
          <p:nvPr/>
        </p:nvSpPr>
        <p:spPr>
          <a:xfrm>
            <a:off x="6608584" y="1245163"/>
            <a:ext cx="2101200" cy="2004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3F4FD"/>
                </a:solidFill>
              </a:rPr>
              <a:t>Live</a:t>
            </a:r>
            <a:endParaRPr>
              <a:solidFill>
                <a:srgbClr val="E3F4FD"/>
              </a:solidFill>
            </a:endParaRPr>
          </a:p>
        </p:txBody>
      </p:sp>
      <p:sp>
        <p:nvSpPr>
          <p:cNvPr id="753" name="Google Shape;753;p66"/>
          <p:cNvSpPr/>
          <p:nvPr/>
        </p:nvSpPr>
        <p:spPr>
          <a:xfrm>
            <a:off x="595400" y="3191338"/>
            <a:ext cx="968400" cy="292500"/>
          </a:xfrm>
          <a:prstGeom prst="roundRect">
            <a:avLst>
              <a:gd fmla="val 16667" name="adj"/>
            </a:avLst>
          </a:prstGeom>
          <a:solidFill>
            <a:srgbClr val="CFF1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Lease</a:t>
            </a:r>
            <a:r>
              <a:rPr b="1" lang="en" sz="800">
                <a:solidFill>
                  <a:srgbClr val="033B01"/>
                </a:solidFill>
              </a:rPr>
              <a:t> a Bike</a:t>
            </a:r>
            <a:endParaRPr b="1" sz="800">
              <a:solidFill>
                <a:srgbClr val="033B01"/>
              </a:solidFill>
            </a:endParaRPr>
          </a:p>
        </p:txBody>
      </p:sp>
      <p:sp>
        <p:nvSpPr>
          <p:cNvPr id="754" name="Google Shape;754;p66"/>
          <p:cNvSpPr/>
          <p:nvPr/>
        </p:nvSpPr>
        <p:spPr>
          <a:xfrm>
            <a:off x="1822775" y="2110763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Stakeholders informeren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HR, Payroll, Finance etc.</a:t>
            </a:r>
            <a:endParaRPr b="1" sz="500">
              <a:solidFill>
                <a:schemeClr val="dk1"/>
              </a:solidFill>
            </a:endParaRPr>
          </a:p>
        </p:txBody>
      </p:sp>
      <p:sp>
        <p:nvSpPr>
          <p:cNvPr id="755" name="Google Shape;755;p66"/>
          <p:cNvSpPr/>
          <p:nvPr/>
        </p:nvSpPr>
        <p:spPr>
          <a:xfrm>
            <a:off x="4215663" y="1711785"/>
            <a:ext cx="2101200" cy="28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Interne kick-off</a:t>
            </a:r>
            <a:endParaRPr sz="800"/>
          </a:p>
        </p:txBody>
      </p:sp>
      <p:sp>
        <p:nvSpPr>
          <p:cNvPr id="756" name="Google Shape;756;p66"/>
          <p:cNvSpPr/>
          <p:nvPr/>
        </p:nvSpPr>
        <p:spPr>
          <a:xfrm>
            <a:off x="1822788" y="2886932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Implementatie met alle betrokkenen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Inrichting platform, payroll, communicatie etc.</a:t>
            </a:r>
            <a:endParaRPr b="1" i="1" sz="500">
              <a:solidFill>
                <a:schemeClr val="dk1"/>
              </a:solidFill>
            </a:endParaRPr>
          </a:p>
        </p:txBody>
      </p:sp>
      <p:sp>
        <p:nvSpPr>
          <p:cNvPr id="757" name="Google Shape;757;p66"/>
          <p:cNvSpPr/>
          <p:nvPr/>
        </p:nvSpPr>
        <p:spPr>
          <a:xfrm>
            <a:off x="1822788" y="3374687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Inhoudelijk advies</a:t>
            </a:r>
            <a:br>
              <a:rPr b="1" lang="en" sz="800">
                <a:solidFill>
                  <a:schemeClr val="dk1"/>
                </a:solidFill>
              </a:rPr>
            </a:br>
            <a:r>
              <a:rPr i="1" lang="en" sz="500">
                <a:solidFill>
                  <a:schemeClr val="dk1"/>
                </a:solidFill>
              </a:rPr>
              <a:t>Beleid, doelgroep en fiscale thema's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758" name="Google Shape;758;p66"/>
          <p:cNvSpPr/>
          <p:nvPr/>
        </p:nvSpPr>
        <p:spPr>
          <a:xfrm>
            <a:off x="4215675" y="2889758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Promotiematerialen kick-off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759" name="Google Shape;759;p66"/>
          <p:cNvSpPr/>
          <p:nvPr/>
        </p:nvSpPr>
        <p:spPr>
          <a:xfrm>
            <a:off x="4215675" y="3204845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Talloze ideeën &amp; middelen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Om jouw collega’s te blijven enthousiasmeren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760" name="Google Shape;760;p66"/>
          <p:cNvSpPr/>
          <p:nvPr/>
        </p:nvSpPr>
        <p:spPr>
          <a:xfrm>
            <a:off x="6608550" y="2889755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Learning Center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Centrale plek met alle werkgever informatie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761" name="Google Shape;761;p66"/>
          <p:cNvSpPr/>
          <p:nvPr/>
        </p:nvSpPr>
        <p:spPr>
          <a:xfrm>
            <a:off x="6608550" y="3377510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Geautomatiseerde processen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Altijd geïnformeerd over status fiets(en)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762" name="Google Shape;762;p66"/>
          <p:cNvSpPr/>
          <p:nvPr/>
        </p:nvSpPr>
        <p:spPr>
          <a:xfrm>
            <a:off x="4215675" y="3519946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Communicatie campagnes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763" name="Google Shape;763;p66"/>
          <p:cNvSpPr/>
          <p:nvPr/>
        </p:nvSpPr>
        <p:spPr>
          <a:xfrm>
            <a:off x="1822775" y="3989613"/>
            <a:ext cx="6887100" cy="185100"/>
          </a:xfrm>
          <a:prstGeom prst="roundRect">
            <a:avLst>
              <a:gd fmla="val 16667" name="adj"/>
            </a:avLst>
          </a:prstGeom>
          <a:solidFill>
            <a:srgbClr val="DA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Een </a:t>
            </a:r>
            <a:r>
              <a:rPr lang="en" sz="800"/>
              <a:t>vast aanspreekpunt </a:t>
            </a:r>
            <a:r>
              <a:rPr lang="en" sz="800"/>
              <a:t>vanaf implementatie en een toegewijd Customer Support team die altijd voor je klaar staat</a:t>
            </a:r>
            <a:endParaRPr sz="800"/>
          </a:p>
        </p:txBody>
      </p:sp>
      <p:sp>
        <p:nvSpPr>
          <p:cNvPr id="764" name="Google Shape;764;p66"/>
          <p:cNvSpPr/>
          <p:nvPr/>
        </p:nvSpPr>
        <p:spPr>
          <a:xfrm>
            <a:off x="6608550" y="2110774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Beheer platform &amp; verwerking payroll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765" name="Google Shape;765;p66"/>
          <p:cNvSpPr/>
          <p:nvPr/>
        </p:nvSpPr>
        <p:spPr>
          <a:xfrm>
            <a:off x="6608575" y="1711763"/>
            <a:ext cx="2101200" cy="28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Werknemers blijven enthousiasmeren</a:t>
            </a:r>
            <a:endParaRPr b="1" sz="800">
              <a:solidFill>
                <a:schemeClr val="dk1"/>
              </a:solidFill>
            </a:endParaRPr>
          </a:p>
        </p:txBody>
      </p:sp>
      <p:pic>
        <p:nvPicPr>
          <p:cNvPr id="766" name="Google Shape;76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6775" y="1247050"/>
            <a:ext cx="206100" cy="2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9675" y="1247050"/>
            <a:ext cx="206100" cy="20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p66"/>
          <p:cNvCxnSpPr/>
          <p:nvPr/>
        </p:nvCxnSpPr>
        <p:spPr>
          <a:xfrm flipH="1" rot="10800000">
            <a:off x="1812125" y="2623488"/>
            <a:ext cx="6908400" cy="16200"/>
          </a:xfrm>
          <a:prstGeom prst="straightConnector1">
            <a:avLst/>
          </a:prstGeom>
          <a:noFill/>
          <a:ln cap="flat" cmpd="sng" w="9525">
            <a:solidFill>
              <a:srgbClr val="033B01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7"/>
          <p:cNvSpPr/>
          <p:nvPr/>
        </p:nvSpPr>
        <p:spPr>
          <a:xfrm>
            <a:off x="6500050" y="1613075"/>
            <a:ext cx="21768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4" name="Google Shape;774;p67"/>
          <p:cNvPicPr preferRelativeResize="0"/>
          <p:nvPr/>
        </p:nvPicPr>
        <p:blipFill rotWithShape="1">
          <a:blip r:embed="rId3">
            <a:alphaModFix/>
          </a:blip>
          <a:srcRect b="-2100" l="0" r="0" t="2100"/>
          <a:stretch/>
        </p:blipFill>
        <p:spPr>
          <a:xfrm>
            <a:off x="-2600" y="121319"/>
            <a:ext cx="9144003" cy="5156893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67"/>
          <p:cNvSpPr txBox="1"/>
          <p:nvPr/>
        </p:nvSpPr>
        <p:spPr>
          <a:xfrm>
            <a:off x="471225" y="588725"/>
            <a:ext cx="848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Communicatie voor succesvolle fietsregeling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776" name="Google Shape;776;p67"/>
          <p:cNvSpPr/>
          <p:nvPr/>
        </p:nvSpPr>
        <p:spPr>
          <a:xfrm>
            <a:off x="471225" y="2796187"/>
            <a:ext cx="21768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67"/>
          <p:cNvSpPr txBox="1"/>
          <p:nvPr/>
        </p:nvSpPr>
        <p:spPr>
          <a:xfrm>
            <a:off x="471224" y="2839837"/>
            <a:ext cx="2176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Enthousiasmeren en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informeren collega’s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78" name="Google Shape;778;p67"/>
          <p:cNvSpPr/>
          <p:nvPr/>
        </p:nvSpPr>
        <p:spPr>
          <a:xfrm>
            <a:off x="471225" y="2298537"/>
            <a:ext cx="2176800" cy="3519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67"/>
          <p:cNvSpPr txBox="1"/>
          <p:nvPr/>
        </p:nvSpPr>
        <p:spPr>
          <a:xfrm>
            <a:off x="641478" y="2355228"/>
            <a:ext cx="1836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Kick-off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80" name="Google Shape;780;p67"/>
          <p:cNvSpPr/>
          <p:nvPr/>
        </p:nvSpPr>
        <p:spPr>
          <a:xfrm>
            <a:off x="3484625" y="1697366"/>
            <a:ext cx="2176800" cy="3519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67"/>
          <p:cNvSpPr txBox="1"/>
          <p:nvPr/>
        </p:nvSpPr>
        <p:spPr>
          <a:xfrm>
            <a:off x="3629218" y="1752107"/>
            <a:ext cx="1902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Extra promotie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82" name="Google Shape;782;p67"/>
          <p:cNvSpPr/>
          <p:nvPr/>
        </p:nvSpPr>
        <p:spPr>
          <a:xfrm>
            <a:off x="6599113" y="1613075"/>
            <a:ext cx="19746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67"/>
          <p:cNvSpPr txBox="1"/>
          <p:nvPr/>
        </p:nvSpPr>
        <p:spPr>
          <a:xfrm>
            <a:off x="6566950" y="1656725"/>
            <a:ext cx="2075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3x per jaar communiceren 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a.d.h.v. de campagnes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84" name="Google Shape;784;p67"/>
          <p:cNvSpPr/>
          <p:nvPr/>
        </p:nvSpPr>
        <p:spPr>
          <a:xfrm>
            <a:off x="6500050" y="1117375"/>
            <a:ext cx="2142000" cy="3519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67"/>
          <p:cNvSpPr txBox="1"/>
          <p:nvPr/>
        </p:nvSpPr>
        <p:spPr>
          <a:xfrm>
            <a:off x="6670291" y="1172116"/>
            <a:ext cx="1836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</a:rPr>
              <a:t>Succesformule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86" name="Google Shape;786;p67"/>
          <p:cNvSpPr/>
          <p:nvPr/>
        </p:nvSpPr>
        <p:spPr>
          <a:xfrm>
            <a:off x="3484625" y="2190900"/>
            <a:ext cx="2176800" cy="4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67"/>
          <p:cNvSpPr txBox="1"/>
          <p:nvPr/>
        </p:nvSpPr>
        <p:spPr>
          <a:xfrm>
            <a:off x="3522427" y="2234550"/>
            <a:ext cx="21012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o.a. online vragenuurtje, promotiemateriaal op locatie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88" name="Google Shape;788;p67"/>
          <p:cNvSpPr/>
          <p:nvPr/>
        </p:nvSpPr>
        <p:spPr>
          <a:xfrm>
            <a:off x="904825" y="4761100"/>
            <a:ext cx="1659000" cy="172500"/>
          </a:xfrm>
          <a:prstGeom prst="rect">
            <a:avLst/>
          </a:prstGeom>
          <a:solidFill>
            <a:srgbClr val="DA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67"/>
          <p:cNvSpPr txBox="1"/>
          <p:nvPr/>
        </p:nvSpPr>
        <p:spPr>
          <a:xfrm>
            <a:off x="471225" y="941650"/>
            <a:ext cx="62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33B01"/>
                </a:solidFill>
              </a:rPr>
              <a:t>Het Activatie team ontzorgt bij de kick-off en de communicatie daarna </a:t>
            </a:r>
            <a:endParaRPr b="1" sz="11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8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795" name="Google Shape;795;p68"/>
          <p:cNvSpPr/>
          <p:nvPr/>
        </p:nvSpPr>
        <p:spPr>
          <a:xfrm>
            <a:off x="595400" y="3191338"/>
            <a:ext cx="968400" cy="292500"/>
          </a:xfrm>
          <a:prstGeom prst="roundRect">
            <a:avLst>
              <a:gd fmla="val 16667" name="adj"/>
            </a:avLst>
          </a:prstGeom>
          <a:solidFill>
            <a:srgbClr val="CFF1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Lease a Bike</a:t>
            </a:r>
            <a:endParaRPr b="1" sz="800">
              <a:solidFill>
                <a:srgbClr val="033B01"/>
              </a:solidFill>
            </a:endParaRPr>
          </a:p>
        </p:txBody>
      </p:sp>
      <p:sp>
        <p:nvSpPr>
          <p:cNvPr id="796" name="Google Shape;796;p68"/>
          <p:cNvSpPr/>
          <p:nvPr/>
        </p:nvSpPr>
        <p:spPr>
          <a:xfrm>
            <a:off x="6608575" y="1943380"/>
            <a:ext cx="2101200" cy="19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Beheer platform &amp; verwerking payroll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797" name="Google Shape;797;p68"/>
          <p:cNvSpPr/>
          <p:nvPr/>
        </p:nvSpPr>
        <p:spPr>
          <a:xfrm>
            <a:off x="6608575" y="1708450"/>
            <a:ext cx="2101200" cy="19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Werknemers blijven enthousiasmeren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798" name="Google Shape;798;p68"/>
          <p:cNvSpPr/>
          <p:nvPr/>
        </p:nvSpPr>
        <p:spPr>
          <a:xfrm>
            <a:off x="1822788" y="2886932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Implementatie met alle betrokkenen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Inrichting platform, payroll, communicatie etc.</a:t>
            </a:r>
            <a:endParaRPr b="1" i="1" sz="500">
              <a:solidFill>
                <a:schemeClr val="dk1"/>
              </a:solidFill>
            </a:endParaRPr>
          </a:p>
        </p:txBody>
      </p:sp>
      <p:sp>
        <p:nvSpPr>
          <p:cNvPr id="799" name="Google Shape;799;p68"/>
          <p:cNvSpPr/>
          <p:nvPr/>
        </p:nvSpPr>
        <p:spPr>
          <a:xfrm>
            <a:off x="1822788" y="3374687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Inhoudelijk advies</a:t>
            </a:r>
            <a:br>
              <a:rPr b="1" lang="en" sz="800">
                <a:solidFill>
                  <a:schemeClr val="dk1"/>
                </a:solidFill>
              </a:rPr>
            </a:br>
            <a:r>
              <a:rPr i="1" lang="en" sz="500">
                <a:solidFill>
                  <a:schemeClr val="dk1"/>
                </a:solidFill>
              </a:rPr>
              <a:t>Beleid, doelgroep en fiscale thema's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800" name="Google Shape;800;p68"/>
          <p:cNvSpPr/>
          <p:nvPr/>
        </p:nvSpPr>
        <p:spPr>
          <a:xfrm>
            <a:off x="4215675" y="2889758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Promotiematerialen kick-off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801" name="Google Shape;801;p68"/>
          <p:cNvSpPr/>
          <p:nvPr/>
        </p:nvSpPr>
        <p:spPr>
          <a:xfrm>
            <a:off x="4215675" y="3204845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Talloze ideeën &amp; middelen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Om jouw collega’s te blijven enthousiasmeren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802" name="Google Shape;802;p68"/>
          <p:cNvSpPr/>
          <p:nvPr/>
        </p:nvSpPr>
        <p:spPr>
          <a:xfrm>
            <a:off x="6608550" y="2889755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Learning Center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Centrale plek met alle werkgever informatie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803" name="Google Shape;803;p68"/>
          <p:cNvSpPr/>
          <p:nvPr/>
        </p:nvSpPr>
        <p:spPr>
          <a:xfrm>
            <a:off x="6608550" y="3377510"/>
            <a:ext cx="2101200" cy="41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Geautomatiseerde processen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Altijd geïnformeerd over status fiets(en)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804" name="Google Shape;804;p68"/>
          <p:cNvSpPr/>
          <p:nvPr/>
        </p:nvSpPr>
        <p:spPr>
          <a:xfrm>
            <a:off x="4215675" y="3519946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Communicatie campagnes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805" name="Google Shape;805;p68"/>
          <p:cNvSpPr/>
          <p:nvPr/>
        </p:nvSpPr>
        <p:spPr>
          <a:xfrm>
            <a:off x="1822775" y="3989613"/>
            <a:ext cx="6887100" cy="185100"/>
          </a:xfrm>
          <a:prstGeom prst="roundRect">
            <a:avLst>
              <a:gd fmla="val 16667" name="adj"/>
            </a:avLst>
          </a:prstGeom>
          <a:solidFill>
            <a:srgbClr val="DA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Een vast aanspreekpunt vanaf implementatie en een toegewijd Customer Support team die altijd voor je klaar staat</a:t>
            </a:r>
            <a:endParaRPr sz="800"/>
          </a:p>
        </p:txBody>
      </p:sp>
      <p:sp>
        <p:nvSpPr>
          <p:cNvPr id="806" name="Google Shape;806;p68"/>
          <p:cNvSpPr/>
          <p:nvPr/>
        </p:nvSpPr>
        <p:spPr>
          <a:xfrm>
            <a:off x="6608575" y="2178307"/>
            <a:ext cx="2101200" cy="19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Gezamenlijke jaarlijkse evaluatie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807" name="Google Shape;807;p68"/>
          <p:cNvSpPr txBox="1"/>
          <p:nvPr/>
        </p:nvSpPr>
        <p:spPr>
          <a:xfrm>
            <a:off x="570300" y="321950"/>
            <a:ext cx="9634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21">
                <a:solidFill>
                  <a:srgbClr val="033A00"/>
                </a:solidFill>
              </a:rPr>
              <a:t>Onze samenwerking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808" name="Google Shape;808;p68"/>
          <p:cNvSpPr txBox="1"/>
          <p:nvPr/>
        </p:nvSpPr>
        <p:spPr>
          <a:xfrm>
            <a:off x="595400" y="688250"/>
            <a:ext cx="593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33B01"/>
                </a:solidFill>
              </a:rPr>
              <a:t>Lease a Bike ontzorgt in alle fasen van de leasefietsregeling</a:t>
            </a:r>
            <a:endParaRPr sz="1200">
              <a:solidFill>
                <a:srgbClr val="033B01"/>
              </a:solidFill>
            </a:endParaRPr>
          </a:p>
        </p:txBody>
      </p:sp>
      <p:sp>
        <p:nvSpPr>
          <p:cNvPr id="809" name="Google Shape;809;p68"/>
          <p:cNvSpPr/>
          <p:nvPr/>
        </p:nvSpPr>
        <p:spPr>
          <a:xfrm>
            <a:off x="4215676" y="1244188"/>
            <a:ext cx="2101200" cy="200400"/>
          </a:xfrm>
          <a:prstGeom prst="roundRect">
            <a:avLst>
              <a:gd fmla="val 16667" name="adj"/>
            </a:avLst>
          </a:prstGeom>
          <a:solidFill>
            <a:srgbClr val="1B6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3F4FD"/>
                </a:solidFill>
              </a:rPr>
              <a:t>Communicatie</a:t>
            </a:r>
            <a:endParaRPr>
              <a:solidFill>
                <a:srgbClr val="E3F4FD"/>
              </a:solidFill>
            </a:endParaRPr>
          </a:p>
        </p:txBody>
      </p:sp>
      <p:sp>
        <p:nvSpPr>
          <p:cNvPr id="810" name="Google Shape;810;p68"/>
          <p:cNvSpPr/>
          <p:nvPr/>
        </p:nvSpPr>
        <p:spPr>
          <a:xfrm>
            <a:off x="1822775" y="1249901"/>
            <a:ext cx="2101200" cy="200400"/>
          </a:xfrm>
          <a:prstGeom prst="roundRect">
            <a:avLst>
              <a:gd fmla="val 16667" name="adj"/>
            </a:avLst>
          </a:prstGeom>
          <a:solidFill>
            <a:srgbClr val="E3F4FD"/>
          </a:solidFill>
          <a:ln cap="flat" cmpd="sng" w="9525">
            <a:solidFill>
              <a:srgbClr val="1B6F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B6FFA"/>
                </a:solidFill>
              </a:rPr>
              <a:t>Implementatie</a:t>
            </a:r>
            <a:endParaRPr>
              <a:solidFill>
                <a:srgbClr val="1B6FFA"/>
              </a:solidFill>
            </a:endParaRPr>
          </a:p>
        </p:txBody>
      </p:sp>
      <p:sp>
        <p:nvSpPr>
          <p:cNvPr id="811" name="Google Shape;811;p68"/>
          <p:cNvSpPr/>
          <p:nvPr/>
        </p:nvSpPr>
        <p:spPr>
          <a:xfrm>
            <a:off x="6608584" y="1245163"/>
            <a:ext cx="2101200" cy="200400"/>
          </a:xfrm>
          <a:prstGeom prst="roundRect">
            <a:avLst>
              <a:gd fmla="val 16667" name="adj"/>
            </a:avLst>
          </a:prstGeom>
          <a:solidFill>
            <a:srgbClr val="F46F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3F4FD"/>
                </a:solidFill>
              </a:rPr>
              <a:t>Live</a:t>
            </a:r>
            <a:endParaRPr>
              <a:solidFill>
                <a:srgbClr val="E3F4FD"/>
              </a:solidFill>
            </a:endParaRPr>
          </a:p>
        </p:txBody>
      </p:sp>
      <p:pic>
        <p:nvPicPr>
          <p:cNvPr id="812" name="Google Shape;81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6775" y="1247050"/>
            <a:ext cx="206100" cy="2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9675" y="1247050"/>
            <a:ext cx="206100" cy="2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68"/>
          <p:cNvSpPr/>
          <p:nvPr/>
        </p:nvSpPr>
        <p:spPr>
          <a:xfrm>
            <a:off x="1822775" y="1708438"/>
            <a:ext cx="2101200" cy="28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Beleid &amp; doelgroep bepalen</a:t>
            </a:r>
            <a:endParaRPr sz="800"/>
          </a:p>
        </p:txBody>
      </p:sp>
      <p:sp>
        <p:nvSpPr>
          <p:cNvPr id="815" name="Google Shape;815;p68"/>
          <p:cNvSpPr/>
          <p:nvPr/>
        </p:nvSpPr>
        <p:spPr>
          <a:xfrm>
            <a:off x="595400" y="1901355"/>
            <a:ext cx="968400" cy="2925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CFF1E3"/>
                </a:solidFill>
              </a:rPr>
              <a:t>Werkgever</a:t>
            </a:r>
            <a:endParaRPr b="1" sz="800">
              <a:solidFill>
                <a:srgbClr val="CFF1E3"/>
              </a:solidFill>
            </a:endParaRPr>
          </a:p>
        </p:txBody>
      </p:sp>
      <p:sp>
        <p:nvSpPr>
          <p:cNvPr id="816" name="Google Shape;816;p68"/>
          <p:cNvSpPr/>
          <p:nvPr/>
        </p:nvSpPr>
        <p:spPr>
          <a:xfrm>
            <a:off x="1822775" y="2110763"/>
            <a:ext cx="2101200" cy="26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Stakeholders informeren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HR, Payroll, Finance etc.</a:t>
            </a:r>
            <a:endParaRPr b="1" sz="500">
              <a:solidFill>
                <a:schemeClr val="dk1"/>
              </a:solidFill>
            </a:endParaRPr>
          </a:p>
        </p:txBody>
      </p:sp>
      <p:sp>
        <p:nvSpPr>
          <p:cNvPr id="817" name="Google Shape;817;p68"/>
          <p:cNvSpPr/>
          <p:nvPr/>
        </p:nvSpPr>
        <p:spPr>
          <a:xfrm>
            <a:off x="4215663" y="1711785"/>
            <a:ext cx="2101200" cy="28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33B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Interne kick-off</a:t>
            </a:r>
            <a:endParaRPr sz="800"/>
          </a:p>
        </p:txBody>
      </p:sp>
      <p:cxnSp>
        <p:nvCxnSpPr>
          <p:cNvPr id="818" name="Google Shape;818;p68"/>
          <p:cNvCxnSpPr/>
          <p:nvPr/>
        </p:nvCxnSpPr>
        <p:spPr>
          <a:xfrm flipH="1" rot="10800000">
            <a:off x="1812125" y="2623488"/>
            <a:ext cx="6908400" cy="16200"/>
          </a:xfrm>
          <a:prstGeom prst="straightConnector1">
            <a:avLst/>
          </a:prstGeom>
          <a:noFill/>
          <a:ln cap="flat" cmpd="sng" w="9525">
            <a:solidFill>
              <a:srgbClr val="033B01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9"/>
          <p:cNvSpPr/>
          <p:nvPr/>
        </p:nvSpPr>
        <p:spPr>
          <a:xfrm>
            <a:off x="570374" y="1095250"/>
            <a:ext cx="4615200" cy="1534500"/>
          </a:xfrm>
          <a:prstGeom prst="roundRect">
            <a:avLst>
              <a:gd fmla="val 16667" name="adj"/>
            </a:avLst>
          </a:prstGeom>
          <a:solidFill>
            <a:srgbClr val="033B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CFF1E3"/>
              </a:solidFill>
            </a:endParaRPr>
          </a:p>
        </p:txBody>
      </p:sp>
      <p:sp>
        <p:nvSpPr>
          <p:cNvPr id="824" name="Google Shape;824;p69"/>
          <p:cNvSpPr/>
          <p:nvPr/>
        </p:nvSpPr>
        <p:spPr>
          <a:xfrm>
            <a:off x="570300" y="2697025"/>
            <a:ext cx="4615200" cy="1599600"/>
          </a:xfrm>
          <a:prstGeom prst="roundRect">
            <a:avLst>
              <a:gd fmla="val 16667" name="adj"/>
            </a:avLst>
          </a:prstGeom>
          <a:solidFill>
            <a:srgbClr val="CFF1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33B01"/>
              </a:solidFill>
            </a:endParaRPr>
          </a:p>
        </p:txBody>
      </p:sp>
      <p:sp>
        <p:nvSpPr>
          <p:cNvPr id="825" name="Google Shape;825;p69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Volledig geautomatiseerd platform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826" name="Google Shape;826;p69"/>
          <p:cNvSpPr txBox="1"/>
          <p:nvPr/>
        </p:nvSpPr>
        <p:spPr>
          <a:xfrm>
            <a:off x="570300" y="1169663"/>
            <a:ext cx="46998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b="1" lang="en" sz="1000">
                <a:solidFill>
                  <a:schemeClr val="lt1"/>
                </a:solidFill>
              </a:rPr>
              <a:t>Eenmalig: Inrichten Lease a Bike platform</a:t>
            </a:r>
            <a:endParaRPr b="1" sz="10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Instellen richtlijnen en toevoegen Gebruikersovereenkomst.</a:t>
            </a:r>
            <a:endParaRPr sz="1000">
              <a:solidFill>
                <a:schemeClr val="lt1"/>
              </a:solidFill>
            </a:endParaRPr>
          </a:p>
          <a:p>
            <a:pPr indent="0" lvl="2" marL="1428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</a:pPr>
            <a:r>
              <a:rPr b="1" lang="en" sz="1000">
                <a:solidFill>
                  <a:schemeClr val="lt1"/>
                </a:solidFill>
              </a:rPr>
              <a:t>Eenmalig: Uitnodigen van Werknemers</a:t>
            </a:r>
            <a:endParaRPr b="1" sz="1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Promotie- en communicatieplan eenvoudig delen via intranet of op </a:t>
            </a:r>
            <a:br>
              <a:rPr lang="en" sz="1000">
                <a:solidFill>
                  <a:schemeClr val="lt1"/>
                </a:solidFill>
              </a:rPr>
            </a:br>
            <a:r>
              <a:rPr lang="en" sz="1000">
                <a:solidFill>
                  <a:schemeClr val="lt1"/>
                </a:solidFill>
              </a:rPr>
              <a:t>maat gemaakte company-page. Voorbeeld: </a:t>
            </a:r>
            <a:r>
              <a:rPr lang="en" sz="10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bms.lease-a-bike.nl</a:t>
            </a:r>
            <a:br>
              <a:rPr lang="en" sz="1000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000"/>
              <a:buAutoNum type="arabicPeriod"/>
            </a:pPr>
            <a:r>
              <a:rPr b="1" lang="en" sz="1000">
                <a:solidFill>
                  <a:srgbClr val="033B01"/>
                </a:solidFill>
              </a:rPr>
              <a:t>Terugkerend: Nieuwe gebruikers goedkeuren</a:t>
            </a:r>
            <a:endParaRPr b="1" sz="1000">
              <a:solidFill>
                <a:srgbClr val="033B0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Geef medewerker wel/geen goedkeuring </a:t>
            </a:r>
            <a:r>
              <a:rPr b="1" lang="en" sz="1000">
                <a:solidFill>
                  <a:srgbClr val="033B01"/>
                </a:solidFill>
              </a:rPr>
              <a:t>met 1 klik</a:t>
            </a:r>
            <a:r>
              <a:rPr lang="en" sz="1000">
                <a:solidFill>
                  <a:schemeClr val="dk1"/>
                </a:solidFill>
              </a:rPr>
              <a:t> op de knop.</a:t>
            </a:r>
            <a:br>
              <a:rPr lang="en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000"/>
              <a:buAutoNum type="arabicPeriod"/>
            </a:pPr>
            <a:r>
              <a:rPr b="1" lang="en" sz="1000">
                <a:solidFill>
                  <a:srgbClr val="033B01"/>
                </a:solidFill>
              </a:rPr>
              <a:t>Terugkerend: Verwerken (geautomatiseerd) salarisadministratie</a:t>
            </a:r>
            <a:endParaRPr b="1" sz="1000">
              <a:solidFill>
                <a:srgbClr val="033B0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Exporteren salaris bestand, er zijn </a:t>
            </a:r>
            <a:r>
              <a:rPr b="1" lang="en" sz="1000">
                <a:solidFill>
                  <a:srgbClr val="033B01"/>
                </a:solidFill>
              </a:rPr>
              <a:t>geen integraties</a:t>
            </a:r>
            <a:r>
              <a:rPr lang="en" sz="1000">
                <a:solidFill>
                  <a:schemeClr val="dk1"/>
                </a:solidFill>
              </a:rPr>
              <a:t> noodzakelijk.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	</a:t>
            </a:r>
            <a:r>
              <a:rPr b="1" lang="en" sz="1000">
                <a:solidFill>
                  <a:srgbClr val="033B01"/>
                </a:solidFill>
              </a:rPr>
              <a:t>Voortijdig beëindigen</a:t>
            </a:r>
            <a:r>
              <a:rPr lang="en" sz="1000">
                <a:solidFill>
                  <a:schemeClr val="dk1"/>
                </a:solidFill>
              </a:rPr>
              <a:t> leasecontract </a:t>
            </a:r>
            <a:r>
              <a:rPr b="1" lang="en" sz="1000">
                <a:solidFill>
                  <a:srgbClr val="033B01"/>
                </a:solidFill>
              </a:rPr>
              <a:t>binnen 1 minuut</a:t>
            </a:r>
            <a:r>
              <a:rPr lang="en" sz="1000">
                <a:solidFill>
                  <a:schemeClr val="dk1"/>
                </a:solidFill>
              </a:rPr>
              <a:t> geregeld.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827" name="Google Shape;82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9212" y="3406150"/>
            <a:ext cx="379650" cy="3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9512" y="3375587"/>
            <a:ext cx="288499" cy="365974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69"/>
          <p:cNvSpPr txBox="1"/>
          <p:nvPr/>
        </p:nvSpPr>
        <p:spPr>
          <a:xfrm>
            <a:off x="5466263" y="3772125"/>
            <a:ext cx="157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033B01"/>
                </a:solidFill>
              </a:rPr>
              <a:t>ISO27K | SOC II | C5</a:t>
            </a:r>
            <a:endParaRPr b="1" sz="800">
              <a:solidFill>
                <a:srgbClr val="033B0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33B01"/>
                </a:solidFill>
              </a:rPr>
              <a:t>Assurance Type II</a:t>
            </a:r>
            <a:endParaRPr sz="800">
              <a:solidFill>
                <a:srgbClr val="033B01"/>
              </a:solidFill>
            </a:endParaRPr>
          </a:p>
        </p:txBody>
      </p:sp>
      <p:sp>
        <p:nvSpPr>
          <p:cNvPr id="830" name="Google Shape;830;p69"/>
          <p:cNvSpPr txBox="1"/>
          <p:nvPr/>
        </p:nvSpPr>
        <p:spPr>
          <a:xfrm>
            <a:off x="6881538" y="3772125"/>
            <a:ext cx="157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API koppeling</a:t>
            </a:r>
            <a:endParaRPr b="1" sz="800">
              <a:solidFill>
                <a:srgbClr val="033B0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33B01"/>
                </a:solidFill>
              </a:rPr>
              <a:t>Met HR software</a:t>
            </a:r>
            <a:endParaRPr sz="800">
              <a:solidFill>
                <a:srgbClr val="033B01"/>
              </a:solidFill>
            </a:endParaRPr>
          </a:p>
        </p:txBody>
      </p:sp>
      <p:sp>
        <p:nvSpPr>
          <p:cNvPr id="831" name="Google Shape;831;p69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832" name="Google Shape;832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1606" y="1266062"/>
            <a:ext cx="2575969" cy="1284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3" name="Google Shape;833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6847" y="1477385"/>
            <a:ext cx="2689623" cy="13408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4" name="Google Shape;834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6275" y="1697864"/>
            <a:ext cx="2689623" cy="134085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38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0"/>
          <p:cNvSpPr txBox="1"/>
          <p:nvPr/>
        </p:nvSpPr>
        <p:spPr>
          <a:xfrm>
            <a:off x="423641" y="344832"/>
            <a:ext cx="84072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Privacy &amp; Security</a:t>
            </a:r>
            <a:br>
              <a:rPr b="1" lang="en" sz="30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solidFill>
                  <a:srgbClr val="033B01"/>
                </a:solidFill>
              </a:rPr>
              <a:t>Assuran</a:t>
            </a:r>
            <a:r>
              <a:rPr lang="en">
                <a:solidFill>
                  <a:srgbClr val="033B01"/>
                </a:solidFill>
              </a:rPr>
              <a:t>ce </a:t>
            </a:r>
            <a:r>
              <a:rPr lang="en" sz="1400">
                <a:solidFill>
                  <a:srgbClr val="033B01"/>
                </a:solidFill>
              </a:rPr>
              <a:t>type II</a:t>
            </a:r>
            <a:r>
              <a:rPr lang="en" sz="1500">
                <a:solidFill>
                  <a:srgbClr val="033B01"/>
                </a:solidFill>
              </a:rPr>
              <a:t> &amp; SOC2 certificering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70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Join the ride!</a:t>
            </a:r>
            <a:endParaRPr sz="1000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1" name="Google Shape;841;p70"/>
          <p:cNvPicPr preferRelativeResize="0"/>
          <p:nvPr/>
        </p:nvPicPr>
        <p:blipFill rotWithShape="1">
          <a:blip r:embed="rId3">
            <a:alphaModFix/>
          </a:blip>
          <a:srcRect b="9885" l="11905" r="3656" t="10005"/>
          <a:stretch/>
        </p:blipFill>
        <p:spPr>
          <a:xfrm>
            <a:off x="5281947" y="2109095"/>
            <a:ext cx="3478800" cy="1564200"/>
          </a:xfrm>
          <a:prstGeom prst="roundRect">
            <a:avLst>
              <a:gd fmla="val 5014" name="adj"/>
            </a:avLst>
          </a:prstGeom>
          <a:noFill/>
          <a:ln>
            <a:noFill/>
          </a:ln>
        </p:spPr>
      </p:pic>
      <p:sp>
        <p:nvSpPr>
          <p:cNvPr id="842" name="Google Shape;842;p70"/>
          <p:cNvSpPr/>
          <p:nvPr/>
        </p:nvSpPr>
        <p:spPr>
          <a:xfrm>
            <a:off x="423650" y="1727000"/>
            <a:ext cx="4731300" cy="1946400"/>
          </a:xfrm>
          <a:prstGeom prst="roundRect">
            <a:avLst>
              <a:gd fmla="val 6879" name="adj"/>
            </a:avLst>
          </a:prstGeom>
          <a:solidFill>
            <a:srgbClr val="CFF1E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70"/>
          <p:cNvSpPr txBox="1"/>
          <p:nvPr/>
        </p:nvSpPr>
        <p:spPr>
          <a:xfrm>
            <a:off x="690250" y="2992425"/>
            <a:ext cx="41982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Assurantie	Omschrijving  	 		                             </a:t>
            </a:r>
            <a:br>
              <a:rPr b="1" i="0" lang="en" sz="8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8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Type I  		Alle maatregelen in place. Vergelijkbaar met een foto. ‘</a:t>
            </a:r>
            <a:r>
              <a:rPr lang="en" sz="8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" sz="8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est of design’</a:t>
            </a:r>
            <a:endParaRPr b="0" i="0" sz="800" u="none" cap="none" strike="noStrike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Type II 		</a:t>
            </a:r>
            <a:r>
              <a:rPr lang="en" sz="8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Vergelijkbaar met een video. ‘T</a:t>
            </a:r>
            <a:r>
              <a:rPr b="0" i="0" lang="en" sz="800" u="none" cap="none" strike="noStrike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est of operational effectiveness’</a:t>
            </a:r>
            <a:endParaRPr i="1" sz="800">
              <a:solidFill>
                <a:srgbClr val="033B01"/>
              </a:solidFill>
            </a:endParaRPr>
          </a:p>
        </p:txBody>
      </p:sp>
      <p:sp>
        <p:nvSpPr>
          <p:cNvPr id="844" name="Google Shape;844;p70"/>
          <p:cNvSpPr txBox="1"/>
          <p:nvPr/>
        </p:nvSpPr>
        <p:spPr>
          <a:xfrm>
            <a:off x="5281947" y="1773507"/>
            <a:ext cx="34788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23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Lease a Bike </a:t>
            </a:r>
            <a:endParaRPr b="1" sz="2300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70"/>
          <p:cNvSpPr txBox="1"/>
          <p:nvPr/>
        </p:nvSpPr>
        <p:spPr>
          <a:xfrm>
            <a:off x="7153250" y="1768800"/>
            <a:ext cx="16074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1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Marktleider met </a:t>
            </a:r>
            <a:br>
              <a:rPr lang="en" sz="11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>
                <a:solidFill>
                  <a:srgbClr val="033B01"/>
                </a:solidFill>
                <a:latin typeface="Arial"/>
                <a:ea typeface="Arial"/>
                <a:cs typeface="Arial"/>
                <a:sym typeface="Arial"/>
              </a:rPr>
              <a:t>internationale ervaring </a:t>
            </a:r>
            <a:endParaRPr sz="1100">
              <a:solidFill>
                <a:srgbClr val="033B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6" name="Google Shape;846;p70"/>
          <p:cNvGrpSpPr/>
          <p:nvPr/>
        </p:nvGrpSpPr>
        <p:grpSpPr>
          <a:xfrm>
            <a:off x="891197" y="1917769"/>
            <a:ext cx="3796275" cy="914850"/>
            <a:chOff x="1219325" y="2471225"/>
            <a:chExt cx="5061700" cy="1219800"/>
          </a:xfrm>
        </p:grpSpPr>
        <p:sp>
          <p:nvSpPr>
            <p:cNvPr id="847" name="Google Shape;847;p70"/>
            <p:cNvSpPr/>
            <p:nvPr/>
          </p:nvSpPr>
          <p:spPr>
            <a:xfrm>
              <a:off x="1219325" y="2471225"/>
              <a:ext cx="2394000" cy="1219800"/>
            </a:xfrm>
            <a:prstGeom prst="roundRect">
              <a:avLst>
                <a:gd fmla="val 13756" name="adj"/>
              </a:avLst>
            </a:prstGeom>
            <a:solidFill>
              <a:schemeClr val="lt1"/>
            </a:solidFill>
            <a:ln cap="flat" cmpd="sng" w="38100">
              <a:solidFill>
                <a:srgbClr val="E2FAE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70"/>
            <p:cNvSpPr txBox="1"/>
            <p:nvPr/>
          </p:nvSpPr>
          <p:spPr>
            <a:xfrm>
              <a:off x="1219325" y="3024250"/>
              <a:ext cx="2394000" cy="6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33B01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33B01"/>
                  </a:solidFill>
                  <a:latin typeface="Arial"/>
                  <a:ea typeface="Arial"/>
                  <a:cs typeface="Arial"/>
                  <a:sym typeface="Arial"/>
                </a:rPr>
                <a:t>Privacy &amp; Security </a:t>
              </a:r>
              <a:br>
                <a:rPr b="1" i="0" lang="en" sz="800" u="none" cap="none" strike="noStrike">
                  <a:solidFill>
                    <a:srgbClr val="033B0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" sz="800" u="none" cap="none" strike="noStrike">
                  <a:solidFill>
                    <a:srgbClr val="033B01"/>
                  </a:solidFill>
                  <a:latin typeface="Arial"/>
                  <a:ea typeface="Arial"/>
                  <a:cs typeface="Arial"/>
                  <a:sym typeface="Arial"/>
                </a:rPr>
                <a:t>Assurance rapport Type II </a:t>
              </a:r>
              <a:br>
                <a:rPr b="0" i="0" lang="en" sz="800" u="none" cap="none" strike="noStrike">
                  <a:solidFill>
                    <a:srgbClr val="033B0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" sz="800" u="none" cap="none" strike="noStrike">
                  <a:solidFill>
                    <a:srgbClr val="033B01"/>
                  </a:solidFill>
                  <a:latin typeface="Arial"/>
                  <a:ea typeface="Arial"/>
                  <a:cs typeface="Arial"/>
                  <a:sym typeface="Arial"/>
                </a:rPr>
                <a:t>met afdekking SOC2, ISO27K &amp; C5 </a:t>
              </a:r>
              <a:endParaRPr sz="1100"/>
            </a:p>
          </p:txBody>
        </p:sp>
        <p:pic>
          <p:nvPicPr>
            <p:cNvPr id="849" name="Google Shape;849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30677" y="2602100"/>
              <a:ext cx="477325" cy="19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7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21988" y="2569406"/>
              <a:ext cx="379425" cy="4813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1" name="Google Shape;851;p70"/>
            <p:cNvSpPr/>
            <p:nvPr/>
          </p:nvSpPr>
          <p:spPr>
            <a:xfrm>
              <a:off x="3887025" y="2471225"/>
              <a:ext cx="2394000" cy="1219800"/>
            </a:xfrm>
            <a:prstGeom prst="roundRect">
              <a:avLst>
                <a:gd fmla="val 13756" name="adj"/>
              </a:avLst>
            </a:prstGeom>
            <a:solidFill>
              <a:schemeClr val="lt1"/>
            </a:solidFill>
            <a:ln cap="flat" cmpd="sng" w="38100">
              <a:solidFill>
                <a:srgbClr val="E2FAE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70"/>
            <p:cNvSpPr txBox="1"/>
            <p:nvPr/>
          </p:nvSpPr>
          <p:spPr>
            <a:xfrm>
              <a:off x="3887025" y="3378463"/>
              <a:ext cx="23940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33B01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033B01"/>
                  </a:solidFill>
                </a:rPr>
                <a:t>Voor P</a:t>
              </a:r>
              <a:r>
                <a:rPr i="0" lang="en" sz="800" u="none" cap="none" strike="noStrike">
                  <a:solidFill>
                    <a:srgbClr val="033B01"/>
                  </a:solidFill>
                </a:rPr>
                <a:t>rivacy </a:t>
              </a:r>
              <a:r>
                <a:rPr lang="en" sz="800">
                  <a:solidFill>
                    <a:srgbClr val="033B01"/>
                  </a:solidFill>
                </a:rPr>
                <a:t>én</a:t>
              </a:r>
              <a:r>
                <a:rPr i="0" lang="en" sz="800" u="none" cap="none" strike="noStrike">
                  <a:solidFill>
                    <a:srgbClr val="033B01"/>
                  </a:solidFill>
                </a:rPr>
                <a:t> Security</a:t>
              </a:r>
              <a:r>
                <a:rPr b="1" i="0" lang="en" sz="800" u="none" cap="none" strike="noStrike">
                  <a:solidFill>
                    <a:srgbClr val="033B0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100"/>
            </a:p>
          </p:txBody>
        </p:sp>
        <p:pic>
          <p:nvPicPr>
            <p:cNvPr id="853" name="Google Shape;853;p7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86028" y="2623363"/>
              <a:ext cx="2196002" cy="7178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4" name="Google Shape;854;p70"/>
          <p:cNvSpPr/>
          <p:nvPr/>
        </p:nvSpPr>
        <p:spPr>
          <a:xfrm>
            <a:off x="423638" y="1218113"/>
            <a:ext cx="8337000" cy="352800"/>
          </a:xfrm>
          <a:prstGeom prst="roundRect">
            <a:avLst>
              <a:gd fmla="val 17036" name="adj"/>
            </a:avLst>
          </a:prstGeom>
          <a:solidFill>
            <a:srgbClr val="DAFB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B01"/>
              </a:buClr>
              <a:buSzPts val="1500"/>
              <a:buFont typeface="Arial"/>
              <a:buNone/>
            </a:pPr>
            <a:r>
              <a:rPr lang="en" sz="1100">
                <a:solidFill>
                  <a:srgbClr val="033B01"/>
                </a:solidFill>
              </a:rPr>
              <a:t>Hét bewijs aan klanten van “alle geïmplementeerde maatregelingen ten behoeve van security, availability, confidentiality &amp; privacy”</a:t>
            </a:r>
            <a:endParaRPr sz="1100">
              <a:solidFill>
                <a:srgbClr val="033B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1"/>
          <p:cNvSpPr txBox="1"/>
          <p:nvPr/>
        </p:nvSpPr>
        <p:spPr>
          <a:xfrm>
            <a:off x="6178200" y="1621175"/>
            <a:ext cx="21039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33B01"/>
                </a:solidFill>
              </a:rPr>
              <a:t>Documentatie leasefiets</a:t>
            </a:r>
            <a:endParaRPr b="1" sz="1200">
              <a:solidFill>
                <a:srgbClr val="033B0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1000">
                <a:solidFill>
                  <a:srgbClr val="033B01"/>
                </a:solidFill>
              </a:rPr>
            </a:br>
            <a:r>
              <a:rPr b="1" lang="en" sz="800">
                <a:solidFill>
                  <a:srgbClr val="033B01"/>
                </a:solidFill>
              </a:rPr>
              <a:t>Koppeling zorgt voor: </a:t>
            </a:r>
            <a:endParaRPr b="1" sz="800">
              <a:solidFill>
                <a:srgbClr val="033B0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Gebruikersovereenkomst 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Leasecontract (binnenkort) 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860" name="Google Shape;860;p71"/>
          <p:cNvSpPr txBox="1"/>
          <p:nvPr/>
        </p:nvSpPr>
        <p:spPr>
          <a:xfrm>
            <a:off x="570300" y="1621175"/>
            <a:ext cx="2395500" cy="22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33B01"/>
                </a:solidFill>
              </a:rPr>
              <a:t>Gebruikers acties </a:t>
            </a:r>
            <a:endParaRPr b="1" sz="1200">
              <a:solidFill>
                <a:srgbClr val="033B0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en" sz="1000">
                <a:solidFill>
                  <a:srgbClr val="033B01"/>
                </a:solidFill>
              </a:rPr>
            </a:br>
            <a:r>
              <a:rPr b="1" lang="en" sz="800">
                <a:solidFill>
                  <a:srgbClr val="033B01"/>
                </a:solidFill>
              </a:rPr>
              <a:t>Automatisering van: </a:t>
            </a:r>
            <a:endParaRPr b="1" sz="800">
              <a:solidFill>
                <a:srgbClr val="033B0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Registratie medewerker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Goedkeuring door Werkgever 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Aanpassingen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Voornaamste registratie data?</a:t>
            </a:r>
            <a:endParaRPr b="1" sz="800">
              <a:solidFill>
                <a:srgbClr val="033B0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Voornaam en achternaam 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Adres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E-mailadres 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Telefoonnummer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Personeelsnummer 	(optioneel) 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Afdeling / locatie (optioneel)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861" name="Google Shape;861;p71"/>
          <p:cNvSpPr txBox="1"/>
          <p:nvPr/>
        </p:nvSpPr>
        <p:spPr>
          <a:xfrm>
            <a:off x="570300" y="570300"/>
            <a:ext cx="8451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Drie koppelingsmogelijkheden HR software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862" name="Google Shape;862;p71"/>
          <p:cNvSpPr txBox="1"/>
          <p:nvPr/>
        </p:nvSpPr>
        <p:spPr>
          <a:xfrm>
            <a:off x="570300" y="1051475"/>
            <a:ext cx="622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33B01"/>
                </a:solidFill>
              </a:rPr>
              <a:t>Lease a Bike werkt samen met Simplex als gecertificeerd AFAS partner.</a:t>
            </a:r>
            <a:endParaRPr b="1" sz="1200">
              <a:solidFill>
                <a:srgbClr val="033B01"/>
              </a:solidFill>
            </a:endParaRPr>
          </a:p>
        </p:txBody>
      </p:sp>
      <p:sp>
        <p:nvSpPr>
          <p:cNvPr id="863" name="Google Shape;863;p71"/>
          <p:cNvSpPr txBox="1"/>
          <p:nvPr/>
        </p:nvSpPr>
        <p:spPr>
          <a:xfrm>
            <a:off x="3374250" y="1621175"/>
            <a:ext cx="2395500" cy="1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33B01"/>
                </a:solidFill>
              </a:rPr>
              <a:t>Salaris export </a:t>
            </a:r>
            <a:endParaRPr b="1" sz="1200">
              <a:solidFill>
                <a:srgbClr val="033B0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1000">
                <a:solidFill>
                  <a:srgbClr val="033B01"/>
                </a:solidFill>
              </a:rPr>
            </a:br>
            <a:r>
              <a:rPr b="1" lang="en" sz="800">
                <a:solidFill>
                  <a:srgbClr val="033B01"/>
                </a:solidFill>
              </a:rPr>
              <a:t>Koppeling zorgt voor: </a:t>
            </a:r>
            <a:endParaRPr b="1" sz="8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Een koppeling die de werkgever het maandelijkse exportbestand automatisch uit het LAB platform kan aanleveren en delen met het eigen HR-systeem. 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864" name="Google Shape;864;p71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72"/>
          <p:cNvPicPr preferRelativeResize="0"/>
          <p:nvPr/>
        </p:nvPicPr>
        <p:blipFill rotWithShape="1">
          <a:blip r:embed="rId3">
            <a:alphaModFix/>
          </a:blip>
          <a:srcRect b="1162" l="0" r="0" t="1162"/>
          <a:stretch/>
        </p:blipFill>
        <p:spPr>
          <a:xfrm>
            <a:off x="3305387" y="1567496"/>
            <a:ext cx="1838748" cy="25436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0" name="Google Shape;870;p72"/>
          <p:cNvPicPr preferRelativeResize="0"/>
          <p:nvPr/>
        </p:nvPicPr>
        <p:blipFill rotWithShape="1">
          <a:blip r:embed="rId4">
            <a:alphaModFix/>
          </a:blip>
          <a:srcRect b="961" l="0" r="0" t="951"/>
          <a:stretch/>
        </p:blipFill>
        <p:spPr>
          <a:xfrm>
            <a:off x="685012" y="1591828"/>
            <a:ext cx="1821163" cy="25192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71" name="Google Shape;871;p72"/>
          <p:cNvSpPr txBox="1"/>
          <p:nvPr/>
        </p:nvSpPr>
        <p:spPr>
          <a:xfrm>
            <a:off x="570300" y="570300"/>
            <a:ext cx="6976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Promotiematerialen kick-off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872" name="Google Shape;872;p72"/>
          <p:cNvSpPr txBox="1"/>
          <p:nvPr/>
        </p:nvSpPr>
        <p:spPr>
          <a:xfrm>
            <a:off x="595400" y="936600"/>
            <a:ext cx="24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Uiteenlopend aanbod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73" name="Google Shape;873;p72"/>
          <p:cNvSpPr/>
          <p:nvPr/>
        </p:nvSpPr>
        <p:spPr>
          <a:xfrm rot="970101">
            <a:off x="1944516" y="1471454"/>
            <a:ext cx="868345" cy="202993"/>
          </a:xfrm>
          <a:prstGeom prst="roundRect">
            <a:avLst>
              <a:gd fmla="val 16667" name="adj"/>
            </a:avLst>
          </a:prstGeom>
          <a:solidFill>
            <a:srgbClr val="E4FAE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Poster</a:t>
            </a:r>
            <a:endParaRPr b="1" sz="800">
              <a:solidFill>
                <a:srgbClr val="033B01"/>
              </a:solidFill>
            </a:endParaRPr>
          </a:p>
        </p:txBody>
      </p:sp>
      <p:sp>
        <p:nvSpPr>
          <p:cNvPr id="874" name="Google Shape;874;p72"/>
          <p:cNvSpPr/>
          <p:nvPr/>
        </p:nvSpPr>
        <p:spPr>
          <a:xfrm rot="970101">
            <a:off x="4667904" y="1471454"/>
            <a:ext cx="868345" cy="202993"/>
          </a:xfrm>
          <a:prstGeom prst="roundRect">
            <a:avLst>
              <a:gd fmla="val 16667" name="adj"/>
            </a:avLst>
          </a:prstGeom>
          <a:solidFill>
            <a:srgbClr val="E4FAE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Flyer</a:t>
            </a:r>
            <a:endParaRPr b="1" sz="800">
              <a:solidFill>
                <a:srgbClr val="033B01"/>
              </a:solidFill>
            </a:endParaRPr>
          </a:p>
        </p:txBody>
      </p:sp>
      <p:pic>
        <p:nvPicPr>
          <p:cNvPr id="875" name="Google Shape;875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8942" y="3251443"/>
            <a:ext cx="344627" cy="344622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72"/>
          <p:cNvSpPr/>
          <p:nvPr/>
        </p:nvSpPr>
        <p:spPr>
          <a:xfrm>
            <a:off x="7614958" y="3604561"/>
            <a:ext cx="371400" cy="371400"/>
          </a:xfrm>
          <a:prstGeom prst="rect">
            <a:avLst/>
          </a:prstGeom>
          <a:solidFill>
            <a:srgbClr val="E4FA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highlight>
                <a:srgbClr val="E4FAEE"/>
              </a:highlight>
            </a:endParaRPr>
          </a:p>
        </p:txBody>
      </p:sp>
      <p:pic>
        <p:nvPicPr>
          <p:cNvPr id="877" name="Google Shape;877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1662" y="3744986"/>
            <a:ext cx="242528" cy="242528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72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</a:t>
            </a:r>
            <a:r>
              <a:rPr lang="en" sz="1000">
                <a:solidFill>
                  <a:srgbClr val="033B01"/>
                </a:solidFill>
              </a:rPr>
              <a:t>n</a:t>
            </a:r>
            <a:r>
              <a:rPr lang="en" sz="1000">
                <a:solidFill>
                  <a:srgbClr val="033B01"/>
                </a:solidFill>
              </a:rPr>
              <a:t>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879" name="Google Shape;879;p72"/>
          <p:cNvPicPr preferRelativeResize="0"/>
          <p:nvPr/>
        </p:nvPicPr>
        <p:blipFill rotWithShape="1">
          <a:blip r:embed="rId7">
            <a:alphaModFix/>
          </a:blip>
          <a:srcRect b="1487" l="0" r="0" t="0"/>
          <a:stretch/>
        </p:blipFill>
        <p:spPr>
          <a:xfrm>
            <a:off x="5672347" y="1095550"/>
            <a:ext cx="2354700" cy="1355400"/>
          </a:xfrm>
          <a:prstGeom prst="roundRect">
            <a:avLst>
              <a:gd fmla="val 7522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80" name="Google Shape;880;p72"/>
          <p:cNvSpPr/>
          <p:nvPr/>
        </p:nvSpPr>
        <p:spPr>
          <a:xfrm rot="969548">
            <a:off x="7069419" y="1003518"/>
            <a:ext cx="1204070" cy="235465"/>
          </a:xfrm>
          <a:prstGeom prst="roundRect">
            <a:avLst>
              <a:gd fmla="val 16667" name="adj"/>
            </a:avLst>
          </a:prstGeom>
          <a:solidFill>
            <a:srgbClr val="E4FAE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Kick-off mail</a:t>
            </a:r>
            <a:endParaRPr b="1" sz="800">
              <a:solidFill>
                <a:srgbClr val="033B01"/>
              </a:solidFill>
            </a:endParaRPr>
          </a:p>
        </p:txBody>
      </p:sp>
      <p:pic>
        <p:nvPicPr>
          <p:cNvPr id="881" name="Google Shape;881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25599" y="2470571"/>
            <a:ext cx="2566035" cy="1663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2" name="Google Shape;882;p72"/>
          <p:cNvGrpSpPr/>
          <p:nvPr/>
        </p:nvGrpSpPr>
        <p:grpSpPr>
          <a:xfrm>
            <a:off x="8079968" y="3671266"/>
            <a:ext cx="895100" cy="887116"/>
            <a:chOff x="7046636" y="982949"/>
            <a:chExt cx="306951" cy="304234"/>
          </a:xfrm>
        </p:grpSpPr>
        <p:pic>
          <p:nvPicPr>
            <p:cNvPr id="883" name="Google Shape;883;p7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046636" y="982949"/>
              <a:ext cx="306951" cy="304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4" name="Google Shape;884;p72"/>
            <p:cNvSpPr/>
            <p:nvPr/>
          </p:nvSpPr>
          <p:spPr>
            <a:xfrm>
              <a:off x="7052468" y="988902"/>
              <a:ext cx="283423" cy="280456"/>
            </a:xfrm>
            <a:custGeom>
              <a:rect b="b" l="l" r="r" t="t"/>
              <a:pathLst>
                <a:path extrusionOk="0" h="1260475" w="1273809">
                  <a:moveTo>
                    <a:pt x="636651" y="0"/>
                  </a:moveTo>
                  <a:lnTo>
                    <a:pt x="589137" y="1727"/>
                  </a:lnTo>
                  <a:lnTo>
                    <a:pt x="542571" y="6830"/>
                  </a:lnTo>
                  <a:lnTo>
                    <a:pt x="497077" y="15186"/>
                  </a:lnTo>
                  <a:lnTo>
                    <a:pt x="452777" y="26673"/>
                  </a:lnTo>
                  <a:lnTo>
                    <a:pt x="409796" y="41169"/>
                  </a:lnTo>
                  <a:lnTo>
                    <a:pt x="368255" y="58552"/>
                  </a:lnTo>
                  <a:lnTo>
                    <a:pt x="328278" y="78701"/>
                  </a:lnTo>
                  <a:lnTo>
                    <a:pt x="289988" y="101495"/>
                  </a:lnTo>
                  <a:lnTo>
                    <a:pt x="253508" y="126810"/>
                  </a:lnTo>
                  <a:lnTo>
                    <a:pt x="218961" y="154525"/>
                  </a:lnTo>
                  <a:lnTo>
                    <a:pt x="186470" y="184519"/>
                  </a:lnTo>
                  <a:lnTo>
                    <a:pt x="156159" y="216670"/>
                  </a:lnTo>
                  <a:lnTo>
                    <a:pt x="128151" y="250856"/>
                  </a:lnTo>
                  <a:lnTo>
                    <a:pt x="102568" y="286954"/>
                  </a:lnTo>
                  <a:lnTo>
                    <a:pt x="79534" y="324844"/>
                  </a:lnTo>
                  <a:lnTo>
                    <a:pt x="59172" y="364403"/>
                  </a:lnTo>
                  <a:lnTo>
                    <a:pt x="41604" y="405510"/>
                  </a:lnTo>
                  <a:lnTo>
                    <a:pt x="26955" y="448043"/>
                  </a:lnTo>
                  <a:lnTo>
                    <a:pt x="15346" y="491880"/>
                  </a:lnTo>
                  <a:lnTo>
                    <a:pt x="6902" y="536898"/>
                  </a:lnTo>
                  <a:lnTo>
                    <a:pt x="1746" y="582978"/>
                  </a:lnTo>
                  <a:lnTo>
                    <a:pt x="0" y="629996"/>
                  </a:lnTo>
                  <a:lnTo>
                    <a:pt x="1746" y="677014"/>
                  </a:lnTo>
                  <a:lnTo>
                    <a:pt x="6902" y="723093"/>
                  </a:lnTo>
                  <a:lnTo>
                    <a:pt x="15346" y="768112"/>
                  </a:lnTo>
                  <a:lnTo>
                    <a:pt x="26955" y="811949"/>
                  </a:lnTo>
                  <a:lnTo>
                    <a:pt x="41604" y="854481"/>
                  </a:lnTo>
                  <a:lnTo>
                    <a:pt x="59172" y="895588"/>
                  </a:lnTo>
                  <a:lnTo>
                    <a:pt x="79534" y="935147"/>
                  </a:lnTo>
                  <a:lnTo>
                    <a:pt x="102568" y="973037"/>
                  </a:lnTo>
                  <a:lnTo>
                    <a:pt x="128151" y="1009136"/>
                  </a:lnTo>
                  <a:lnTo>
                    <a:pt x="156159" y="1043321"/>
                  </a:lnTo>
                  <a:lnTo>
                    <a:pt x="186470" y="1075472"/>
                  </a:lnTo>
                  <a:lnTo>
                    <a:pt x="218961" y="1105466"/>
                  </a:lnTo>
                  <a:lnTo>
                    <a:pt x="253508" y="1133182"/>
                  </a:lnTo>
                  <a:lnTo>
                    <a:pt x="289988" y="1158497"/>
                  </a:lnTo>
                  <a:lnTo>
                    <a:pt x="328278" y="1181290"/>
                  </a:lnTo>
                  <a:lnTo>
                    <a:pt x="368255" y="1201439"/>
                  </a:lnTo>
                  <a:lnTo>
                    <a:pt x="409796" y="1218823"/>
                  </a:lnTo>
                  <a:lnTo>
                    <a:pt x="452777" y="1233319"/>
                  </a:lnTo>
                  <a:lnTo>
                    <a:pt x="497077" y="1244806"/>
                  </a:lnTo>
                  <a:lnTo>
                    <a:pt x="542571" y="1253161"/>
                  </a:lnTo>
                  <a:lnTo>
                    <a:pt x="589137" y="1258264"/>
                  </a:lnTo>
                  <a:lnTo>
                    <a:pt x="636651" y="1259992"/>
                  </a:lnTo>
                  <a:lnTo>
                    <a:pt x="684163" y="1258264"/>
                  </a:lnTo>
                  <a:lnTo>
                    <a:pt x="730727" y="1253161"/>
                  </a:lnTo>
                  <a:lnTo>
                    <a:pt x="776220" y="1244806"/>
                  </a:lnTo>
                  <a:lnTo>
                    <a:pt x="820518" y="1233319"/>
                  </a:lnTo>
                  <a:lnTo>
                    <a:pt x="863498" y="1218823"/>
                  </a:lnTo>
                  <a:lnTo>
                    <a:pt x="905038" y="1201439"/>
                  </a:lnTo>
                  <a:lnTo>
                    <a:pt x="945015" y="1181290"/>
                  </a:lnTo>
                  <a:lnTo>
                    <a:pt x="983304" y="1158497"/>
                  </a:lnTo>
                  <a:lnTo>
                    <a:pt x="1019783" y="1133182"/>
                  </a:lnTo>
                  <a:lnTo>
                    <a:pt x="1054330" y="1105466"/>
                  </a:lnTo>
                  <a:lnTo>
                    <a:pt x="1086819" y="1075472"/>
                  </a:lnTo>
                  <a:lnTo>
                    <a:pt x="1117130" y="1043321"/>
                  </a:lnTo>
                  <a:lnTo>
                    <a:pt x="1145138" y="1009136"/>
                  </a:lnTo>
                  <a:lnTo>
                    <a:pt x="1170721" y="973037"/>
                  </a:lnTo>
                  <a:lnTo>
                    <a:pt x="1193755" y="935147"/>
                  </a:lnTo>
                  <a:lnTo>
                    <a:pt x="1214117" y="895588"/>
                  </a:lnTo>
                  <a:lnTo>
                    <a:pt x="1231684" y="854481"/>
                  </a:lnTo>
                  <a:lnTo>
                    <a:pt x="1246334" y="811949"/>
                  </a:lnTo>
                  <a:lnTo>
                    <a:pt x="1257942" y="768112"/>
                  </a:lnTo>
                  <a:lnTo>
                    <a:pt x="1266386" y="723093"/>
                  </a:lnTo>
                  <a:lnTo>
                    <a:pt x="1271543" y="677014"/>
                  </a:lnTo>
                  <a:lnTo>
                    <a:pt x="1273289" y="629996"/>
                  </a:lnTo>
                  <a:lnTo>
                    <a:pt x="1271543" y="582978"/>
                  </a:lnTo>
                  <a:lnTo>
                    <a:pt x="1266386" y="536898"/>
                  </a:lnTo>
                  <a:lnTo>
                    <a:pt x="1257942" y="491880"/>
                  </a:lnTo>
                  <a:lnTo>
                    <a:pt x="1246334" y="448043"/>
                  </a:lnTo>
                  <a:lnTo>
                    <a:pt x="1231684" y="405510"/>
                  </a:lnTo>
                  <a:lnTo>
                    <a:pt x="1214117" y="364403"/>
                  </a:lnTo>
                  <a:lnTo>
                    <a:pt x="1193755" y="324844"/>
                  </a:lnTo>
                  <a:lnTo>
                    <a:pt x="1170721" y="286954"/>
                  </a:lnTo>
                  <a:lnTo>
                    <a:pt x="1145138" y="250856"/>
                  </a:lnTo>
                  <a:lnTo>
                    <a:pt x="1117130" y="216670"/>
                  </a:lnTo>
                  <a:lnTo>
                    <a:pt x="1086819" y="184519"/>
                  </a:lnTo>
                  <a:lnTo>
                    <a:pt x="1054330" y="154525"/>
                  </a:lnTo>
                  <a:lnTo>
                    <a:pt x="1019783" y="126810"/>
                  </a:lnTo>
                  <a:lnTo>
                    <a:pt x="983304" y="101495"/>
                  </a:lnTo>
                  <a:lnTo>
                    <a:pt x="945015" y="78701"/>
                  </a:lnTo>
                  <a:lnTo>
                    <a:pt x="905038" y="58552"/>
                  </a:lnTo>
                  <a:lnTo>
                    <a:pt x="863498" y="41169"/>
                  </a:lnTo>
                  <a:lnTo>
                    <a:pt x="820518" y="26673"/>
                  </a:lnTo>
                  <a:lnTo>
                    <a:pt x="776220" y="15186"/>
                  </a:lnTo>
                  <a:lnTo>
                    <a:pt x="730727" y="6830"/>
                  </a:lnTo>
                  <a:lnTo>
                    <a:pt x="684163" y="1727"/>
                  </a:lnTo>
                  <a:lnTo>
                    <a:pt x="636651" y="0"/>
                  </a:lnTo>
                  <a:close/>
                </a:path>
              </a:pathLst>
            </a:custGeom>
            <a:solidFill>
              <a:srgbClr val="F46F0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5" name="Google Shape;885;p72"/>
          <p:cNvSpPr/>
          <p:nvPr/>
        </p:nvSpPr>
        <p:spPr>
          <a:xfrm rot="969548">
            <a:off x="7069419" y="2613993"/>
            <a:ext cx="1204070" cy="235465"/>
          </a:xfrm>
          <a:prstGeom prst="roundRect">
            <a:avLst>
              <a:gd fmla="val 16667" name="adj"/>
            </a:avLst>
          </a:prstGeom>
          <a:solidFill>
            <a:srgbClr val="E4FAE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33B01"/>
                </a:solidFill>
              </a:rPr>
              <a:t>Narrowcasting</a:t>
            </a:r>
            <a:endParaRPr b="1" sz="800">
              <a:solidFill>
                <a:srgbClr val="033B01"/>
              </a:solidFill>
            </a:endParaRPr>
          </a:p>
        </p:txBody>
      </p:sp>
      <p:pic>
        <p:nvPicPr>
          <p:cNvPr id="886" name="Google Shape;886;p72"/>
          <p:cNvPicPr preferRelativeResize="0"/>
          <p:nvPr/>
        </p:nvPicPr>
        <p:blipFill rotWithShape="1">
          <a:blip r:embed="rId4">
            <a:alphaModFix/>
          </a:blip>
          <a:srcRect b="961" l="49887" r="27589" t="90500"/>
          <a:stretch/>
        </p:blipFill>
        <p:spPr>
          <a:xfrm>
            <a:off x="773100" y="3891800"/>
            <a:ext cx="410200" cy="2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300" y="3880176"/>
            <a:ext cx="242550" cy="24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72"/>
          <p:cNvSpPr txBox="1"/>
          <p:nvPr/>
        </p:nvSpPr>
        <p:spPr>
          <a:xfrm rot="942561">
            <a:off x="8167425" y="3930015"/>
            <a:ext cx="720201" cy="369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Beschikbaar in Engels en Nederlands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9" name="Google Shape;889;p7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48675" y="3638288"/>
            <a:ext cx="303926" cy="3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73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895" name="Google Shape;89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7371" y="1223374"/>
            <a:ext cx="3598280" cy="27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371" y="1489537"/>
            <a:ext cx="3598264" cy="175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73"/>
          <p:cNvPicPr preferRelativeResize="0"/>
          <p:nvPr/>
        </p:nvPicPr>
        <p:blipFill rotWithShape="1">
          <a:blip r:embed="rId5">
            <a:alphaModFix/>
          </a:blip>
          <a:srcRect b="55738" l="0" r="0" t="4260"/>
          <a:stretch/>
        </p:blipFill>
        <p:spPr>
          <a:xfrm>
            <a:off x="4727371" y="3136677"/>
            <a:ext cx="3598280" cy="61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7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2650" y="1110513"/>
            <a:ext cx="4588257" cy="2809123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73"/>
          <p:cNvSpPr txBox="1"/>
          <p:nvPr/>
        </p:nvSpPr>
        <p:spPr>
          <a:xfrm>
            <a:off x="570300" y="570300"/>
            <a:ext cx="6456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Persoonlijke bedrijfspagina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900" name="Google Shape;900;p73"/>
          <p:cNvSpPr txBox="1"/>
          <p:nvPr/>
        </p:nvSpPr>
        <p:spPr>
          <a:xfrm>
            <a:off x="570300" y="1051475"/>
            <a:ext cx="273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33B01"/>
              </a:solidFill>
            </a:endParaRPr>
          </a:p>
        </p:txBody>
      </p:sp>
      <p:sp>
        <p:nvSpPr>
          <p:cNvPr id="901" name="Google Shape;901;p73"/>
          <p:cNvSpPr/>
          <p:nvPr/>
        </p:nvSpPr>
        <p:spPr>
          <a:xfrm rot="1171365">
            <a:off x="7902552" y="2978437"/>
            <a:ext cx="1014420" cy="1014420"/>
          </a:xfrm>
          <a:prstGeom prst="ellipse">
            <a:avLst/>
          </a:prstGeom>
          <a:solidFill>
            <a:srgbClr val="1B6FFA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E3F4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73"/>
          <p:cNvSpPr txBox="1"/>
          <p:nvPr/>
        </p:nvSpPr>
        <p:spPr>
          <a:xfrm rot="1361175">
            <a:off x="7960018" y="3104887"/>
            <a:ext cx="955962" cy="79315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635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">
                <a:solidFill>
                  <a:schemeClr val="lt1"/>
                </a:solidFill>
              </a:rPr>
              <a:t>Power </a:t>
            </a:r>
            <a:br>
              <a:rPr b="1" lang="en">
                <a:solidFill>
                  <a:schemeClr val="lt1"/>
                </a:solidFill>
              </a:rPr>
            </a:br>
            <a:r>
              <a:rPr b="1" lang="en">
                <a:solidFill>
                  <a:schemeClr val="lt1"/>
                </a:solidFill>
              </a:rPr>
              <a:t>to the pedal!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73"/>
          <p:cNvSpPr txBox="1"/>
          <p:nvPr/>
        </p:nvSpPr>
        <p:spPr>
          <a:xfrm>
            <a:off x="570292" y="1905625"/>
            <a:ext cx="51078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Op maat gemaakte calculator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Medewerker start eenvoudig de registratie  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Centraal punt voor alle info omtrent de regeling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 txBox="1"/>
          <p:nvPr/>
        </p:nvSpPr>
        <p:spPr>
          <a:xfrm>
            <a:off x="570300" y="570300"/>
            <a:ext cx="71079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Een droomfiets voor iedereen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167" name="Google Shape;167;p38"/>
          <p:cNvSpPr txBox="1"/>
          <p:nvPr/>
        </p:nvSpPr>
        <p:spPr>
          <a:xfrm>
            <a:off x="570300" y="1525800"/>
            <a:ext cx="5567700" cy="20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Lease a Bike streeft vandaag naar een </a:t>
            </a:r>
            <a:r>
              <a:rPr b="1" lang="en" sz="1100">
                <a:solidFill>
                  <a:srgbClr val="033B01"/>
                </a:solidFill>
              </a:rPr>
              <a:t>gezonder</a:t>
            </a:r>
            <a:r>
              <a:rPr lang="en" sz="1100">
                <a:solidFill>
                  <a:schemeClr val="dk1"/>
                </a:solidFill>
              </a:rPr>
              <a:t>, </a:t>
            </a:r>
            <a:r>
              <a:rPr b="1" lang="en" sz="1100">
                <a:solidFill>
                  <a:srgbClr val="033B01"/>
                </a:solidFill>
              </a:rPr>
              <a:t>gelukkiger</a:t>
            </a:r>
            <a:r>
              <a:rPr lang="en" sz="1100">
                <a:solidFill>
                  <a:schemeClr val="dk1"/>
                </a:solidFill>
              </a:rPr>
              <a:t> &amp; </a:t>
            </a:r>
            <a:r>
              <a:rPr b="1" lang="en" sz="1100">
                <a:solidFill>
                  <a:srgbClr val="033B01"/>
                </a:solidFill>
              </a:rPr>
              <a:t>groener</a:t>
            </a:r>
            <a:r>
              <a:rPr lang="en" sz="1100">
                <a:solidFill>
                  <a:schemeClr val="dk1"/>
                </a:solidFill>
              </a:rPr>
              <a:t> 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Nederland van morgen. Waar zoveel mogelijk mensen elke dag op hun </a:t>
            </a:r>
            <a:br>
              <a:rPr lang="en" sz="1100">
                <a:solidFill>
                  <a:schemeClr val="dk1"/>
                </a:solidFill>
              </a:rPr>
            </a:br>
            <a:r>
              <a:rPr b="1" lang="en" sz="1100">
                <a:solidFill>
                  <a:srgbClr val="033B01"/>
                </a:solidFill>
              </a:rPr>
              <a:t>droomfiets</a:t>
            </a:r>
            <a:r>
              <a:rPr lang="en" sz="1100">
                <a:solidFill>
                  <a:schemeClr val="dk1"/>
                </a:solidFill>
              </a:rPr>
              <a:t> kunnen stappen.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Met ons bewezen geautomatiseerde </a:t>
            </a:r>
            <a:r>
              <a:rPr b="1" lang="en" sz="1100">
                <a:solidFill>
                  <a:srgbClr val="033B01"/>
                </a:solidFill>
              </a:rPr>
              <a:t>platform</a:t>
            </a:r>
            <a:r>
              <a:rPr lang="en" sz="1100">
                <a:solidFill>
                  <a:schemeClr val="dk1"/>
                </a:solidFill>
              </a:rPr>
              <a:t> en toegewijde </a:t>
            </a:r>
            <a:r>
              <a:rPr b="1" lang="en" sz="1100">
                <a:solidFill>
                  <a:srgbClr val="033B01"/>
                </a:solidFill>
              </a:rPr>
              <a:t>team</a:t>
            </a:r>
            <a:r>
              <a:rPr lang="en" sz="1100">
                <a:solidFill>
                  <a:schemeClr val="dk1"/>
                </a:solidFill>
              </a:rPr>
              <a:t> zorgen wij 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elke dag dat jij </a:t>
            </a:r>
            <a:r>
              <a:rPr b="1" lang="en" sz="1100">
                <a:solidFill>
                  <a:srgbClr val="033B01"/>
                </a:solidFill>
              </a:rPr>
              <a:t>zonder zorgen</a:t>
            </a:r>
            <a:r>
              <a:rPr lang="en" sz="1100">
                <a:solidFill>
                  <a:schemeClr val="dk1"/>
                </a:solidFill>
              </a:rPr>
              <a:t> gebruik kan maken van onze service.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Samen zorgen we dat fietsen niet alleen een droom blijft, maar een </a:t>
            </a:r>
            <a:r>
              <a:rPr lang="en" sz="1100">
                <a:solidFill>
                  <a:schemeClr val="dk1"/>
                </a:solidFill>
              </a:rPr>
              <a:t>werkelijkheid 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voor jouw </a:t>
            </a:r>
            <a:r>
              <a:rPr b="1" lang="en" sz="1100">
                <a:solidFill>
                  <a:srgbClr val="033B01"/>
                </a:solidFill>
              </a:rPr>
              <a:t>blije en loyale</a:t>
            </a:r>
            <a:r>
              <a:rPr lang="en" sz="1100">
                <a:solidFill>
                  <a:schemeClr val="dk1"/>
                </a:solidFill>
              </a:rPr>
              <a:t> werknemers.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68" name="Google Shape;1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0125" y="1032213"/>
            <a:ext cx="3231473" cy="323147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8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74"/>
          <p:cNvSpPr txBox="1"/>
          <p:nvPr/>
        </p:nvSpPr>
        <p:spPr>
          <a:xfrm>
            <a:off x="570300" y="522900"/>
            <a:ext cx="86619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Fietsregeling samenstellen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909" name="Google Shape;909;p74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Implementatie Lease a Bike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910" name="Google Shape;910;p74"/>
          <p:cNvPicPr preferRelativeResize="0"/>
          <p:nvPr/>
        </p:nvPicPr>
        <p:blipFill rotWithShape="1">
          <a:blip r:embed="rId3">
            <a:alphaModFix/>
          </a:blip>
          <a:srcRect b="11288" l="7842" r="7733" t="11342"/>
          <a:stretch/>
        </p:blipFill>
        <p:spPr>
          <a:xfrm>
            <a:off x="1720375" y="1165700"/>
            <a:ext cx="5703250" cy="304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75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Dit is wat onze klanten vinden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916" name="Google Shape;916;p75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917" name="Google Shape;917;p75"/>
          <p:cNvSpPr txBox="1"/>
          <p:nvPr/>
        </p:nvSpPr>
        <p:spPr>
          <a:xfrm>
            <a:off x="570300" y="1615950"/>
            <a:ext cx="51078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Na de </a:t>
            </a:r>
            <a:r>
              <a:rPr b="1" lang="en" sz="1100">
                <a:solidFill>
                  <a:srgbClr val="033B01"/>
                </a:solidFill>
              </a:rPr>
              <a:t>aflevering</a:t>
            </a:r>
            <a:r>
              <a:rPr lang="en" sz="1100">
                <a:solidFill>
                  <a:schemeClr val="dk1"/>
                </a:solidFill>
              </a:rPr>
              <a:t> van een leasefiets krijgen wij een </a:t>
            </a:r>
            <a:r>
              <a:rPr b="1" lang="en" sz="1100">
                <a:solidFill>
                  <a:srgbClr val="033B01"/>
                </a:solidFill>
              </a:rPr>
              <a:t>9.4</a:t>
            </a:r>
            <a:r>
              <a:rPr lang="en" sz="1100">
                <a:solidFill>
                  <a:schemeClr val="dk1"/>
                </a:solidFill>
              </a:rPr>
              <a:t>!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Na een </a:t>
            </a:r>
            <a:r>
              <a:rPr b="1" lang="en" sz="1100">
                <a:solidFill>
                  <a:srgbClr val="033B01"/>
                </a:solidFill>
              </a:rPr>
              <a:t>service &amp; onderhoud</a:t>
            </a:r>
            <a:r>
              <a:rPr lang="en" sz="1100">
                <a:solidFill>
                  <a:schemeClr val="dk1"/>
                </a:solidFill>
              </a:rPr>
              <a:t> krijgen wij een </a:t>
            </a:r>
            <a:r>
              <a:rPr b="1" lang="en" sz="1100">
                <a:solidFill>
                  <a:srgbClr val="033B01"/>
                </a:solidFill>
              </a:rPr>
              <a:t>9.2</a:t>
            </a:r>
            <a:r>
              <a:rPr lang="en" sz="1100">
                <a:solidFill>
                  <a:schemeClr val="dk1"/>
                </a:solidFill>
              </a:rPr>
              <a:t>!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Na een melding van </a:t>
            </a:r>
            <a:r>
              <a:rPr b="1" lang="en" sz="1100">
                <a:solidFill>
                  <a:srgbClr val="033B01"/>
                </a:solidFill>
              </a:rPr>
              <a:t>schade of diefstal</a:t>
            </a:r>
            <a:r>
              <a:rPr lang="en" sz="1100">
                <a:solidFill>
                  <a:schemeClr val="dk1"/>
                </a:solidFill>
              </a:rPr>
              <a:t> krijgen wij een </a:t>
            </a:r>
            <a:r>
              <a:rPr b="1" lang="en" sz="1100">
                <a:solidFill>
                  <a:srgbClr val="033B01"/>
                </a:solidFill>
              </a:rPr>
              <a:t>8.7</a:t>
            </a:r>
            <a:r>
              <a:rPr lang="en" sz="1100">
                <a:solidFill>
                  <a:schemeClr val="dk1"/>
                </a:solidFill>
              </a:rPr>
              <a:t>!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Onze </a:t>
            </a:r>
            <a:r>
              <a:rPr b="1" lang="en" sz="1100">
                <a:solidFill>
                  <a:srgbClr val="033B01"/>
                </a:solidFill>
              </a:rPr>
              <a:t>lokale dealers</a:t>
            </a:r>
            <a:r>
              <a:rPr lang="en" sz="1100">
                <a:solidFill>
                  <a:schemeClr val="dk1"/>
                </a:solidFill>
              </a:rPr>
              <a:t> beoordelen ons met een </a:t>
            </a:r>
            <a:r>
              <a:rPr b="1" lang="en" sz="1100">
                <a:solidFill>
                  <a:srgbClr val="033B01"/>
                </a:solidFill>
              </a:rPr>
              <a:t>9.3</a:t>
            </a:r>
            <a:r>
              <a:rPr lang="en" sz="1100">
                <a:solidFill>
                  <a:schemeClr val="dk1"/>
                </a:solidFill>
              </a:rPr>
              <a:t>!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De uitslag van ons </a:t>
            </a:r>
            <a:r>
              <a:rPr b="1" lang="en" sz="1100">
                <a:solidFill>
                  <a:srgbClr val="033B01"/>
                </a:solidFill>
              </a:rPr>
              <a:t>klanttevredenheidsonderzoek</a:t>
            </a:r>
            <a:r>
              <a:rPr lang="en" sz="1100">
                <a:solidFill>
                  <a:schemeClr val="dk1"/>
                </a:solidFill>
              </a:rPr>
              <a:t> is zelfs een </a:t>
            </a:r>
            <a:r>
              <a:rPr b="1" lang="en" sz="1100">
                <a:solidFill>
                  <a:srgbClr val="033B01"/>
                </a:solidFill>
              </a:rPr>
              <a:t>9.4</a:t>
            </a:r>
            <a:r>
              <a:rPr lang="en" sz="1100">
                <a:solidFill>
                  <a:schemeClr val="dk1"/>
                </a:solidFill>
              </a:rPr>
              <a:t>!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918" name="Google Shape;918;p75"/>
          <p:cNvPicPr preferRelativeResize="0"/>
          <p:nvPr/>
        </p:nvPicPr>
        <p:blipFill rotWithShape="1">
          <a:blip r:embed="rId3">
            <a:alphaModFix/>
          </a:blip>
          <a:srcRect b="16182" l="0" r="0" t="12839"/>
          <a:stretch/>
        </p:blipFill>
        <p:spPr>
          <a:xfrm>
            <a:off x="5619875" y="1283875"/>
            <a:ext cx="3161100" cy="22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76"/>
          <p:cNvPicPr preferRelativeResize="0"/>
          <p:nvPr/>
        </p:nvPicPr>
        <p:blipFill rotWithShape="1">
          <a:blip r:embed="rId3">
            <a:alphaModFix/>
          </a:blip>
          <a:srcRect b="16182" l="0" r="0" t="12839"/>
          <a:stretch/>
        </p:blipFill>
        <p:spPr>
          <a:xfrm>
            <a:off x="1978025" y="1449912"/>
            <a:ext cx="3161100" cy="22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7"/>
          <p:cNvSpPr txBox="1"/>
          <p:nvPr/>
        </p:nvSpPr>
        <p:spPr>
          <a:xfrm>
            <a:off x="570300" y="570300"/>
            <a:ext cx="85737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ZZP tot ING, al 65.000 bedrijven op de fiets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929" name="Google Shape;929;p77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930" name="Google Shape;930;p77"/>
          <p:cNvPicPr preferRelativeResize="0"/>
          <p:nvPr/>
        </p:nvPicPr>
        <p:blipFill rotWithShape="1">
          <a:blip r:embed="rId3">
            <a:alphaModFix/>
          </a:blip>
          <a:srcRect b="129" l="0" r="0" t="129"/>
          <a:stretch/>
        </p:blipFill>
        <p:spPr>
          <a:xfrm>
            <a:off x="851550" y="654938"/>
            <a:ext cx="7440901" cy="418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78"/>
          <p:cNvPicPr preferRelativeResize="0"/>
          <p:nvPr/>
        </p:nvPicPr>
        <p:blipFill rotWithShape="1">
          <a:blip r:embed="rId3">
            <a:alphaModFix/>
          </a:blip>
          <a:srcRect b="0" l="4943" r="27149" t="0"/>
          <a:stretch/>
        </p:blipFill>
        <p:spPr>
          <a:xfrm>
            <a:off x="4697325" y="0"/>
            <a:ext cx="4175974" cy="41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597" y="4717251"/>
            <a:ext cx="146520" cy="1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78"/>
          <p:cNvSpPr txBox="1"/>
          <p:nvPr/>
        </p:nvSpPr>
        <p:spPr>
          <a:xfrm>
            <a:off x="570300" y="570291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Join the ride!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939" name="Google Shape;939;p78"/>
          <p:cNvPicPr preferRelativeResize="0"/>
          <p:nvPr/>
        </p:nvPicPr>
        <p:blipFill rotWithShape="1">
          <a:blip r:embed="rId6">
            <a:alphaModFix/>
          </a:blip>
          <a:srcRect b="17667" l="0" r="51131" t="15988"/>
          <a:stretch/>
        </p:blipFill>
        <p:spPr>
          <a:xfrm>
            <a:off x="527300" y="1569738"/>
            <a:ext cx="3006648" cy="22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78"/>
          <p:cNvSpPr txBox="1"/>
          <p:nvPr/>
        </p:nvSpPr>
        <p:spPr>
          <a:xfrm>
            <a:off x="652350" y="1277963"/>
            <a:ext cx="422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33B01"/>
                </a:solidFill>
              </a:rPr>
              <a:t>Voordelen voor de werkgever</a:t>
            </a:r>
            <a:endParaRPr b="1" sz="12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79"/>
          <p:cNvSpPr txBox="1"/>
          <p:nvPr/>
        </p:nvSpPr>
        <p:spPr>
          <a:xfrm>
            <a:off x="527650" y="1590063"/>
            <a:ext cx="41661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33B01"/>
                </a:solidFill>
              </a:rPr>
              <a:t>Klanttevredenheid</a:t>
            </a:r>
            <a:r>
              <a:rPr lang="en" sz="900">
                <a:solidFill>
                  <a:schemeClr val="dk1"/>
                </a:solidFill>
              </a:rPr>
              <a:t> score van </a:t>
            </a:r>
            <a:r>
              <a:rPr b="1" lang="en" sz="900">
                <a:solidFill>
                  <a:srgbClr val="033B01"/>
                </a:solidFill>
              </a:rPr>
              <a:t>9.4</a:t>
            </a:r>
            <a:br>
              <a:rPr lang="en" sz="900">
                <a:solidFill>
                  <a:schemeClr val="dk1"/>
                </a:solidFill>
              </a:rPr>
            </a:b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33B01"/>
                </a:solidFill>
              </a:rPr>
              <a:t>Meer dan 10 jaar</a:t>
            </a:r>
            <a:r>
              <a:rPr b="1" lang="en" sz="900">
                <a:solidFill>
                  <a:schemeClr val="dk1"/>
                </a:solidFill>
              </a:rPr>
              <a:t> </a:t>
            </a:r>
            <a:r>
              <a:rPr lang="en" sz="900">
                <a:solidFill>
                  <a:schemeClr val="dk1"/>
                </a:solidFill>
              </a:rPr>
              <a:t>internationale ervaring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33B0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Geautomatiseerd platform met </a:t>
            </a:r>
            <a:r>
              <a:rPr b="1" lang="en" sz="900">
                <a:solidFill>
                  <a:srgbClr val="033B01"/>
                </a:solidFill>
              </a:rPr>
              <a:t>Privacy &amp; Security</a:t>
            </a:r>
            <a:r>
              <a:rPr lang="en" sz="900">
                <a:solidFill>
                  <a:schemeClr val="dk1"/>
                </a:solidFill>
              </a:rPr>
              <a:t> verklaring</a:t>
            </a:r>
            <a:br>
              <a:rPr lang="en" sz="900">
                <a:solidFill>
                  <a:schemeClr val="dk1"/>
                </a:solidFill>
              </a:rPr>
            </a:b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33B01"/>
                </a:solidFill>
              </a:rPr>
              <a:t>Preferred supplier</a:t>
            </a:r>
            <a:r>
              <a:rPr lang="en" sz="900">
                <a:solidFill>
                  <a:schemeClr val="dk1"/>
                </a:solidFill>
              </a:rPr>
              <a:t> bij </a:t>
            </a:r>
            <a:r>
              <a:rPr b="1" lang="en" sz="900">
                <a:solidFill>
                  <a:srgbClr val="033B01"/>
                </a:solidFill>
              </a:rPr>
              <a:t>1.800</a:t>
            </a:r>
            <a:r>
              <a:rPr lang="en" sz="900">
                <a:solidFill>
                  <a:schemeClr val="dk1"/>
                </a:solidFill>
              </a:rPr>
              <a:t> lokale dealers</a:t>
            </a:r>
            <a:br>
              <a:rPr lang="en" sz="900">
                <a:solidFill>
                  <a:schemeClr val="dk1"/>
                </a:solidFill>
              </a:rPr>
            </a:b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Bij diefstal, een </a:t>
            </a:r>
            <a:r>
              <a:rPr b="1" lang="en" sz="900">
                <a:solidFill>
                  <a:srgbClr val="033B01"/>
                </a:solidFill>
              </a:rPr>
              <a:t>nieuwe</a:t>
            </a:r>
            <a:r>
              <a:rPr lang="en" sz="900">
                <a:solidFill>
                  <a:schemeClr val="dk1"/>
                </a:solidFill>
              </a:rPr>
              <a:t> fiets binnen je </a:t>
            </a:r>
            <a:r>
              <a:rPr b="1" lang="en" sz="900">
                <a:solidFill>
                  <a:srgbClr val="033B01"/>
                </a:solidFill>
              </a:rPr>
              <a:t>bestaande</a:t>
            </a:r>
            <a:r>
              <a:rPr lang="en" sz="900">
                <a:solidFill>
                  <a:schemeClr val="dk1"/>
                </a:solidFill>
              </a:rPr>
              <a:t> contract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946" name="Google Shape;946;p79"/>
          <p:cNvSpPr txBox="1"/>
          <p:nvPr/>
        </p:nvSpPr>
        <p:spPr>
          <a:xfrm>
            <a:off x="4369027" y="1590075"/>
            <a:ext cx="46647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Overname volgens </a:t>
            </a:r>
            <a:r>
              <a:rPr b="1" lang="en" sz="900">
                <a:solidFill>
                  <a:srgbClr val="033B01"/>
                </a:solidFill>
              </a:rPr>
              <a:t>Waarde Economisch Verkeer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33B01"/>
                </a:solidFill>
              </a:rPr>
              <a:t>Beste voortijdige beëindiging voorwaarden</a:t>
            </a:r>
            <a:r>
              <a:rPr lang="en" sz="900">
                <a:solidFill>
                  <a:schemeClr val="dk1"/>
                </a:solidFill>
              </a:rPr>
              <a:t> met realtime verwerking </a:t>
            </a:r>
            <a:r>
              <a:rPr lang="en" sz="900">
                <a:solidFill>
                  <a:srgbClr val="033B01"/>
                </a:solidFill>
              </a:rPr>
              <a:t>&lt;24 uur</a:t>
            </a:r>
            <a:br>
              <a:rPr lang="en" sz="900">
                <a:solidFill>
                  <a:schemeClr val="dk1"/>
                </a:solidFill>
              </a:rPr>
            </a:b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33B01"/>
                </a:solidFill>
              </a:rPr>
              <a:t>API</a:t>
            </a:r>
            <a:r>
              <a:rPr lang="en" sz="900">
                <a:solidFill>
                  <a:schemeClr val="dk1"/>
                </a:solidFill>
              </a:rPr>
              <a:t> koppelingen met </a:t>
            </a:r>
            <a:r>
              <a:rPr b="1" lang="en" sz="900">
                <a:solidFill>
                  <a:srgbClr val="033B01"/>
                </a:solidFill>
              </a:rPr>
              <a:t>belangrijkste salaris systemen</a:t>
            </a:r>
            <a:br>
              <a:rPr b="1" lang="en" sz="900">
                <a:solidFill>
                  <a:srgbClr val="033B01"/>
                </a:solidFill>
              </a:rPr>
            </a:br>
            <a:endParaRPr b="1" sz="900">
              <a:solidFill>
                <a:srgbClr val="033B0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Duurzame bedrijfsvoering met </a:t>
            </a:r>
            <a:r>
              <a:rPr b="1" lang="en" sz="900">
                <a:solidFill>
                  <a:srgbClr val="033B01"/>
                </a:solidFill>
              </a:rPr>
              <a:t>ISO 9001 &amp; 14001</a:t>
            </a:r>
            <a:r>
              <a:rPr lang="en" sz="900">
                <a:solidFill>
                  <a:schemeClr val="dk1"/>
                </a:solidFill>
              </a:rPr>
              <a:t> certificaten</a:t>
            </a:r>
            <a:br>
              <a:rPr lang="en" sz="900">
                <a:solidFill>
                  <a:schemeClr val="dk1"/>
                </a:solidFill>
              </a:rPr>
            </a:b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33B01"/>
                </a:solidFill>
              </a:rPr>
              <a:t>Toegewijd</a:t>
            </a:r>
            <a:r>
              <a:rPr lang="en" sz="900">
                <a:solidFill>
                  <a:schemeClr val="dk1"/>
                </a:solidFill>
              </a:rPr>
              <a:t> customer support team die </a:t>
            </a:r>
            <a:r>
              <a:rPr b="1" lang="en" sz="900">
                <a:solidFill>
                  <a:srgbClr val="033B01"/>
                </a:solidFill>
              </a:rPr>
              <a:t>altijd</a:t>
            </a:r>
            <a:r>
              <a:rPr lang="en" sz="900">
                <a:solidFill>
                  <a:schemeClr val="dk1"/>
                </a:solidFill>
              </a:rPr>
              <a:t> voor je klaar staat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947" name="Google Shape;947;p79"/>
          <p:cNvSpPr txBox="1"/>
          <p:nvPr/>
        </p:nvSpPr>
        <p:spPr>
          <a:xfrm>
            <a:off x="570300" y="570300"/>
            <a:ext cx="6606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Waarom kiezen voor Lease a Bike?</a:t>
            </a:r>
            <a:endParaRPr b="1" sz="3000">
              <a:solidFill>
                <a:srgbClr val="033B01"/>
              </a:solidFill>
            </a:endParaRPr>
          </a:p>
        </p:txBody>
      </p:sp>
      <p:sp>
        <p:nvSpPr>
          <p:cNvPr id="948" name="Google Shape;948;p79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949" name="Google Shape;94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210" y="2429483"/>
            <a:ext cx="318324" cy="30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68" y="2429487"/>
            <a:ext cx="241896" cy="3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8933" y="2867624"/>
            <a:ext cx="192850" cy="28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079" y="1590052"/>
            <a:ext cx="241899" cy="33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868" y="2884173"/>
            <a:ext cx="318326" cy="2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14433" y="2030864"/>
            <a:ext cx="241900" cy="24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4421" y="1567743"/>
            <a:ext cx="241899" cy="30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075" y="2048386"/>
            <a:ext cx="241900" cy="25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7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0298" y="3281611"/>
            <a:ext cx="393462" cy="24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23973" y="3237598"/>
            <a:ext cx="286515" cy="28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400" y="286013"/>
            <a:ext cx="7841198" cy="457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9"/>
          <p:cNvSpPr txBox="1"/>
          <p:nvPr/>
        </p:nvSpPr>
        <p:spPr>
          <a:xfrm>
            <a:off x="570300" y="570300"/>
            <a:ext cx="71079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Onze droom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175" name="Google Shape;1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774" y="981900"/>
            <a:ext cx="3352474" cy="33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9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Join the ride!</a:t>
            </a:r>
            <a:endParaRPr sz="1000">
              <a:solidFill>
                <a:srgbClr val="033B0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/>
          <p:nvPr/>
        </p:nvSpPr>
        <p:spPr>
          <a:xfrm>
            <a:off x="570300" y="570300"/>
            <a:ext cx="7371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De leasefiets als duurzame oplossing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182" name="Google Shape;1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650" y="0"/>
            <a:ext cx="8953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0"/>
          <p:cNvSpPr txBox="1"/>
          <p:nvPr/>
        </p:nvSpPr>
        <p:spPr>
          <a:xfrm>
            <a:off x="852051" y="4790925"/>
            <a:ext cx="1975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Vooruit met de duurzaamheid!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184" name="Google Shape;184;p40"/>
          <p:cNvSpPr txBox="1"/>
          <p:nvPr/>
        </p:nvSpPr>
        <p:spPr>
          <a:xfrm>
            <a:off x="570300" y="4216275"/>
            <a:ext cx="4147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/>
              <a:t>Onderzoek door Lease a Bike 2025: Het effect van de leasefiets op werknemers met 7,248 respondenten </a:t>
            </a:r>
            <a:endParaRPr i="1" sz="500"/>
          </a:p>
        </p:txBody>
      </p:sp>
      <p:sp>
        <p:nvSpPr>
          <p:cNvPr id="185" name="Google Shape;185;p40"/>
          <p:cNvSpPr txBox="1"/>
          <p:nvPr/>
        </p:nvSpPr>
        <p:spPr>
          <a:xfrm>
            <a:off x="6926700" y="3144425"/>
            <a:ext cx="1935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44</a:t>
            </a:r>
            <a:r>
              <a:rPr b="1" lang="en" sz="1500">
                <a:solidFill>
                  <a:srgbClr val="033B01"/>
                </a:solidFill>
              </a:rPr>
              <a:t>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vindt 15 km een acceptabele afstand met een (elektrische) fiets.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6" name="Google Shape;186;p40"/>
          <p:cNvSpPr txBox="1"/>
          <p:nvPr/>
        </p:nvSpPr>
        <p:spPr>
          <a:xfrm>
            <a:off x="4854650" y="3163563"/>
            <a:ext cx="1935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48</a:t>
            </a:r>
            <a:r>
              <a:rPr b="1" lang="en" sz="1500">
                <a:solidFill>
                  <a:srgbClr val="033B01"/>
                </a:solidFill>
              </a:rPr>
              <a:t>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</a:t>
            </a:r>
            <a:r>
              <a:rPr lang="en" sz="1100">
                <a:solidFill>
                  <a:schemeClr val="dk1"/>
                </a:solidFill>
              </a:rPr>
              <a:t>an de leaserijders heeft het gevoel bij te dragen aan een </a:t>
            </a:r>
            <a:r>
              <a:rPr b="1" lang="en" sz="1100">
                <a:solidFill>
                  <a:srgbClr val="033B01"/>
                </a:solidFill>
              </a:rPr>
              <a:t>betere wereld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7" name="Google Shape;187;p40"/>
          <p:cNvSpPr txBox="1"/>
          <p:nvPr/>
        </p:nvSpPr>
        <p:spPr>
          <a:xfrm>
            <a:off x="2731900" y="3154000"/>
            <a:ext cx="19863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65</a:t>
            </a:r>
            <a:r>
              <a:rPr b="1" lang="en" sz="1500">
                <a:solidFill>
                  <a:srgbClr val="033B01"/>
                </a:solidFill>
              </a:rPr>
              <a:t>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van de werk­nemers is </a:t>
            </a:r>
            <a:r>
              <a:rPr b="1" lang="en" sz="1100">
                <a:solidFill>
                  <a:srgbClr val="033B01"/>
                </a:solidFill>
              </a:rPr>
              <a:t>meer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rgbClr val="033B01"/>
                </a:solidFill>
              </a:rPr>
              <a:t>naar werk</a:t>
            </a:r>
            <a:r>
              <a:rPr lang="en" sz="1100">
                <a:solidFill>
                  <a:schemeClr val="dk1"/>
                </a:solidFill>
              </a:rPr>
              <a:t> gaan fietsen sinds de leasefiets.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8" name="Google Shape;188;p40"/>
          <p:cNvPicPr preferRelativeResize="0"/>
          <p:nvPr/>
        </p:nvPicPr>
        <p:blipFill rotWithShape="1">
          <a:blip r:embed="rId4">
            <a:alphaModFix/>
          </a:blip>
          <a:srcRect b="34874" l="0" r="0" t="0"/>
          <a:stretch/>
        </p:blipFill>
        <p:spPr>
          <a:xfrm>
            <a:off x="0" y="-290071"/>
            <a:ext cx="9144003" cy="33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0"/>
          <p:cNvSpPr txBox="1"/>
          <p:nvPr/>
        </p:nvSpPr>
        <p:spPr>
          <a:xfrm>
            <a:off x="570300" y="3153988"/>
            <a:ext cx="1935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72%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van de werk­nemers is </a:t>
            </a:r>
            <a:r>
              <a:rPr b="1" lang="en" sz="1100">
                <a:solidFill>
                  <a:srgbClr val="033B01"/>
                </a:solidFill>
              </a:rPr>
              <a:t>meer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rgbClr val="033B01"/>
                </a:solidFill>
              </a:rPr>
              <a:t>privé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rgbClr val="033B01"/>
                </a:solidFill>
              </a:rPr>
              <a:t>gaan fietsen</a:t>
            </a:r>
            <a:r>
              <a:rPr lang="en" sz="1100">
                <a:solidFill>
                  <a:schemeClr val="dk1"/>
                </a:solidFill>
              </a:rPr>
              <a:t> sinds de leasefiets.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 rotWithShape="1">
          <a:blip r:embed="rId3">
            <a:alphaModFix/>
          </a:blip>
          <a:srcRect b="36585" l="0" r="0" t="18617"/>
          <a:stretch/>
        </p:blipFill>
        <p:spPr>
          <a:xfrm>
            <a:off x="0" y="726747"/>
            <a:ext cx="9144003" cy="231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1"/>
          <p:cNvSpPr txBox="1"/>
          <p:nvPr/>
        </p:nvSpPr>
        <p:spPr>
          <a:xfrm>
            <a:off x="570300" y="570300"/>
            <a:ext cx="769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Boost de vitaliteit van jouw werknemers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196" name="Google Shape;19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8650" y="0"/>
            <a:ext cx="8953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1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Vooruit met de </a:t>
            </a:r>
            <a:r>
              <a:rPr lang="en" sz="1000">
                <a:solidFill>
                  <a:srgbClr val="033B01"/>
                </a:solidFill>
              </a:rPr>
              <a:t>vitaliteit</a:t>
            </a:r>
            <a:r>
              <a:rPr lang="en" sz="1000">
                <a:solidFill>
                  <a:srgbClr val="033B01"/>
                </a:solidFill>
              </a:rPr>
              <a:t>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198" name="Google Shape;198;p41"/>
          <p:cNvSpPr txBox="1"/>
          <p:nvPr/>
        </p:nvSpPr>
        <p:spPr>
          <a:xfrm>
            <a:off x="6996813" y="3154001"/>
            <a:ext cx="1935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25</a:t>
            </a:r>
            <a:r>
              <a:rPr b="1" lang="en" sz="1500">
                <a:solidFill>
                  <a:srgbClr val="033B01"/>
                </a:solidFill>
              </a:rPr>
              <a:t>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van de leaserijders heeft een </a:t>
            </a:r>
            <a:r>
              <a:rPr b="1" lang="en" sz="1100">
                <a:solidFill>
                  <a:srgbClr val="033B01"/>
                </a:solidFill>
              </a:rPr>
              <a:t>betere concentratie</a:t>
            </a:r>
            <a:r>
              <a:rPr lang="en" sz="1100">
                <a:solidFill>
                  <a:srgbClr val="033B0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op werk sinds de leasefiets.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9" name="Google Shape;199;p41"/>
          <p:cNvSpPr txBox="1"/>
          <p:nvPr/>
        </p:nvSpPr>
        <p:spPr>
          <a:xfrm>
            <a:off x="570300" y="3153988"/>
            <a:ext cx="1935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72%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van de werk­nemers is </a:t>
            </a:r>
            <a:r>
              <a:rPr b="1" lang="en" sz="1100">
                <a:solidFill>
                  <a:srgbClr val="033B01"/>
                </a:solidFill>
              </a:rPr>
              <a:t>meer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rgbClr val="033B01"/>
                </a:solidFill>
              </a:rPr>
              <a:t>privé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rgbClr val="033B01"/>
                </a:solidFill>
              </a:rPr>
              <a:t>gaan fietsen</a:t>
            </a:r>
            <a:r>
              <a:rPr lang="en" sz="1100">
                <a:solidFill>
                  <a:schemeClr val="dk1"/>
                </a:solidFill>
              </a:rPr>
              <a:t> sinds de leasefiets.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00" name="Google Shape;200;p41"/>
          <p:cNvSpPr txBox="1"/>
          <p:nvPr/>
        </p:nvSpPr>
        <p:spPr>
          <a:xfrm>
            <a:off x="2712475" y="3153988"/>
            <a:ext cx="1935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65%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van de werk­nemers is </a:t>
            </a:r>
            <a:r>
              <a:rPr b="1" lang="en" sz="1100">
                <a:solidFill>
                  <a:srgbClr val="033B01"/>
                </a:solidFill>
              </a:rPr>
              <a:t>meer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rgbClr val="033B01"/>
                </a:solidFill>
              </a:rPr>
              <a:t>naar werk</a:t>
            </a:r>
            <a:r>
              <a:rPr lang="en" sz="1100">
                <a:solidFill>
                  <a:schemeClr val="dk1"/>
                </a:solidFill>
              </a:rPr>
              <a:t> gaan fietsen sinds de leasefiets.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01" name="Google Shape;201;p41"/>
          <p:cNvSpPr txBox="1"/>
          <p:nvPr/>
        </p:nvSpPr>
        <p:spPr>
          <a:xfrm>
            <a:off x="4854638" y="3154001"/>
            <a:ext cx="1935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46%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van de leaserijders voelt zich </a:t>
            </a:r>
            <a:r>
              <a:rPr b="1" lang="en" sz="1100">
                <a:solidFill>
                  <a:srgbClr val="033B01"/>
                </a:solidFill>
              </a:rPr>
              <a:t>fitter</a:t>
            </a:r>
            <a:r>
              <a:rPr lang="en" sz="1100">
                <a:solidFill>
                  <a:schemeClr val="dk1"/>
                </a:solidFill>
              </a:rPr>
              <a:t> sinds de leasefiets.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02" name="Google Shape;202;p41"/>
          <p:cNvSpPr txBox="1"/>
          <p:nvPr/>
        </p:nvSpPr>
        <p:spPr>
          <a:xfrm>
            <a:off x="570300" y="4216275"/>
            <a:ext cx="435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500">
                <a:solidFill>
                  <a:schemeClr val="dk1"/>
                </a:solidFill>
              </a:rPr>
              <a:t>Onderzoek door Lease a Bike 2025: Het effect van de leasefiets op werknemers met 7,248 respondenten </a:t>
            </a:r>
            <a:endParaRPr i="1" sz="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2"/>
          <p:cNvPicPr preferRelativeResize="0"/>
          <p:nvPr/>
        </p:nvPicPr>
        <p:blipFill rotWithShape="1">
          <a:blip r:embed="rId3">
            <a:alphaModFix/>
          </a:blip>
          <a:srcRect b="34689" l="0" r="0" t="24997"/>
          <a:stretch/>
        </p:blipFill>
        <p:spPr>
          <a:xfrm>
            <a:off x="0" y="994178"/>
            <a:ext cx="9144003" cy="207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2"/>
          <p:cNvSpPr txBox="1"/>
          <p:nvPr/>
        </p:nvSpPr>
        <p:spPr>
          <a:xfrm>
            <a:off x="570300" y="570300"/>
            <a:ext cx="81735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Versterk de </a:t>
            </a:r>
            <a:r>
              <a:rPr b="1" lang="en" sz="3000">
                <a:solidFill>
                  <a:srgbClr val="033B01"/>
                </a:solidFill>
              </a:rPr>
              <a:t>loyaliteit</a:t>
            </a:r>
            <a:r>
              <a:rPr b="1" lang="en" sz="3000">
                <a:solidFill>
                  <a:srgbClr val="033B01"/>
                </a:solidFill>
              </a:rPr>
              <a:t> van jouw werknemers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209" name="Google Shape;20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8650" y="0"/>
            <a:ext cx="8953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2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Vooruit met de loyaliteit!</a:t>
            </a:r>
            <a:endParaRPr sz="1000">
              <a:solidFill>
                <a:srgbClr val="033B01"/>
              </a:solidFill>
            </a:endParaRPr>
          </a:p>
        </p:txBody>
      </p:sp>
      <p:sp>
        <p:nvSpPr>
          <p:cNvPr id="211" name="Google Shape;211;p42"/>
          <p:cNvSpPr txBox="1"/>
          <p:nvPr/>
        </p:nvSpPr>
        <p:spPr>
          <a:xfrm>
            <a:off x="570300" y="3149200"/>
            <a:ext cx="25533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8.3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gemiddeld krijgt een werkgever die de leasefietsregeling aanbiedt.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2" name="Google Shape;212;p42"/>
          <p:cNvSpPr txBox="1"/>
          <p:nvPr/>
        </p:nvSpPr>
        <p:spPr>
          <a:xfrm>
            <a:off x="3318750" y="3149200"/>
            <a:ext cx="27846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57%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heeft meer waardering voor de werkgever sinds het aanbieden van een leaseplan</a:t>
            </a:r>
            <a:endParaRPr b="1" sz="1500">
              <a:solidFill>
                <a:srgbClr val="033B01"/>
              </a:solidFill>
            </a:endParaRPr>
          </a:p>
        </p:txBody>
      </p:sp>
      <p:sp>
        <p:nvSpPr>
          <p:cNvPr id="213" name="Google Shape;213;p42"/>
          <p:cNvSpPr txBox="1"/>
          <p:nvPr/>
        </p:nvSpPr>
        <p:spPr>
          <a:xfrm>
            <a:off x="6190500" y="3149200"/>
            <a:ext cx="25533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33B01"/>
                </a:solidFill>
              </a:rPr>
              <a:t>27%</a:t>
            </a:r>
            <a:endParaRPr b="1" sz="1500">
              <a:solidFill>
                <a:srgbClr val="033B0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van de leaserijders heeft meer werkgeluk sinds het gebruik van de leasefiets.</a:t>
            </a:r>
            <a:endParaRPr b="1" sz="1500">
              <a:solidFill>
                <a:srgbClr val="033B01"/>
              </a:solidFill>
            </a:endParaRPr>
          </a:p>
        </p:txBody>
      </p:sp>
      <p:sp>
        <p:nvSpPr>
          <p:cNvPr id="214" name="Google Shape;214;p42"/>
          <p:cNvSpPr txBox="1"/>
          <p:nvPr/>
        </p:nvSpPr>
        <p:spPr>
          <a:xfrm>
            <a:off x="570300" y="4201175"/>
            <a:ext cx="3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500">
                <a:solidFill>
                  <a:schemeClr val="dk1"/>
                </a:solidFill>
              </a:rPr>
              <a:t>Onderzoek door Lease a Bike 2025: Het effect van de leasefiets op werknemers met 7,248 respondenten </a:t>
            </a:r>
            <a:endParaRPr i="1" sz="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/>
          <p:nvPr/>
        </p:nvSpPr>
        <p:spPr>
          <a:xfrm>
            <a:off x="570300" y="570300"/>
            <a:ext cx="81735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33B01"/>
                </a:solidFill>
              </a:rPr>
              <a:t>Financieel aantrekkelijk op de fiets!</a:t>
            </a:r>
            <a:endParaRPr b="1" sz="3000">
              <a:solidFill>
                <a:srgbClr val="033B01"/>
              </a:solidFill>
            </a:endParaRPr>
          </a:p>
        </p:txBody>
      </p:sp>
      <p:pic>
        <p:nvPicPr>
          <p:cNvPr id="220" name="Google Shape;220;p43" title="Keuze leasefiets 2025.png"/>
          <p:cNvPicPr preferRelativeResize="0"/>
          <p:nvPr/>
        </p:nvPicPr>
        <p:blipFill rotWithShape="1">
          <a:blip r:embed="rId3">
            <a:alphaModFix/>
          </a:blip>
          <a:srcRect b="0" l="1057" r="1057" t="0"/>
          <a:stretch/>
        </p:blipFill>
        <p:spPr>
          <a:xfrm>
            <a:off x="570299" y="1403330"/>
            <a:ext cx="5148324" cy="296617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3"/>
          <p:cNvSpPr txBox="1"/>
          <p:nvPr/>
        </p:nvSpPr>
        <p:spPr>
          <a:xfrm>
            <a:off x="6008250" y="1840650"/>
            <a:ext cx="28104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Dankzij de leaseregeling kunnen </a:t>
            </a:r>
            <a:r>
              <a:rPr b="1" lang="en" sz="1100">
                <a:solidFill>
                  <a:srgbClr val="033B01"/>
                </a:solidFill>
              </a:rPr>
              <a:t>alle</a:t>
            </a:r>
            <a:r>
              <a:rPr b="1"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rgbClr val="033B01"/>
                </a:solidFill>
              </a:rPr>
              <a:t>werkende Nederlanders</a:t>
            </a:r>
            <a:r>
              <a:rPr b="1" lang="en" sz="1100">
                <a:solidFill>
                  <a:schemeClr val="dk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een e-bike / sportfiets / (e)bakfiets of speed-pedelec aanschaffen.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</p:txBody>
      </p:sp>
      <p:pic>
        <p:nvPicPr>
          <p:cNvPr id="222" name="Google Shape;22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8650" y="0"/>
            <a:ext cx="8953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3"/>
          <p:cNvSpPr txBox="1"/>
          <p:nvPr/>
        </p:nvSpPr>
        <p:spPr>
          <a:xfrm>
            <a:off x="852043" y="4790918"/>
            <a:ext cx="1804800" cy="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33B01"/>
                </a:solidFill>
              </a:rPr>
              <a:t>Vooruit met de besparing!</a:t>
            </a:r>
            <a:endParaRPr sz="1000">
              <a:solidFill>
                <a:srgbClr val="033B01"/>
              </a:solidFill>
            </a:endParaRPr>
          </a:p>
        </p:txBody>
      </p:sp>
      <p:pic>
        <p:nvPicPr>
          <p:cNvPr id="224" name="Google Shape;22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596610" y="3740884"/>
            <a:ext cx="1353585" cy="76337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3"/>
          <p:cNvSpPr txBox="1"/>
          <p:nvPr/>
        </p:nvSpPr>
        <p:spPr>
          <a:xfrm>
            <a:off x="621425" y="4164825"/>
            <a:ext cx="3358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Onderzoek door Lease a Bike 2025: Het effect van de leasefiets op werknemers met 7,248 respondenten </a:t>
            </a:r>
            <a:endParaRPr i="1" sz="500"/>
          </a:p>
        </p:txBody>
      </p:sp>
      <p:sp>
        <p:nvSpPr>
          <p:cNvPr id="226" name="Google Shape;226;p43"/>
          <p:cNvSpPr txBox="1"/>
          <p:nvPr/>
        </p:nvSpPr>
        <p:spPr>
          <a:xfrm>
            <a:off x="570300" y="1205475"/>
            <a:ext cx="6415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Waarom kiezen voor de leasefiets?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B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AB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