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69" r:id="rId4"/>
    <p:sldId id="272" r:id="rId5"/>
    <p:sldId id="271" r:id="rId6"/>
    <p:sldId id="270" r:id="rId7"/>
    <p:sldId id="276" r:id="rId8"/>
    <p:sldId id="259" r:id="rId9"/>
    <p:sldId id="266" r:id="rId10"/>
    <p:sldId id="265" r:id="rId11"/>
    <p:sldId id="278" r:id="rId12"/>
    <p:sldId id="279" r:id="rId13"/>
    <p:sldId id="283" r:id="rId14"/>
    <p:sldId id="277" r:id="rId15"/>
    <p:sldId id="285" r:id="rId16"/>
    <p:sldId id="260" r:id="rId17"/>
    <p:sldId id="264" r:id="rId18"/>
    <p:sldId id="263" r:id="rId19"/>
    <p:sldId id="281" r:id="rId20"/>
    <p:sldId id="261" r:id="rId21"/>
    <p:sldId id="275" r:id="rId22"/>
    <p:sldId id="286" r:id="rId23"/>
    <p:sldId id="28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9" d="100"/>
          <a:sy n="79" d="100"/>
        </p:scale>
        <p:origin x="-108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2DF66AD8-BC4A-4004-9882-414398D930CA}" type="datetimeFigureOut">
              <a:rPr lang="en-US" smtClean="0"/>
              <a:t>17-03-18</a:t>
            </a:fld>
            <a:endParaRPr lang="en-US"/>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B9D2C864-9362-43C7-A136-D9C41D93A9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5" name="Date Placeholder 4"/>
          <p:cNvSpPr>
            <a:spLocks noGrp="1"/>
          </p:cNvSpPr>
          <p:nvPr>
            <p:ph type="dt" sz="half" idx="10"/>
          </p:nvPr>
        </p:nvSpPr>
        <p:spPr/>
        <p:txBody>
          <a:bodyPr/>
          <a:lstStyle/>
          <a:p>
            <a:fld id="{2DF66AD8-BC4A-4004-9882-414398D930CA}" type="datetimeFigureOut">
              <a:rPr lang="en-US" smtClean="0"/>
              <a:t>17-03-18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tabLst/>
              <a:defRPr sz="1800"/>
            </a:lvl6pPr>
            <a:lvl7pPr marL="2290763" indent="-344488">
              <a:tabLst/>
              <a:defRPr sz="1800"/>
            </a:lvl7pPr>
            <a:lvl8pPr marL="2290763" indent="-344488">
              <a:tabLst/>
              <a:defRPr sz="1800"/>
            </a:lvl8pPr>
            <a:lvl9pPr marL="2290763" indent="-344488">
              <a:tabLst/>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t>17-03-18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2DF66AD8-BC4A-4004-9882-414398D930CA}" type="datetimeFigureOut">
              <a:rPr lang="en-US" smtClean="0"/>
              <a:t>17-03-18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66AD8-BC4A-4004-9882-414398D930CA}" type="datetimeFigureOut">
              <a:rPr lang="en-US" smtClean="0"/>
              <a:t>17-03-18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en-CA" smtClean="0"/>
              <a:t>Click to edit Master title style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marL="2290763" indent="-344488">
              <a:defRPr sz="2000"/>
            </a:lvl7pPr>
            <a:lvl8pPr marL="2290763" indent="-344488">
              <a:defRPr sz="2000"/>
            </a:lvl8pPr>
            <a:lvl9pPr marL="2290763" indent="-344488">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914398" y="2866030"/>
            <a:ext cx="3563938"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17-03-18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en-CA" smtClean="0"/>
              <a:t>Click to edit Master title style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17-03-18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en-CA"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en-CA" smtClean="0"/>
              <a:t>Drag picture to placeholder or click icon to add</a:t>
            </a:r>
            <a:endParaRPr/>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en-CA" smtClean="0"/>
              <a:t>Drag picture to placeholder or click icon to add</a:t>
            </a:r>
            <a:endParaRPr/>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en-CA" smtClean="0"/>
              <a:t>Click to edit Master title style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17-03-18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CA" smtClean="0"/>
              <a:t>Click to edit Master title style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17-03-18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en-CA"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CA" smtClean="0"/>
              <a:t>Click to edit Master title style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en-CA" smtClean="0"/>
              <a:t>Drag picture to placeholder or click icon to add</a:t>
            </a:r>
            <a:endParaRPr/>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en-CA" smtClean="0"/>
              <a:t>Drag picture to placeholder or click icon to add</a:t>
            </a:r>
            <a:endParaRPr/>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17-03-18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17-03-18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17-03-18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en-CA" smtClean="0"/>
              <a:t>Click to edit Master title style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17-03-18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Watermark">
    <p:bg>
      <p:bgRef idx="1003">
        <a:schemeClr val="bg2"/>
      </p:bgRef>
    </p:bg>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CA" smtClean="0"/>
              <a:t>Click to edit Master text styles</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en-CA" smtClean="0"/>
              <a:t>Click to edit Master title style</a:t>
            </a:r>
            <a:endParaRPr dirty="0"/>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fld id="{2DF66AD8-BC4A-4004-9882-414398D930CA}" type="datetimeFigureOut">
              <a:rPr lang="en-US" smtClean="0"/>
              <a:t>17-03-18</a:t>
            </a:fld>
            <a:endParaRPr lang="en-US"/>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en-US"/>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B9D2C864-9362-43C7-A136-D9C41D93A9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en-CA" smtClean="0"/>
              <a:t>Click to edit Master title style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ts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en-CA"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t>17-03-18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Watermark">
    <p:bg>
      <p:bgRef idx="1002">
        <a:schemeClr val="bg2"/>
      </p:bgRef>
    </p:bg>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CA" smtClean="0"/>
              <a:t>Click to edit Master text styles</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en-CA" smtClean="0"/>
              <a:t>Click to edit Master title style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t>17-03-18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bg>
      <p:bgPr>
        <a:blipFill dpi="0" rotWithShape="1">
          <a:blip r:embed="rId2">
            <a:lum/>
          </a:blip>
          <a:srcRect/>
          <a:stretch>
            <a:fillRect t="-4000" b="-4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en-CA" smtClean="0"/>
              <a:t>Click to edit Master title style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en-CA" smtClean="0"/>
              <a:t>Drag picture to placeholder or click icon to add</a:t>
            </a:r>
            <a:endParaRPr/>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17-03-18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marL="2290763" indent="-344488">
              <a:defRPr sz="1800"/>
            </a:lvl6pPr>
            <a:lvl7pPr marL="2290763" indent="-344488">
              <a:defRPr sz="1800"/>
            </a:lvl7pPr>
            <a:lvl8pPr marL="2290763" indent="-344488">
              <a:defRPr sz="1800"/>
            </a:lvl8pPr>
            <a:lvl9pPr marL="2290763" indent="-344488">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t>17-03-18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marL="2290763" indent="-344488">
              <a:defRPr sz="1600"/>
            </a:lvl6pPr>
            <a:lvl7pPr marL="2290763" indent="-344488">
              <a:defRPr sz="1600"/>
            </a:lvl7pPr>
            <a:lvl8pPr marL="2290763" indent="-344488">
              <a:defRPr sz="1600"/>
            </a:lvl8pPr>
            <a:lvl9pPr marL="2290763" indent="-344488">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2DF66AD8-BC4A-4004-9882-414398D930CA}" type="datetimeFigureOut">
              <a:rPr lang="en-US" smtClean="0"/>
              <a:t>17-03-18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D2C864-9362-43C7-A136-D9C41D93A96D}" type="slidenum">
              <a:rPr lang="en-US" smtClean="0"/>
              <a:t>‹#›</a:t>
            </a:fld>
            <a:endParaRPr lang="en-US"/>
          </a:p>
        </p:txBody>
      </p:sp>
      <p:pic>
        <p:nvPicPr>
          <p:cNvPr id="11" name="Picture 10"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a:stretch>
            <a:fillRect/>
          </a:stretch>
        </p:blipFill>
        <p:spPr>
          <a:xfrm>
            <a:off x="4915960" y="1897040"/>
            <a:ext cx="3228975" cy="14287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t>17-03-18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22" Type="http://schemas.openxmlformats.org/officeDocument/2006/relationships/image" Target="../media/image6.png"/><Relationship Id="rId23" Type="http://schemas.openxmlformats.org/officeDocument/2006/relationships/image" Target="../media/image7.png"/><Relationship Id="rId24" Type="http://schemas.openxmlformats.org/officeDocument/2006/relationships/image" Target="../media/image8.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en-CA" smtClean="0"/>
              <a:t>Click to edit Master title style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2DF66AD8-BC4A-4004-9882-414398D930CA}" type="datetimeFigureOut">
              <a:rPr lang="en-US" smtClean="0"/>
              <a:t>17-03-18</a:t>
            </a:fld>
            <a:endParaRPr lang="en-US"/>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B9D2C864-9362-43C7-A136-D9C41D93A96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29076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6pPr>
      <a:lvl7pPr marL="2625725" indent="-344488" algn="l" defTabSz="914400" rtl="0" eaLnBrk="1" latinLnBrk="0" hangingPunct="1">
        <a:spcBef>
          <a:spcPct val="20000"/>
        </a:spcBef>
        <a:buSzPct val="90000"/>
        <a:buFontTx/>
        <a:buBlip>
          <a:blip r:embed="rId24"/>
        </a:buBlip>
        <a:defRPr lang="en-US" sz="1800" kern="1200" dirty="0" smtClean="0">
          <a:solidFill>
            <a:schemeClr val="tx1"/>
          </a:solidFill>
          <a:latin typeface="+mn-lt"/>
          <a:ea typeface="+mn-ea"/>
          <a:cs typeface="+mn-cs"/>
        </a:defRPr>
      </a:lvl7pPr>
      <a:lvl8pPr marL="2970213" indent="-344488" algn="l" defTabSz="914400" rtl="0" eaLnBrk="1" latinLnBrk="0" hangingPunct="1">
        <a:spcBef>
          <a:spcPct val="20000"/>
        </a:spcBef>
        <a:buSzPct val="90000"/>
        <a:buFontTx/>
        <a:buBlip>
          <a:blip r:embed="rId22"/>
        </a:buBlip>
        <a:defRPr lang="en-US" sz="1800" kern="1200" dirty="0" smtClean="0">
          <a:solidFill>
            <a:schemeClr val="tx1"/>
          </a:solidFill>
          <a:latin typeface="+mn-lt"/>
          <a:ea typeface="+mn-ea"/>
          <a:cs typeface="+mn-cs"/>
        </a:defRPr>
      </a:lvl8pPr>
      <a:lvl9pPr marL="3313113" indent="-344488" algn="l" defTabSz="914400" rtl="0" eaLnBrk="1" latinLnBrk="0" hangingPunct="1">
        <a:spcBef>
          <a:spcPct val="20000"/>
        </a:spcBef>
        <a:buSzPct val="90000"/>
        <a:buFontTx/>
        <a:buBlip>
          <a:blip r:embed="rId23"/>
        </a:buBlip>
        <a:defRPr lang="en-US" sz="1800" kern="1200" dirty="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Real Presences</a:t>
            </a:r>
            <a:endParaRPr lang="en-US" dirty="0"/>
          </a:p>
        </p:txBody>
      </p:sp>
      <p:sp>
        <p:nvSpPr>
          <p:cNvPr id="3" name="Subtitle 2"/>
          <p:cNvSpPr>
            <a:spLocks noGrp="1"/>
          </p:cNvSpPr>
          <p:nvPr>
            <p:ph type="subTitle" idx="1"/>
          </p:nvPr>
        </p:nvSpPr>
        <p:spPr/>
        <p:txBody>
          <a:bodyPr/>
          <a:lstStyle/>
          <a:p>
            <a:r>
              <a:rPr lang="en-US" dirty="0" smtClean="0"/>
              <a:t>The Eucharist in the Anglican Tradition</a:t>
            </a:r>
            <a:endParaRPr lang="en-US" dirty="0"/>
          </a:p>
        </p:txBody>
      </p:sp>
    </p:spTree>
    <p:extLst>
      <p:ext uri="{BB962C8B-B14F-4D97-AF65-F5344CB8AC3E}">
        <p14:creationId xmlns:p14="http://schemas.microsoft.com/office/powerpoint/2010/main" val="124503543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descr="Communion1_1549.jpg"/>
          <p:cNvPicPr>
            <a:picLocks noGrp="1" noChangeAspect="1"/>
          </p:cNvPicPr>
          <p:nvPr>
            <p:ph idx="1"/>
          </p:nvPr>
        </p:nvPicPr>
        <p:blipFill rotWithShape="1">
          <a:blip r:embed="rId2">
            <a:extLst>
              <a:ext uri="{28A0092B-C50C-407E-A947-70E740481C1C}">
                <a14:useLocalDpi xmlns:a14="http://schemas.microsoft.com/office/drawing/2010/main" val="0"/>
              </a:ext>
            </a:extLst>
          </a:blip>
          <a:srcRect l="129" r="-129" b="71230"/>
          <a:stretch/>
        </p:blipFill>
        <p:spPr>
          <a:xfrm>
            <a:off x="0" y="1249374"/>
            <a:ext cx="9160443" cy="4585853"/>
          </a:xfrm>
        </p:spPr>
      </p:pic>
    </p:spTree>
    <p:extLst>
      <p:ext uri="{BB962C8B-B14F-4D97-AF65-F5344CB8AC3E}">
        <p14:creationId xmlns:p14="http://schemas.microsoft.com/office/powerpoint/2010/main" val="68119452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a:t>
            </a:r>
            <a:r>
              <a:rPr lang="en-US" dirty="0" err="1" smtClean="0"/>
              <a:t>Performative</a:t>
            </a:r>
            <a:r>
              <a:rPr lang="en-US" dirty="0" smtClean="0"/>
              <a:t>” Changes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Everyday Language – could be understood by everybody.</a:t>
            </a:r>
          </a:p>
          <a:p>
            <a:r>
              <a:rPr lang="en-US" dirty="0" smtClean="0"/>
              <a:t>Uniformity – all England required to follow same text.</a:t>
            </a:r>
          </a:p>
          <a:p>
            <a:r>
              <a:rPr lang="en-US" dirty="0" smtClean="0"/>
              <a:t>Little emphasis on bodily action by Priest.</a:t>
            </a:r>
          </a:p>
          <a:p>
            <a:r>
              <a:rPr lang="en-US" dirty="0"/>
              <a:t>C</a:t>
            </a:r>
            <a:r>
              <a:rPr lang="en-US" dirty="0" smtClean="0"/>
              <a:t>ommunion </a:t>
            </a:r>
            <a:r>
              <a:rPr lang="en-US" i="1" dirty="0" smtClean="0"/>
              <a:t>table</a:t>
            </a:r>
            <a:r>
              <a:rPr lang="en-US" dirty="0" smtClean="0"/>
              <a:t> placed at </a:t>
            </a:r>
            <a:r>
              <a:rPr lang="en-US" dirty="0" err="1" smtClean="0"/>
              <a:t>centre</a:t>
            </a:r>
            <a:r>
              <a:rPr lang="en-US" dirty="0" smtClean="0"/>
              <a:t> of the church.</a:t>
            </a:r>
          </a:p>
          <a:p>
            <a:r>
              <a:rPr lang="en-US" dirty="0" smtClean="0"/>
              <a:t>Laypeople receive wine. No elevation of elements. Bread is everyday leavened bread  “such as is eaten at table.”</a:t>
            </a:r>
          </a:p>
          <a:p>
            <a:r>
              <a:rPr lang="en-US" dirty="0" smtClean="0"/>
              <a:t>Priest cannot communicate unless there are “a good number” to do so with him.</a:t>
            </a:r>
          </a:p>
          <a:p>
            <a:r>
              <a:rPr lang="en-US" dirty="0" smtClean="0"/>
              <a:t>Priest uses “we” instead of the singular “I”</a:t>
            </a:r>
            <a:endParaRPr lang="en-US" dirty="0"/>
          </a:p>
        </p:txBody>
      </p:sp>
    </p:spTree>
    <p:extLst>
      <p:ext uri="{BB962C8B-B14F-4D97-AF65-F5344CB8AC3E}">
        <p14:creationId xmlns:p14="http://schemas.microsoft.com/office/powerpoint/2010/main" val="376990160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Major Structural and Content Changes</a:t>
            </a:r>
            <a:endParaRPr lang="en-US" sz="3600" dirty="0"/>
          </a:p>
        </p:txBody>
      </p:sp>
      <p:sp>
        <p:nvSpPr>
          <p:cNvPr id="3" name="Content Placeholder 2"/>
          <p:cNvSpPr>
            <a:spLocks noGrp="1"/>
          </p:cNvSpPr>
          <p:nvPr>
            <p:ph idx="1"/>
          </p:nvPr>
        </p:nvSpPr>
        <p:spPr/>
        <p:txBody>
          <a:bodyPr>
            <a:normAutofit fontScale="92500" lnSpcReduction="10000"/>
          </a:bodyPr>
          <a:lstStyle/>
          <a:p>
            <a:r>
              <a:rPr lang="en-US" dirty="0" smtClean="0"/>
              <a:t>Ministry of the Word and Prayers more interwoven with the consecration and reception of the elements.</a:t>
            </a:r>
          </a:p>
          <a:p>
            <a:r>
              <a:rPr lang="en-US" i="1" dirty="0" smtClean="0"/>
              <a:t>Gloria </a:t>
            </a:r>
            <a:r>
              <a:rPr lang="en-US" dirty="0" smtClean="0"/>
              <a:t>moved from the introduction to the end of the surface. (No longer singing </a:t>
            </a:r>
            <a:r>
              <a:rPr lang="en-US" i="1" dirty="0" smtClean="0"/>
              <a:t>to </a:t>
            </a:r>
            <a:r>
              <a:rPr lang="en-US" dirty="0" smtClean="0"/>
              <a:t>the elements).</a:t>
            </a:r>
          </a:p>
          <a:p>
            <a:r>
              <a:rPr lang="en-US" dirty="0" smtClean="0"/>
              <a:t>All references to saints, Virgin Mary, and prayers for dead removed.</a:t>
            </a:r>
          </a:p>
          <a:p>
            <a:r>
              <a:rPr lang="en-US" dirty="0" smtClean="0"/>
              <a:t>Eucharistic prayer edited so reception happens directly after the gospel narrative. </a:t>
            </a:r>
          </a:p>
          <a:p>
            <a:r>
              <a:rPr lang="en-US" dirty="0" smtClean="0"/>
              <a:t>Prayer of oblation heavily edited and moved after reception</a:t>
            </a:r>
          </a:p>
          <a:p>
            <a:endParaRPr lang="en-US" dirty="0"/>
          </a:p>
        </p:txBody>
      </p:sp>
    </p:spTree>
    <p:extLst>
      <p:ext uri="{BB962C8B-B14F-4D97-AF65-F5344CB8AC3E}">
        <p14:creationId xmlns:p14="http://schemas.microsoft.com/office/powerpoint/2010/main" val="223121231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“Oblation”</a:t>
            </a:r>
            <a:endParaRPr lang="en-US" dirty="0"/>
          </a:p>
        </p:txBody>
      </p:sp>
      <p:sp>
        <p:nvSpPr>
          <p:cNvPr id="3" name="Content Placeholder 2"/>
          <p:cNvSpPr>
            <a:spLocks noGrp="1"/>
          </p:cNvSpPr>
          <p:nvPr>
            <p:ph idx="1"/>
          </p:nvPr>
        </p:nvSpPr>
        <p:spPr/>
        <p:txBody>
          <a:bodyPr/>
          <a:lstStyle/>
          <a:p>
            <a:r>
              <a:rPr lang="en-US" dirty="0" smtClean="0"/>
              <a:t>Almighty God our </a:t>
            </a:r>
            <a:r>
              <a:rPr lang="en-US" dirty="0"/>
              <a:t>heavenly father, </a:t>
            </a:r>
            <a:r>
              <a:rPr lang="en-US" dirty="0" smtClean="0"/>
              <a:t>which </a:t>
            </a:r>
            <a:r>
              <a:rPr lang="en-US" dirty="0"/>
              <a:t>of thy tender </a:t>
            </a:r>
            <a:r>
              <a:rPr lang="en-US" dirty="0" smtClean="0"/>
              <a:t>mercy didst give </a:t>
            </a:r>
            <a:r>
              <a:rPr lang="en-US" dirty="0" err="1" smtClean="0"/>
              <a:t>thine</a:t>
            </a:r>
            <a:r>
              <a:rPr lang="en-US" dirty="0" smtClean="0"/>
              <a:t> only son </a:t>
            </a:r>
            <a:r>
              <a:rPr lang="en-US" dirty="0"/>
              <a:t>Jesus Christ, to </a:t>
            </a:r>
            <a:r>
              <a:rPr lang="en-US" dirty="0" smtClean="0"/>
              <a:t>suffer </a:t>
            </a:r>
            <a:r>
              <a:rPr lang="en-US" dirty="0"/>
              <a:t>death upon the </a:t>
            </a:r>
            <a:r>
              <a:rPr lang="en-US" dirty="0" smtClean="0"/>
              <a:t>cross </a:t>
            </a:r>
            <a:r>
              <a:rPr lang="en-US" dirty="0"/>
              <a:t>for our </a:t>
            </a:r>
            <a:r>
              <a:rPr lang="en-US" dirty="0" smtClean="0"/>
              <a:t>redemption, </a:t>
            </a:r>
            <a:r>
              <a:rPr lang="en-US" dirty="0"/>
              <a:t>who made there (by </a:t>
            </a:r>
            <a:r>
              <a:rPr lang="en-US" dirty="0" smtClean="0"/>
              <a:t>his </a:t>
            </a:r>
            <a:r>
              <a:rPr lang="en-US" dirty="0"/>
              <a:t>one </a:t>
            </a:r>
            <a:r>
              <a:rPr lang="en-US" sz="2800" b="1" dirty="0" smtClean="0"/>
              <a:t>oblation</a:t>
            </a:r>
            <a:r>
              <a:rPr lang="en-US" dirty="0" smtClean="0"/>
              <a:t> </a:t>
            </a:r>
            <a:r>
              <a:rPr lang="en-US" dirty="0"/>
              <a:t>of </a:t>
            </a:r>
            <a:r>
              <a:rPr lang="en-US" dirty="0" smtClean="0"/>
              <a:t>himself </a:t>
            </a:r>
            <a:r>
              <a:rPr lang="en-US" dirty="0"/>
              <a:t>once offered) a full, </a:t>
            </a:r>
            <a:r>
              <a:rPr lang="en-US" dirty="0" smtClean="0"/>
              <a:t>perfect </a:t>
            </a:r>
            <a:r>
              <a:rPr lang="en-US" dirty="0"/>
              <a:t>and </a:t>
            </a:r>
            <a:r>
              <a:rPr lang="en-US" dirty="0" smtClean="0"/>
              <a:t>sufficient </a:t>
            </a:r>
            <a:r>
              <a:rPr lang="en-US" dirty="0"/>
              <a:t>sacrifice, </a:t>
            </a:r>
            <a:r>
              <a:rPr lang="en-US" sz="2800" b="1" dirty="0" smtClean="0"/>
              <a:t>oblation</a:t>
            </a:r>
            <a:r>
              <a:rPr lang="en-US" dirty="0" smtClean="0"/>
              <a:t>, </a:t>
            </a:r>
            <a:r>
              <a:rPr lang="en-US" dirty="0"/>
              <a:t>and </a:t>
            </a:r>
            <a:r>
              <a:rPr lang="en-US" dirty="0" smtClean="0"/>
              <a:t>satisfaction, </a:t>
            </a:r>
            <a:r>
              <a:rPr lang="en-US" dirty="0"/>
              <a:t>for the </a:t>
            </a:r>
            <a:r>
              <a:rPr lang="en-US" dirty="0" smtClean="0"/>
              <a:t>sins </a:t>
            </a:r>
            <a:r>
              <a:rPr lang="en-US" dirty="0"/>
              <a:t>of the whole </a:t>
            </a:r>
            <a:r>
              <a:rPr lang="en-US" dirty="0" smtClean="0"/>
              <a:t>world, </a:t>
            </a:r>
            <a:r>
              <a:rPr lang="en-US" dirty="0"/>
              <a:t>and </a:t>
            </a:r>
            <a:r>
              <a:rPr lang="en-US" dirty="0" smtClean="0"/>
              <a:t>did </a:t>
            </a:r>
            <a:r>
              <a:rPr lang="en-US" dirty="0"/>
              <a:t>institute, and in </a:t>
            </a:r>
            <a:r>
              <a:rPr lang="en-US" dirty="0" smtClean="0"/>
              <a:t>his holy Gospel command </a:t>
            </a:r>
            <a:r>
              <a:rPr lang="en-US" dirty="0"/>
              <a:t>us to continue, a </a:t>
            </a:r>
            <a:r>
              <a:rPr lang="en-US" dirty="0" smtClean="0"/>
              <a:t>perpetual memory </a:t>
            </a:r>
            <a:r>
              <a:rPr lang="en-US" dirty="0"/>
              <a:t>of that his precious </a:t>
            </a:r>
            <a:r>
              <a:rPr lang="en-US" dirty="0" smtClean="0"/>
              <a:t>death…</a:t>
            </a:r>
            <a:endParaRPr lang="en-US" dirty="0"/>
          </a:p>
        </p:txBody>
      </p:sp>
    </p:spTree>
    <p:extLst>
      <p:ext uri="{BB962C8B-B14F-4D97-AF65-F5344CB8AC3E}">
        <p14:creationId xmlns:p14="http://schemas.microsoft.com/office/powerpoint/2010/main" val="227965098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Sarum</a:t>
            </a:r>
            <a:r>
              <a:rPr lang="en-US" dirty="0" smtClean="0"/>
              <a:t> “Sacrifice”</a:t>
            </a:r>
            <a:endParaRPr lang="en-US" dirty="0"/>
          </a:p>
        </p:txBody>
      </p:sp>
      <p:sp>
        <p:nvSpPr>
          <p:cNvPr id="3" name="Content Placeholder 2"/>
          <p:cNvSpPr>
            <a:spLocks noGrp="1"/>
          </p:cNvSpPr>
          <p:nvPr>
            <p:ph idx="1"/>
          </p:nvPr>
        </p:nvSpPr>
        <p:spPr/>
        <p:txBody>
          <a:bodyPr>
            <a:normAutofit/>
          </a:bodyPr>
          <a:lstStyle/>
          <a:p>
            <a:r>
              <a:rPr lang="en-US" dirty="0" smtClean="0"/>
              <a:t>“accept [the consecrated bread and wine], </a:t>
            </a:r>
            <a:r>
              <a:rPr lang="en-US" dirty="0"/>
              <a:t>even as thou didst vouchsafe to accept the gifts of thy righteous servant Abel, and the sacrifice of our Patriarch Abraham, and that which thy High Priest </a:t>
            </a:r>
            <a:r>
              <a:rPr lang="en-US" dirty="0" err="1"/>
              <a:t>Melchisedech</a:t>
            </a:r>
            <a:r>
              <a:rPr lang="en-US" dirty="0"/>
              <a:t> offered to thee, a holy sacrifice, an immaculate host</a:t>
            </a:r>
            <a:r>
              <a:rPr lang="en-US" dirty="0" smtClean="0"/>
              <a:t>.”</a:t>
            </a:r>
          </a:p>
        </p:txBody>
      </p:sp>
    </p:spTree>
    <p:extLst>
      <p:ext uri="{BB962C8B-B14F-4D97-AF65-F5344CB8AC3E}">
        <p14:creationId xmlns:p14="http://schemas.microsoft.com/office/powerpoint/2010/main" val="47810691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BCP “Sacrifice”</a:t>
            </a:r>
            <a:endParaRPr lang="en-US" dirty="0"/>
          </a:p>
        </p:txBody>
      </p:sp>
      <p:sp>
        <p:nvSpPr>
          <p:cNvPr id="3" name="Content Placeholder 2"/>
          <p:cNvSpPr>
            <a:spLocks noGrp="1"/>
          </p:cNvSpPr>
          <p:nvPr>
            <p:ph idx="1"/>
          </p:nvPr>
        </p:nvSpPr>
        <p:spPr/>
        <p:txBody>
          <a:bodyPr/>
          <a:lstStyle/>
          <a:p>
            <a:r>
              <a:rPr lang="en-US" dirty="0" smtClean="0"/>
              <a:t>“O Lord and </a:t>
            </a:r>
            <a:r>
              <a:rPr lang="en-US" dirty="0"/>
              <a:t>Heavenly Father, we thy humble </a:t>
            </a:r>
            <a:r>
              <a:rPr lang="en-US" dirty="0" smtClean="0"/>
              <a:t>servants entirely </a:t>
            </a:r>
            <a:r>
              <a:rPr lang="en-US" dirty="0"/>
              <a:t>desire thy fatherly </a:t>
            </a:r>
            <a:r>
              <a:rPr lang="en-US" dirty="0" smtClean="0"/>
              <a:t>goodness, </a:t>
            </a:r>
            <a:r>
              <a:rPr lang="en-US" dirty="0"/>
              <a:t>mercifully to accept this our Sacrifice of </a:t>
            </a:r>
            <a:r>
              <a:rPr lang="en-US" dirty="0" smtClean="0"/>
              <a:t>praise </a:t>
            </a:r>
            <a:r>
              <a:rPr lang="en-US" dirty="0"/>
              <a:t>and </a:t>
            </a:r>
            <a:r>
              <a:rPr lang="en-US" dirty="0" smtClean="0"/>
              <a:t>thanksgiving:”</a:t>
            </a:r>
            <a:endParaRPr lang="en-US" dirty="0"/>
          </a:p>
          <a:p>
            <a:r>
              <a:rPr lang="en-US" dirty="0" smtClean="0"/>
              <a:t>“</a:t>
            </a:r>
            <a:r>
              <a:rPr lang="en-US" dirty="0"/>
              <a:t>…here we offer and present unto thee, O lord, our selves, our souls, and bodies, to be a reasonable holy, and lively Sacrifice unto thee: humbly beseeching thee that all we which be partakers of this holy Communion, may be fulfilled with thy grace and heavenly benediction”</a:t>
            </a:r>
          </a:p>
          <a:p>
            <a:endParaRPr lang="en-US" dirty="0"/>
          </a:p>
        </p:txBody>
      </p:sp>
    </p:spTree>
    <p:extLst>
      <p:ext uri="{BB962C8B-B14F-4D97-AF65-F5344CB8AC3E}">
        <p14:creationId xmlns:p14="http://schemas.microsoft.com/office/powerpoint/2010/main" val="151665035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512614"/>
            <a:ext cx="7313613" cy="868362"/>
          </a:xfrm>
        </p:spPr>
        <p:txBody>
          <a:bodyPr/>
          <a:lstStyle/>
          <a:p>
            <a:r>
              <a:rPr lang="en-US" sz="4800" dirty="0" smtClean="0"/>
              <a:t>Devotional Applications</a:t>
            </a:r>
            <a:endParaRPr lang="en-US" sz="4800" dirty="0"/>
          </a:p>
        </p:txBody>
      </p:sp>
    </p:spTree>
    <p:extLst>
      <p:ext uri="{BB962C8B-B14F-4D97-AF65-F5344CB8AC3E}">
        <p14:creationId xmlns:p14="http://schemas.microsoft.com/office/powerpoint/2010/main" val="178583131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Liturgical Vigilance</a:t>
            </a:r>
            <a:endParaRPr lang="en-US" dirty="0"/>
          </a:p>
        </p:txBody>
      </p:sp>
      <p:sp>
        <p:nvSpPr>
          <p:cNvPr id="3" name="Content Placeholder 2"/>
          <p:cNvSpPr>
            <a:spLocks noGrp="1"/>
          </p:cNvSpPr>
          <p:nvPr>
            <p:ph idx="1"/>
          </p:nvPr>
        </p:nvSpPr>
        <p:spPr/>
        <p:txBody>
          <a:bodyPr>
            <a:normAutofit lnSpcReduction="10000"/>
          </a:bodyPr>
          <a:lstStyle/>
          <a:p>
            <a:r>
              <a:rPr lang="en-US" dirty="0" smtClean="0"/>
              <a:t>Liturgy is never inert. It shapes us for good or for ill.</a:t>
            </a:r>
          </a:p>
          <a:p>
            <a:r>
              <a:rPr lang="en-US" dirty="0" smtClean="0"/>
              <a:t>Our strongly worded confession reminds us of our tendency to sin. </a:t>
            </a:r>
          </a:p>
          <a:p>
            <a:r>
              <a:rPr lang="en-US" dirty="0" smtClean="0"/>
              <a:t>Our worship should be shaped by our willingness to repent of our sins, especially as those sins infect our worship.</a:t>
            </a:r>
          </a:p>
          <a:p>
            <a:r>
              <a:rPr lang="en-US" dirty="0" smtClean="0"/>
              <a:t>We should not seek out what makes us comfortable, but rather what makes us better Christians and what brings glory to God.</a:t>
            </a:r>
          </a:p>
          <a:p>
            <a:endParaRPr lang="en-US" dirty="0"/>
          </a:p>
        </p:txBody>
      </p:sp>
    </p:spTree>
    <p:extLst>
      <p:ext uri="{BB962C8B-B14F-4D97-AF65-F5344CB8AC3E}">
        <p14:creationId xmlns:p14="http://schemas.microsoft.com/office/powerpoint/2010/main" val="401930413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
            </a:r>
            <a:br>
              <a:rPr lang="en-US" sz="3600" dirty="0" smtClean="0"/>
            </a:br>
            <a:r>
              <a:rPr lang="en-US" sz="3600" dirty="0" smtClean="0"/>
              <a:t>2. Respect for different liturgical voices</a:t>
            </a:r>
            <a:br>
              <a:rPr lang="en-US" sz="3600" dirty="0" smtClean="0"/>
            </a:br>
            <a:endParaRPr lang="en-US" sz="3600" dirty="0"/>
          </a:p>
        </p:txBody>
      </p:sp>
      <p:sp>
        <p:nvSpPr>
          <p:cNvPr id="3" name="Content Placeholder 2"/>
          <p:cNvSpPr>
            <a:spLocks noGrp="1"/>
          </p:cNvSpPr>
          <p:nvPr>
            <p:ph idx="1"/>
          </p:nvPr>
        </p:nvSpPr>
        <p:spPr/>
        <p:txBody>
          <a:bodyPr/>
          <a:lstStyle/>
          <a:p>
            <a:r>
              <a:rPr lang="en-US" dirty="0" smtClean="0"/>
              <a:t>“And </a:t>
            </a:r>
            <a:r>
              <a:rPr lang="en-US" dirty="0"/>
              <a:t>in these our doings we condemn no other nations, nor prescribe any thing but to our own people only: For we think it convenient that every country should use such Ceremonies as they shall think best to the setting forth of God's </a:t>
            </a:r>
            <a:r>
              <a:rPr lang="en-US" dirty="0" err="1"/>
              <a:t>honour</a:t>
            </a:r>
            <a:r>
              <a:rPr lang="en-US" dirty="0"/>
              <a:t> and glory, and to the reducing of the people to a most perfect and godly living, without error or superstition; and that they should put away other things, which from time to time they perceive to be most abused, as in men's ordinances it often </a:t>
            </a:r>
            <a:r>
              <a:rPr lang="en-US" dirty="0" err="1"/>
              <a:t>chanceth</a:t>
            </a:r>
            <a:r>
              <a:rPr lang="en-US" dirty="0"/>
              <a:t> diversely in divers countries</a:t>
            </a:r>
            <a:r>
              <a:rPr lang="en-US" dirty="0" smtClean="0"/>
              <a:t>.”</a:t>
            </a:r>
            <a:endParaRPr lang="en-US" dirty="0"/>
          </a:p>
        </p:txBody>
      </p:sp>
    </p:spTree>
    <p:extLst>
      <p:ext uri="{BB962C8B-B14F-4D97-AF65-F5344CB8AC3E}">
        <p14:creationId xmlns:p14="http://schemas.microsoft.com/office/powerpoint/2010/main" val="328902306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Reverence for the material world and the human body</a:t>
            </a:r>
            <a:endParaRPr lang="en-US" dirty="0"/>
          </a:p>
        </p:txBody>
      </p:sp>
      <p:sp>
        <p:nvSpPr>
          <p:cNvPr id="3" name="Content Placeholder 2"/>
          <p:cNvSpPr>
            <a:spLocks noGrp="1"/>
          </p:cNvSpPr>
          <p:nvPr>
            <p:ph idx="1"/>
          </p:nvPr>
        </p:nvSpPr>
        <p:spPr/>
        <p:txBody>
          <a:bodyPr/>
          <a:lstStyle/>
          <a:p>
            <a:r>
              <a:rPr lang="en-US" dirty="0"/>
              <a:t>“</a:t>
            </a:r>
            <a:r>
              <a:rPr lang="en-US" i="1" dirty="0"/>
              <a:t>it shall </a:t>
            </a:r>
            <a:r>
              <a:rPr lang="en-US" i="1" dirty="0" smtClean="0"/>
              <a:t>suffice </a:t>
            </a:r>
            <a:r>
              <a:rPr lang="en-US" i="1" dirty="0"/>
              <a:t>that the bread </a:t>
            </a:r>
            <a:r>
              <a:rPr lang="en-US" i="1" dirty="0" smtClean="0"/>
              <a:t>be </a:t>
            </a:r>
            <a:r>
              <a:rPr lang="en-US" i="1" dirty="0"/>
              <a:t>such, as is </a:t>
            </a:r>
            <a:r>
              <a:rPr lang="en-US" i="1" dirty="0" smtClean="0"/>
              <a:t>usual </a:t>
            </a:r>
            <a:r>
              <a:rPr lang="en-US" i="1" dirty="0"/>
              <a:t>to bee eaten at the Table </a:t>
            </a:r>
            <a:r>
              <a:rPr lang="en-US" i="1" dirty="0" smtClean="0"/>
              <a:t>with </a:t>
            </a:r>
            <a:r>
              <a:rPr lang="en-US" i="1" dirty="0"/>
              <a:t>other </a:t>
            </a:r>
            <a:r>
              <a:rPr lang="en-US" i="1" dirty="0" smtClean="0"/>
              <a:t>meats, </a:t>
            </a:r>
            <a:r>
              <a:rPr lang="en-US" i="1" dirty="0"/>
              <a:t>but the best and purest </a:t>
            </a:r>
            <a:r>
              <a:rPr lang="en-US" i="1" dirty="0" smtClean="0"/>
              <a:t>wheat </a:t>
            </a:r>
            <a:r>
              <a:rPr lang="en-US" i="1" dirty="0"/>
              <a:t>bread, that conveniently </a:t>
            </a:r>
            <a:r>
              <a:rPr lang="en-US" i="1" dirty="0" smtClean="0"/>
              <a:t>may </a:t>
            </a:r>
            <a:r>
              <a:rPr lang="en-US" i="1" dirty="0"/>
              <a:t>be gotten</a:t>
            </a:r>
            <a:r>
              <a:rPr lang="en-US" dirty="0" smtClean="0"/>
              <a:t>.” </a:t>
            </a:r>
          </a:p>
          <a:p>
            <a:r>
              <a:rPr lang="en-US" dirty="0" smtClean="0"/>
              <a:t>For Cranmer, the material pleasure we take in the elements is encouraged.</a:t>
            </a:r>
          </a:p>
          <a:p>
            <a:r>
              <a:rPr lang="en-US" dirty="0" smtClean="0"/>
              <a:t>It gives us a bodily analogy for understanding the pleasure we ought to take in Christ</a:t>
            </a:r>
            <a:endParaRPr lang="en-US" dirty="0"/>
          </a:p>
        </p:txBody>
      </p:sp>
    </p:spTree>
    <p:extLst>
      <p:ext uri="{BB962C8B-B14F-4D97-AF65-F5344CB8AC3E}">
        <p14:creationId xmlns:p14="http://schemas.microsoft.com/office/powerpoint/2010/main" val="275132827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r>
            <a:br>
              <a:rPr lang="en-US" dirty="0"/>
            </a:br>
            <a:endParaRPr lang="en-US" dirty="0"/>
          </a:p>
        </p:txBody>
      </p:sp>
      <p:sp>
        <p:nvSpPr>
          <p:cNvPr id="3" name="Content Placeholder 2"/>
          <p:cNvSpPr>
            <a:spLocks noGrp="1"/>
          </p:cNvSpPr>
          <p:nvPr>
            <p:ph idx="1"/>
          </p:nvPr>
        </p:nvSpPr>
        <p:spPr/>
        <p:txBody>
          <a:bodyPr/>
          <a:lstStyle/>
          <a:p>
            <a:r>
              <a:rPr lang="en-US" sz="3200" dirty="0" smtClean="0"/>
              <a:t>Part 1: The Medieval Mass</a:t>
            </a:r>
          </a:p>
          <a:p>
            <a:endParaRPr lang="en-US" dirty="0"/>
          </a:p>
          <a:p>
            <a:r>
              <a:rPr lang="en-US" sz="3200" dirty="0" smtClean="0"/>
              <a:t>Part 2: Cranmer’s Communion Liturgies</a:t>
            </a:r>
          </a:p>
          <a:p>
            <a:endParaRPr lang="en-US" dirty="0"/>
          </a:p>
          <a:p>
            <a:r>
              <a:rPr lang="en-US" sz="3200" dirty="0" smtClean="0"/>
              <a:t>Part 3: Devotional Applications</a:t>
            </a:r>
            <a:endParaRPr lang="en-US" sz="3200" dirty="0"/>
          </a:p>
        </p:txBody>
      </p:sp>
    </p:spTree>
    <p:extLst>
      <p:ext uri="{BB962C8B-B14F-4D97-AF65-F5344CB8AC3E}">
        <p14:creationId xmlns:p14="http://schemas.microsoft.com/office/powerpoint/2010/main" val="156730066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Devotional Applications</a:t>
            </a:r>
            <a:endParaRPr lang="en-US" dirty="0"/>
          </a:p>
        </p:txBody>
      </p:sp>
      <p:sp>
        <p:nvSpPr>
          <p:cNvPr id="3" name="Content Placeholder 2"/>
          <p:cNvSpPr>
            <a:spLocks noGrp="1"/>
          </p:cNvSpPr>
          <p:nvPr>
            <p:ph idx="1"/>
          </p:nvPr>
        </p:nvSpPr>
        <p:spPr/>
        <p:txBody>
          <a:bodyPr/>
          <a:lstStyle/>
          <a:p>
            <a:pPr marL="0" indent="0">
              <a:buNone/>
            </a:pPr>
            <a:r>
              <a:rPr lang="en-US" dirty="0" smtClean="0"/>
              <a:t>4. Reverence for the spiritual body of the church</a:t>
            </a:r>
          </a:p>
          <a:p>
            <a:pPr marL="0" indent="0">
              <a:buNone/>
            </a:pPr>
            <a:r>
              <a:rPr lang="en-US" dirty="0" smtClean="0"/>
              <a:t>5. Gratitude for the Cross and God’s gracious continuing nourishment of his Church. </a:t>
            </a:r>
          </a:p>
          <a:p>
            <a:pPr marL="0" indent="0">
              <a:buNone/>
            </a:pPr>
            <a:r>
              <a:rPr lang="en-US" dirty="0" smtClean="0"/>
              <a:t>6. Intellectual engagement with the liturgy.</a:t>
            </a:r>
          </a:p>
          <a:p>
            <a:pPr marL="0" indent="0">
              <a:buNone/>
            </a:pPr>
            <a:r>
              <a:rPr lang="en-US" dirty="0" smtClean="0"/>
              <a:t>7. Gift of the Eucharist “spills over” into our lives.</a:t>
            </a:r>
          </a:p>
          <a:p>
            <a:pPr marL="0" indent="0">
              <a:buNone/>
            </a:pPr>
            <a:endParaRPr lang="en-US" dirty="0" smtClean="0"/>
          </a:p>
          <a:p>
            <a:endParaRPr lang="en-US" dirty="0"/>
          </a:p>
        </p:txBody>
      </p:sp>
    </p:spTree>
    <p:extLst>
      <p:ext uri="{BB962C8B-B14F-4D97-AF65-F5344CB8AC3E}">
        <p14:creationId xmlns:p14="http://schemas.microsoft.com/office/powerpoint/2010/main" val="126036522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Spiritual Dangers of the Anglican Tradition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t>
            </a:r>
            <a:r>
              <a:rPr lang="en-US" dirty="0" err="1" smtClean="0"/>
              <a:t>Liturgicalism</a:t>
            </a:r>
            <a:r>
              <a:rPr lang="en-US" dirty="0" smtClean="0"/>
              <a:t>” – the right liturgy will save you</a:t>
            </a:r>
          </a:p>
          <a:p>
            <a:pPr lvl="1"/>
            <a:r>
              <a:rPr lang="en-US" dirty="0" smtClean="0"/>
              <a:t>1. Traditional way is best</a:t>
            </a:r>
          </a:p>
          <a:p>
            <a:pPr lvl="1"/>
            <a:r>
              <a:rPr lang="en-US" dirty="0" smtClean="0"/>
              <a:t>2. Innovation is best</a:t>
            </a:r>
          </a:p>
          <a:p>
            <a:r>
              <a:rPr lang="en-US" dirty="0" smtClean="0"/>
              <a:t>Becoming “</a:t>
            </a:r>
            <a:r>
              <a:rPr lang="en-US" dirty="0" err="1" smtClean="0"/>
              <a:t>sacramentalish</a:t>
            </a:r>
            <a:r>
              <a:rPr lang="en-US" dirty="0" smtClean="0"/>
              <a:t>” – treating the sacrament with indifference or failing to receive regularly.</a:t>
            </a:r>
          </a:p>
          <a:p>
            <a:r>
              <a:rPr lang="en-US" dirty="0" smtClean="0"/>
              <a:t>“mental” engagement only.</a:t>
            </a:r>
          </a:p>
          <a:p>
            <a:r>
              <a:rPr lang="en-US" dirty="0" smtClean="0"/>
              <a:t>Overemphasizing difference with Roman Catholics instead of difference with the world.</a:t>
            </a:r>
          </a:p>
          <a:p>
            <a:r>
              <a:rPr lang="en-US" dirty="0" smtClean="0"/>
              <a:t>Lack of personal confession.</a:t>
            </a:r>
          </a:p>
          <a:p>
            <a:endParaRPr lang="en-US" dirty="0"/>
          </a:p>
        </p:txBody>
      </p:sp>
    </p:spTree>
    <p:extLst>
      <p:ext uri="{BB962C8B-B14F-4D97-AF65-F5344CB8AC3E}">
        <p14:creationId xmlns:p14="http://schemas.microsoft.com/office/powerpoint/2010/main" val="144053864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787675"/>
            <a:ext cx="7313613" cy="5003525"/>
          </a:xfrm>
        </p:spPr>
        <p:txBody>
          <a:bodyPr>
            <a:normAutofit fontScale="92500"/>
          </a:bodyPr>
          <a:lstStyle/>
          <a:p>
            <a:pPr marL="0" indent="0">
              <a:buNone/>
            </a:pPr>
            <a:r>
              <a:rPr lang="en-US" dirty="0"/>
              <a:t> </a:t>
            </a:r>
            <a:r>
              <a:rPr lang="en-US" dirty="0" smtClean="0"/>
              <a:t>Almighty </a:t>
            </a:r>
            <a:r>
              <a:rPr lang="en-US" dirty="0"/>
              <a:t>and ever-living God, we heartily thank you for your promise to feed us, who have faithfully received these holy mysteries, with the spiritual food of the most precious body and blood of your Son our </a:t>
            </a:r>
            <a:r>
              <a:rPr lang="en-US" dirty="0" err="1"/>
              <a:t>Saviour</a:t>
            </a:r>
            <a:r>
              <a:rPr lang="en-US" dirty="0"/>
              <a:t> Jesus Christ; and so assure us by your </a:t>
            </a:r>
            <a:r>
              <a:rPr lang="en-US" dirty="0" err="1"/>
              <a:t>favour</a:t>
            </a:r>
            <a:r>
              <a:rPr lang="en-US" dirty="0"/>
              <a:t> and goodness towards us, that we are true members united in his mystical body, which is the blessed company of all faithful people; and are also heirs, through hope, of your everlasting kingdom, by the merits of the most precious death and suffering of your dear son. And we humbly ask you, heavenly Father, to assist us with your grace, that we may continue in that holy fellowship, and do all those good works that you have prepared for us to walk in; through Jesus Christ our Lord, to whom. with you and the Holy Spirit, be all </a:t>
            </a:r>
            <a:r>
              <a:rPr lang="en-US" dirty="0" err="1"/>
              <a:t>honour</a:t>
            </a:r>
            <a:r>
              <a:rPr lang="en-US" dirty="0"/>
              <a:t> and glory, now and forever.</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60067376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Suggestions for Further Reading</a:t>
            </a:r>
            <a:endParaRPr lang="en-US" sz="3600" dirty="0"/>
          </a:p>
        </p:txBody>
      </p:sp>
      <p:sp>
        <p:nvSpPr>
          <p:cNvPr id="3" name="Content Placeholder 2"/>
          <p:cNvSpPr>
            <a:spLocks noGrp="1"/>
          </p:cNvSpPr>
          <p:nvPr>
            <p:ph idx="1"/>
          </p:nvPr>
        </p:nvSpPr>
        <p:spPr/>
        <p:txBody>
          <a:bodyPr/>
          <a:lstStyle/>
          <a:p>
            <a:r>
              <a:rPr lang="en-US" dirty="0"/>
              <a:t>Brian Cummings, </a:t>
            </a:r>
            <a:r>
              <a:rPr lang="en-US" i="1" dirty="0"/>
              <a:t>The Book of Common Prayer: The Texts of 1549, 1559, and </a:t>
            </a:r>
            <a:r>
              <a:rPr lang="en-US" i="1" dirty="0" smtClean="0"/>
              <a:t>1662 </a:t>
            </a:r>
            <a:r>
              <a:rPr lang="en-US" dirty="0" smtClean="0"/>
              <a:t>(Oxford UP).</a:t>
            </a:r>
          </a:p>
          <a:p>
            <a:r>
              <a:rPr lang="en-US" dirty="0" smtClean="0"/>
              <a:t>Stephen </a:t>
            </a:r>
            <a:r>
              <a:rPr lang="en-US" dirty="0" err="1" smtClean="0"/>
              <a:t>Platten</a:t>
            </a:r>
            <a:r>
              <a:rPr lang="en-US" dirty="0" smtClean="0"/>
              <a:t> and Christopher Woods </a:t>
            </a:r>
            <a:r>
              <a:rPr lang="en-US" dirty="0"/>
              <a:t>(eds.), </a:t>
            </a:r>
            <a:r>
              <a:rPr lang="en-US" i="1" dirty="0"/>
              <a:t>Comfortable Words: Polity, Piety and the Book of Common </a:t>
            </a:r>
            <a:r>
              <a:rPr lang="en-US" i="1" dirty="0" smtClean="0"/>
              <a:t>Prayer </a:t>
            </a:r>
            <a:r>
              <a:rPr lang="en-US" dirty="0" smtClean="0"/>
              <a:t>(SCM Press).</a:t>
            </a:r>
          </a:p>
          <a:p>
            <a:r>
              <a:rPr lang="en-US" dirty="0" smtClean="0"/>
              <a:t>Prudence Dailey </a:t>
            </a:r>
            <a:r>
              <a:rPr lang="en-US" dirty="0"/>
              <a:t>(ed.), </a:t>
            </a:r>
            <a:r>
              <a:rPr lang="en-US" i="1" dirty="0"/>
              <a:t>The Book of Common Prayer: Past, Present and </a:t>
            </a:r>
            <a:r>
              <a:rPr lang="en-US" i="1" dirty="0" smtClean="0"/>
              <a:t>Future </a:t>
            </a:r>
            <a:r>
              <a:rPr lang="en-US" dirty="0" smtClean="0"/>
              <a:t>(Continuum). </a:t>
            </a:r>
            <a:endParaRPr lang="en-US" i="1" dirty="0" smtClean="0"/>
          </a:p>
          <a:p>
            <a:endParaRPr lang="en-US" i="1" dirty="0"/>
          </a:p>
        </p:txBody>
      </p:sp>
    </p:spTree>
    <p:extLst>
      <p:ext uri="{BB962C8B-B14F-4D97-AF65-F5344CB8AC3E}">
        <p14:creationId xmlns:p14="http://schemas.microsoft.com/office/powerpoint/2010/main" val="58331472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Medieval Mass: Key Features</a:t>
            </a:r>
            <a:endParaRPr lang="en-US" dirty="0"/>
          </a:p>
        </p:txBody>
      </p:sp>
      <p:sp>
        <p:nvSpPr>
          <p:cNvPr id="3" name="Content Placeholder 2"/>
          <p:cNvSpPr>
            <a:spLocks noGrp="1"/>
          </p:cNvSpPr>
          <p:nvPr>
            <p:ph idx="1"/>
          </p:nvPr>
        </p:nvSpPr>
        <p:spPr/>
        <p:txBody>
          <a:bodyPr>
            <a:normAutofit/>
          </a:bodyPr>
          <a:lstStyle/>
          <a:p>
            <a:r>
              <a:rPr lang="en-US" dirty="0" smtClean="0"/>
              <a:t>Absolute </a:t>
            </a:r>
            <a:r>
              <a:rPr lang="en-US" dirty="0"/>
              <a:t>C</a:t>
            </a:r>
            <a:r>
              <a:rPr lang="en-US" dirty="0" smtClean="0"/>
              <a:t>entre of Medieval religious life.</a:t>
            </a:r>
          </a:p>
          <a:p>
            <a:r>
              <a:rPr lang="en-US" dirty="0" smtClean="0"/>
              <a:t>Not uniform. Different rites for different dioceses (York and </a:t>
            </a:r>
            <a:r>
              <a:rPr lang="en-US" dirty="0" err="1" smtClean="0"/>
              <a:t>Sarum</a:t>
            </a:r>
            <a:r>
              <a:rPr lang="en-US" dirty="0" smtClean="0"/>
              <a:t>)</a:t>
            </a:r>
          </a:p>
          <a:p>
            <a:r>
              <a:rPr lang="en-US" dirty="0" smtClean="0"/>
              <a:t>Christ </a:t>
            </a:r>
            <a:r>
              <a:rPr lang="en-US" i="1" dirty="0" smtClean="0"/>
              <a:t>is </a:t>
            </a:r>
            <a:r>
              <a:rPr lang="en-US" dirty="0" smtClean="0"/>
              <a:t>the elements (Transubstantiation)</a:t>
            </a:r>
          </a:p>
          <a:p>
            <a:r>
              <a:rPr lang="en-US" dirty="0" smtClean="0"/>
              <a:t>Frequent celebration (usually daily)- infrequent lay reception (usually only once a year.</a:t>
            </a:r>
          </a:p>
          <a:p>
            <a:endParaRPr lang="en-US" dirty="0" smtClean="0"/>
          </a:p>
          <a:p>
            <a:endParaRPr lang="en-US" dirty="0" smtClean="0"/>
          </a:p>
          <a:p>
            <a:endParaRPr lang="en-US" dirty="0"/>
          </a:p>
        </p:txBody>
      </p:sp>
    </p:spTree>
    <p:extLst>
      <p:ext uri="{BB962C8B-B14F-4D97-AF65-F5344CB8AC3E}">
        <p14:creationId xmlns:p14="http://schemas.microsoft.com/office/powerpoint/2010/main" val="169848043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Medieval Mass: Key Features</a:t>
            </a:r>
            <a:endParaRPr lang="en-US" dirty="0"/>
          </a:p>
        </p:txBody>
      </p:sp>
      <p:sp>
        <p:nvSpPr>
          <p:cNvPr id="3" name="Content Placeholder 2"/>
          <p:cNvSpPr>
            <a:spLocks noGrp="1"/>
          </p:cNvSpPr>
          <p:nvPr>
            <p:ph idx="1"/>
          </p:nvPr>
        </p:nvSpPr>
        <p:spPr/>
        <p:txBody>
          <a:bodyPr/>
          <a:lstStyle/>
          <a:p>
            <a:r>
              <a:rPr lang="en-US" dirty="0" smtClean="0"/>
              <a:t>Emphasis on visible performance rather than understanding content. </a:t>
            </a:r>
          </a:p>
          <a:p>
            <a:pPr lvl="1"/>
            <a:r>
              <a:rPr lang="en-US" dirty="0" smtClean="0"/>
              <a:t>Latin and “secret prayers”</a:t>
            </a:r>
          </a:p>
          <a:p>
            <a:r>
              <a:rPr lang="en-US" dirty="0" smtClean="0"/>
              <a:t>Stark </a:t>
            </a:r>
            <a:r>
              <a:rPr lang="en-US" dirty="0"/>
              <a:t>division between clergy and </a:t>
            </a:r>
            <a:r>
              <a:rPr lang="en-US" dirty="0" smtClean="0"/>
              <a:t>laypeople.</a:t>
            </a:r>
          </a:p>
          <a:p>
            <a:pPr lvl="1"/>
            <a:r>
              <a:rPr lang="en-US" dirty="0" smtClean="0"/>
              <a:t>Rood </a:t>
            </a:r>
            <a:r>
              <a:rPr lang="en-US" dirty="0"/>
              <a:t>screens, communion in one </a:t>
            </a:r>
            <a:r>
              <a:rPr lang="en-US" dirty="0" smtClean="0"/>
              <a:t>kind.</a:t>
            </a:r>
          </a:p>
          <a:p>
            <a:pPr lvl="1"/>
            <a:r>
              <a:rPr lang="en-US" dirty="0" smtClean="0"/>
              <a:t>Representative “I” rather than communal we </a:t>
            </a:r>
            <a:endParaRPr lang="en-US" dirty="0"/>
          </a:p>
          <a:p>
            <a:endParaRPr lang="en-US" dirty="0"/>
          </a:p>
        </p:txBody>
      </p:sp>
    </p:spTree>
    <p:extLst>
      <p:ext uri="{BB962C8B-B14F-4D97-AF65-F5344CB8AC3E}">
        <p14:creationId xmlns:p14="http://schemas.microsoft.com/office/powerpoint/2010/main" val="396358911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Rood Screen</a:t>
            </a:r>
            <a:endParaRPr lang="en-US" dirty="0"/>
          </a:p>
        </p:txBody>
      </p:sp>
      <p:pic>
        <p:nvPicPr>
          <p:cNvPr id="4" name="Content Placeholder 3" descr="proodscreen.jpg"/>
          <p:cNvPicPr>
            <a:picLocks noGrp="1" noChangeAspect="1"/>
          </p:cNvPicPr>
          <p:nvPr>
            <p:ph idx="1"/>
          </p:nvPr>
        </p:nvPicPr>
        <p:blipFill>
          <a:blip r:embed="rId2">
            <a:extLst>
              <a:ext uri="{28A0092B-C50C-407E-A947-70E740481C1C}">
                <a14:useLocalDpi xmlns:a14="http://schemas.microsoft.com/office/drawing/2010/main" val="0"/>
              </a:ext>
            </a:extLst>
          </a:blip>
          <a:srcRect t="5633" b="5633"/>
          <a:stretch>
            <a:fillRect/>
          </a:stretch>
        </p:blipFill>
        <p:spPr/>
      </p:pic>
      <p:sp>
        <p:nvSpPr>
          <p:cNvPr id="5" name="TextBox 4"/>
          <p:cNvSpPr txBox="1"/>
          <p:nvPr/>
        </p:nvSpPr>
        <p:spPr>
          <a:xfrm>
            <a:off x="3472710" y="5931678"/>
            <a:ext cx="4164037" cy="369332"/>
          </a:xfrm>
          <a:prstGeom prst="rect">
            <a:avLst/>
          </a:prstGeom>
          <a:noFill/>
        </p:spPr>
        <p:txBody>
          <a:bodyPr wrap="square" rtlCol="0">
            <a:spAutoFit/>
          </a:bodyPr>
          <a:lstStyle/>
          <a:p>
            <a:r>
              <a:rPr lang="en-US" dirty="0" smtClean="0"/>
              <a:t>All Saints </a:t>
            </a:r>
            <a:r>
              <a:rPr lang="en-US" dirty="0" err="1" smtClean="0"/>
              <a:t>Strelley</a:t>
            </a:r>
            <a:r>
              <a:rPr lang="en-US" dirty="0" smtClean="0"/>
              <a:t>, Nottinghamshire</a:t>
            </a:r>
            <a:endParaRPr lang="en-US" dirty="0"/>
          </a:p>
        </p:txBody>
      </p:sp>
    </p:spTree>
    <p:extLst>
      <p:ext uri="{BB962C8B-B14F-4D97-AF65-F5344CB8AC3E}">
        <p14:creationId xmlns:p14="http://schemas.microsoft.com/office/powerpoint/2010/main" val="198451522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Sacrifice of the Mass</a:t>
            </a:r>
            <a:endParaRPr lang="en-US" dirty="0"/>
          </a:p>
        </p:txBody>
      </p:sp>
      <p:sp>
        <p:nvSpPr>
          <p:cNvPr id="3" name="Content Placeholder 2"/>
          <p:cNvSpPr>
            <a:spLocks noGrp="1"/>
          </p:cNvSpPr>
          <p:nvPr>
            <p:ph idx="1"/>
          </p:nvPr>
        </p:nvSpPr>
        <p:spPr/>
        <p:txBody>
          <a:bodyPr/>
          <a:lstStyle/>
          <a:p>
            <a:pPr marL="0" indent="0">
              <a:buNone/>
            </a:pPr>
            <a:r>
              <a:rPr lang="en-US" dirty="0" smtClean="0"/>
              <a:t>“Receive</a:t>
            </a:r>
            <a:r>
              <a:rPr lang="en-US" dirty="0"/>
              <a:t>, O Holy Trinity, this oblation, which I, an unworthy sinner, offer in </a:t>
            </a:r>
            <a:r>
              <a:rPr lang="en-US" dirty="0" err="1"/>
              <a:t>honour</a:t>
            </a:r>
            <a:r>
              <a:rPr lang="en-US" dirty="0"/>
              <a:t> of thee, of the blessed Virgin and all the saints, for my sins and offences, and for the salvation of the living, and the rest of all the faithful dead</a:t>
            </a:r>
            <a:r>
              <a:rPr lang="en-US" dirty="0" smtClean="0"/>
              <a:t>.”</a:t>
            </a:r>
          </a:p>
          <a:p>
            <a:pPr marL="0" indent="0">
              <a:buNone/>
            </a:pPr>
            <a:r>
              <a:rPr lang="en-US" dirty="0" smtClean="0"/>
              <a:t>“Let </a:t>
            </a:r>
            <a:r>
              <a:rPr lang="en-US" dirty="0"/>
              <a:t>this new sacrifice be acceptable to the omnipotent God</a:t>
            </a:r>
            <a:r>
              <a:rPr lang="en-US" dirty="0" smtClean="0"/>
              <a:t>.”</a:t>
            </a:r>
          </a:p>
          <a:p>
            <a:pPr marL="0" indent="0">
              <a:buNone/>
            </a:pPr>
            <a:r>
              <a:rPr lang="en-US" dirty="0"/>
              <a:t>	</a:t>
            </a:r>
            <a:r>
              <a:rPr lang="en-US" dirty="0" smtClean="0"/>
              <a:t>				From the </a:t>
            </a:r>
            <a:r>
              <a:rPr lang="en-US" dirty="0" err="1" smtClean="0"/>
              <a:t>Sarum</a:t>
            </a:r>
            <a:r>
              <a:rPr lang="en-US" dirty="0" smtClean="0"/>
              <a:t> Rite</a:t>
            </a:r>
            <a:endParaRPr lang="en-US" dirty="0"/>
          </a:p>
          <a:p>
            <a:pPr marL="0" indent="0">
              <a:buNone/>
            </a:pPr>
            <a:endParaRPr lang="en-US" dirty="0"/>
          </a:p>
        </p:txBody>
      </p:sp>
    </p:spTree>
    <p:extLst>
      <p:ext uri="{BB962C8B-B14F-4D97-AF65-F5344CB8AC3E}">
        <p14:creationId xmlns:p14="http://schemas.microsoft.com/office/powerpoint/2010/main" val="308649591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Versions of the Book of Common Prayer</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1549: First, very conservative effort at reform. (Cranmer)</a:t>
            </a:r>
          </a:p>
          <a:p>
            <a:pPr lvl="1"/>
            <a:r>
              <a:rPr lang="en-US" dirty="0" smtClean="0"/>
              <a:t>Vernacular, no more sacrifice of the mass. Saints, prayers for the dead, basic </a:t>
            </a:r>
            <a:r>
              <a:rPr lang="en-US" dirty="0" err="1" smtClean="0"/>
              <a:t>Sarum</a:t>
            </a:r>
            <a:r>
              <a:rPr lang="en-US" dirty="0" smtClean="0"/>
              <a:t> structure retained.</a:t>
            </a:r>
          </a:p>
          <a:p>
            <a:r>
              <a:rPr lang="en-US" dirty="0" smtClean="0"/>
              <a:t>1552: Edward VI </a:t>
            </a:r>
            <a:r>
              <a:rPr lang="en-US" dirty="0" err="1"/>
              <a:t>P</a:t>
            </a:r>
            <a:r>
              <a:rPr lang="en-US" dirty="0" err="1" smtClean="0"/>
              <a:t>rayerbook</a:t>
            </a:r>
            <a:r>
              <a:rPr lang="en-US" dirty="0" smtClean="0"/>
              <a:t>. (Mostly Cranmer)</a:t>
            </a:r>
          </a:p>
          <a:p>
            <a:pPr lvl="1"/>
            <a:r>
              <a:rPr lang="en-US" dirty="0" smtClean="0"/>
              <a:t>Most Reformed version. Order highly revised. Never really used.</a:t>
            </a:r>
          </a:p>
          <a:p>
            <a:r>
              <a:rPr lang="en-US" dirty="0" smtClean="0"/>
              <a:t>1559: Elizabethan </a:t>
            </a:r>
            <a:r>
              <a:rPr lang="en-US" dirty="0" err="1" smtClean="0"/>
              <a:t>Prayerbook</a:t>
            </a:r>
            <a:r>
              <a:rPr lang="en-US" dirty="0" smtClean="0"/>
              <a:t>. </a:t>
            </a:r>
          </a:p>
          <a:p>
            <a:pPr lvl="1"/>
            <a:r>
              <a:rPr lang="en-US" dirty="0" smtClean="0"/>
              <a:t>Basically 1552 with some very slight “moderate” revisions.</a:t>
            </a:r>
          </a:p>
          <a:p>
            <a:r>
              <a:rPr lang="en-US" dirty="0" smtClean="0"/>
              <a:t>1662: Restoration </a:t>
            </a:r>
            <a:r>
              <a:rPr lang="en-US" dirty="0" err="1" smtClean="0"/>
              <a:t>Prayerbook</a:t>
            </a:r>
            <a:endParaRPr lang="en-US" dirty="0" smtClean="0"/>
          </a:p>
          <a:p>
            <a:pPr lvl="1"/>
            <a:r>
              <a:rPr lang="en-US" dirty="0" smtClean="0"/>
              <a:t>Mostly 1559. Compromise in both directions. </a:t>
            </a:r>
            <a:endParaRPr lang="en-US" dirty="0"/>
          </a:p>
        </p:txBody>
      </p:sp>
    </p:spTree>
    <p:extLst>
      <p:ext uri="{BB962C8B-B14F-4D97-AF65-F5344CB8AC3E}">
        <p14:creationId xmlns:p14="http://schemas.microsoft.com/office/powerpoint/2010/main" val="233326119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Of Ceremonies</a:t>
            </a:r>
            <a:endParaRPr lang="en-US" i="1" dirty="0"/>
          </a:p>
        </p:txBody>
      </p:sp>
      <p:sp>
        <p:nvSpPr>
          <p:cNvPr id="3" name="Content Placeholder 2"/>
          <p:cNvSpPr>
            <a:spLocks noGrp="1"/>
          </p:cNvSpPr>
          <p:nvPr>
            <p:ph idx="1"/>
          </p:nvPr>
        </p:nvSpPr>
        <p:spPr/>
        <p:txBody>
          <a:bodyPr/>
          <a:lstStyle/>
          <a:p>
            <a:pPr marL="0" indent="0">
              <a:buNone/>
            </a:pPr>
            <a:r>
              <a:rPr lang="en-US" dirty="0" smtClean="0"/>
              <a:t>….some </a:t>
            </a:r>
            <a:r>
              <a:rPr lang="en-US" dirty="0"/>
              <a:t>think it a great matter of conscience to depart from a piece of the least of their Ceremonies, they be so addicted to their old customs; and again on the other side, some be so newfangled, that they would innovate all things, and so despise the old, that nothing can like them, but that is </a:t>
            </a:r>
            <a:r>
              <a:rPr lang="en-US" dirty="0" smtClean="0"/>
              <a:t>new.</a:t>
            </a:r>
          </a:p>
          <a:p>
            <a:pPr marL="0" indent="0">
              <a:buNone/>
            </a:pPr>
            <a:r>
              <a:rPr lang="en-US" dirty="0" smtClean="0"/>
              <a:t>…it </a:t>
            </a:r>
            <a:r>
              <a:rPr lang="en-US" dirty="0"/>
              <a:t>was thought expedient, not so much to have respect how to please and satisfy either of these parties, as how to please God, and profit them both.</a:t>
            </a:r>
          </a:p>
        </p:txBody>
      </p:sp>
    </p:spTree>
    <p:extLst>
      <p:ext uri="{BB962C8B-B14F-4D97-AF65-F5344CB8AC3E}">
        <p14:creationId xmlns:p14="http://schemas.microsoft.com/office/powerpoint/2010/main" val="270849006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739450"/>
            <a:ext cx="7313613" cy="5051750"/>
          </a:xfrm>
        </p:spPr>
        <p:txBody>
          <a:bodyPr>
            <a:normAutofit/>
          </a:bodyPr>
          <a:lstStyle/>
          <a:p>
            <a:pPr marL="0" indent="0" algn="ctr">
              <a:buNone/>
            </a:pPr>
            <a:endParaRPr lang="en-CA" sz="2800" dirty="0" smtClean="0">
              <a:latin typeface="Wingdings 2"/>
            </a:endParaRPr>
          </a:p>
          <a:p>
            <a:pPr marL="0" indent="0" algn="ctr">
              <a:buNone/>
            </a:pPr>
            <a:r>
              <a:rPr lang="en-CA" sz="2800" dirty="0" smtClean="0">
                <a:latin typeface="Wingdings 2"/>
              </a:rPr>
              <a:t>d</a:t>
            </a:r>
            <a:r>
              <a:rPr lang="en-CA" sz="2800" dirty="0" smtClean="0"/>
              <a:t> </a:t>
            </a:r>
            <a:r>
              <a:rPr lang="en-CA" sz="2800" dirty="0"/>
              <a:t>THE SUPPER </a:t>
            </a:r>
            <a:r>
              <a:rPr lang="en-CA" sz="2800" dirty="0" smtClean="0">
                <a:latin typeface="Wingdings 2"/>
              </a:rPr>
              <a:t>c</a:t>
            </a:r>
            <a:endParaRPr lang="en-CA" sz="2800" dirty="0"/>
          </a:p>
          <a:p>
            <a:pPr marL="0" indent="0" algn="ctr">
              <a:buNone/>
            </a:pPr>
            <a:r>
              <a:rPr lang="en-CA" sz="2800" dirty="0" smtClean="0"/>
              <a:t>of </a:t>
            </a:r>
            <a:r>
              <a:rPr lang="en-CA" sz="2800" dirty="0"/>
              <a:t>the </a:t>
            </a:r>
            <a:r>
              <a:rPr lang="en-CA" sz="2800" dirty="0" err="1"/>
              <a:t>Lorde</a:t>
            </a:r>
            <a:r>
              <a:rPr lang="en-CA" sz="2800" dirty="0"/>
              <a:t>, and the holy </a:t>
            </a:r>
            <a:r>
              <a:rPr lang="en-CA" sz="2800" dirty="0" smtClean="0"/>
              <a:t>Communion</a:t>
            </a:r>
            <a:r>
              <a:rPr lang="en-CA" sz="2800" dirty="0"/>
              <a:t>, </a:t>
            </a:r>
            <a:endParaRPr lang="en-CA" sz="2800" dirty="0" smtClean="0"/>
          </a:p>
          <a:p>
            <a:pPr marL="0" indent="0" algn="ctr">
              <a:buNone/>
            </a:pPr>
            <a:r>
              <a:rPr lang="en-CA" sz="2800" dirty="0" smtClean="0"/>
              <a:t>commonly called </a:t>
            </a:r>
          </a:p>
          <a:p>
            <a:pPr marL="0" indent="0" algn="ctr">
              <a:buNone/>
            </a:pPr>
            <a:r>
              <a:rPr lang="en-CA" sz="2800" dirty="0" smtClean="0"/>
              <a:t>the </a:t>
            </a:r>
            <a:r>
              <a:rPr lang="en-CA" sz="2800" dirty="0"/>
              <a:t>Masse</a:t>
            </a:r>
            <a:r>
              <a:rPr lang="en-CA" sz="2800" dirty="0" smtClean="0"/>
              <a:t>.</a:t>
            </a:r>
            <a:endParaRPr lang="en-CA" sz="2800" dirty="0"/>
          </a:p>
        </p:txBody>
      </p:sp>
    </p:spTree>
    <p:extLst>
      <p:ext uri="{BB962C8B-B14F-4D97-AF65-F5344CB8AC3E}">
        <p14:creationId xmlns:p14="http://schemas.microsoft.com/office/powerpoint/2010/main" val="794678351"/>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Inkwell">
  <a:themeElements>
    <a:clrScheme name="Inkwell">
      <a:dk1>
        <a:sysClr val="windowText" lastClr="000000"/>
      </a:dk1>
      <a:lt1>
        <a:sysClr val="window" lastClr="FFFFFF"/>
      </a:lt1>
      <a:dk2>
        <a:srgbClr val="584D2E"/>
      </a:dk2>
      <a:lt2>
        <a:srgbClr val="EFE7C3"/>
      </a:lt2>
      <a:accent1>
        <a:srgbClr val="860908"/>
      </a:accent1>
      <a:accent2>
        <a:srgbClr val="4A0505"/>
      </a:accent2>
      <a:accent3>
        <a:srgbClr val="7A500A"/>
      </a:accent3>
      <a:accent4>
        <a:srgbClr val="C47810"/>
      </a:accent4>
      <a:accent5>
        <a:srgbClr val="827752"/>
      </a:accent5>
      <a:accent6>
        <a:srgbClr val="B5BB83"/>
      </a:accent6>
      <a:hlink>
        <a:srgbClr val="C47810"/>
      </a:hlink>
      <a:folHlink>
        <a:srgbClr val="F0A43A"/>
      </a:folHlink>
    </a:clrScheme>
    <a:fontScheme name="Inkwell">
      <a:majorFont>
        <a:latin typeface="Goudy Old Style"/>
        <a:ea typeface=""/>
        <a:cs typeface=""/>
        <a:font script="Jpan" typeface="ＭＳ 明朝"/>
        <a:font script="Hans" typeface="宋体"/>
        <a:font script="Hant" typeface="新細明體"/>
      </a:majorFont>
      <a:minorFont>
        <a:latin typeface="Goudy Old Style"/>
        <a:ea typeface=""/>
        <a:cs typeface=""/>
        <a:font script="Jpan" typeface="ＭＳ 明朝"/>
        <a:font script="Hans" typeface="宋体"/>
        <a:font script="Hant" typeface="新細明體"/>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254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Inkwell.thmx</Template>
  <TotalTime>2424</TotalTime>
  <Words>1443</Words>
  <Application>Microsoft Macintosh PowerPoint</Application>
  <PresentationFormat>On-screen Show (4:3)</PresentationFormat>
  <Paragraphs>94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Inkwell</vt:lpstr>
      <vt:lpstr>Real Presences</vt:lpstr>
      <vt:lpstr> </vt:lpstr>
      <vt:lpstr>Medieval Mass: Key Features</vt:lpstr>
      <vt:lpstr>Medieval Mass: Key Features</vt:lpstr>
      <vt:lpstr>Rood Screen</vt:lpstr>
      <vt:lpstr>The Sacrifice of the Mass</vt:lpstr>
      <vt:lpstr>Versions of the Book of Common Prayer</vt:lpstr>
      <vt:lpstr>Of Ceremonies</vt:lpstr>
      <vt:lpstr>PowerPoint Presentation</vt:lpstr>
      <vt:lpstr>PowerPoint Presentation</vt:lpstr>
      <vt:lpstr>Major “Performative” Changes</vt:lpstr>
      <vt:lpstr>Major Structural and Content Changes</vt:lpstr>
      <vt:lpstr>“Oblation”</vt:lpstr>
      <vt:lpstr>Sarum “Sacrifice”</vt:lpstr>
      <vt:lpstr>BCP “Sacrifice”</vt:lpstr>
      <vt:lpstr>Devotional Applications</vt:lpstr>
      <vt:lpstr>1. Liturgical Vigilance</vt:lpstr>
      <vt:lpstr> 2. Respect for different liturgical voices </vt:lpstr>
      <vt:lpstr>3. Reverence for the material world and the human body</vt:lpstr>
      <vt:lpstr>Devotional Applications</vt:lpstr>
      <vt:lpstr>Spiritual Dangers of the Anglican Tradition</vt:lpstr>
      <vt:lpstr>PowerPoint Presentation</vt:lpstr>
      <vt:lpstr>Suggestions for Further Reading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 Presences</dc:title>
  <dc:creator>Shaun Ross</dc:creator>
  <cp:lastModifiedBy>Shaun Ross</cp:lastModifiedBy>
  <cp:revision>34</cp:revision>
  <dcterms:created xsi:type="dcterms:W3CDTF">2017-03-15T17:39:06Z</dcterms:created>
  <dcterms:modified xsi:type="dcterms:W3CDTF">2017-03-19T17:17:05Z</dcterms:modified>
</cp:coreProperties>
</file>