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7" r:id="rId6"/>
    <p:sldId id="258" r:id="rId7"/>
    <p:sldId id="259" r:id="rId8"/>
    <p:sldId id="265" r:id="rId9"/>
    <p:sldId id="264" r:id="rId10"/>
    <p:sldId id="266" r:id="rId11"/>
    <p:sldId id="260" r:id="rId12"/>
    <p:sldId id="268" r:id="rId13"/>
    <p:sldId id="267" r:id="rId14"/>
    <p:sldId id="261" r:id="rId15"/>
    <p:sldId id="262"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481A9A-1264-4318-AD8C-A2F7133A278F}" type="datetimeFigureOut">
              <a:rPr lang="en-GB" smtClean="0"/>
              <a:t>09/08/2026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A8C6A5-BC40-4505-9C8E-DFFBBD6EE0CA}" type="slidenum">
              <a:rPr lang="en-GB" smtClean="0"/>
              <a:t>‹#›</a:t>
            </a:fld>
            <a:endParaRPr lang="en-GB"/>
          </a:p>
        </p:txBody>
      </p:sp>
    </p:spTree>
    <p:extLst>
      <p:ext uri="{BB962C8B-B14F-4D97-AF65-F5344CB8AC3E}">
        <p14:creationId xmlns:p14="http://schemas.microsoft.com/office/powerpoint/2010/main" val="838783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A8C6A5-BC40-4505-9C8E-DFFBBD6EE0CA}" type="slidenum">
              <a:rPr lang="en-GB" smtClean="0"/>
              <a:t>6</a:t>
            </a:fld>
            <a:endParaRPr lang="en-GB"/>
          </a:p>
        </p:txBody>
      </p:sp>
    </p:spTree>
    <p:extLst>
      <p:ext uri="{BB962C8B-B14F-4D97-AF65-F5344CB8AC3E}">
        <p14:creationId xmlns:p14="http://schemas.microsoft.com/office/powerpoint/2010/main" val="247075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A8C6A5-BC40-4505-9C8E-DFFBBD6EE0CA}" type="slidenum">
              <a:rPr lang="en-GB" smtClean="0"/>
              <a:t>9</a:t>
            </a:fld>
            <a:endParaRPr lang="en-GB"/>
          </a:p>
        </p:txBody>
      </p:sp>
    </p:spTree>
    <p:extLst>
      <p:ext uri="{BB962C8B-B14F-4D97-AF65-F5344CB8AC3E}">
        <p14:creationId xmlns:p14="http://schemas.microsoft.com/office/powerpoint/2010/main" val="2027789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94D20-1A51-DBE1-1617-D3C2C9B405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C674132-3DFA-77F6-1616-EA96DBBA58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8DDDD5A-CB08-A8CB-9D0C-B9F7227A7A39}"/>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5" name="Footer Placeholder 4">
            <a:extLst>
              <a:ext uri="{FF2B5EF4-FFF2-40B4-BE49-F238E27FC236}">
                <a16:creationId xmlns:a16="http://schemas.microsoft.com/office/drawing/2014/main" id="{5FC22F50-39FE-ACF2-008B-4074045317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3DB25F-A165-D59F-8120-2C5FB9EC0541}"/>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3017204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2C460-2FC6-AD2C-37F9-D81BDA1C52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07E0B0A-7BCB-DE37-1B29-06285004D5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299B56-F955-0FB2-4E6D-E2161419C1F2}"/>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5" name="Footer Placeholder 4">
            <a:extLst>
              <a:ext uri="{FF2B5EF4-FFF2-40B4-BE49-F238E27FC236}">
                <a16:creationId xmlns:a16="http://schemas.microsoft.com/office/drawing/2014/main" id="{4AF3C972-9A54-E0E9-42A1-5CBAEC5626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C7EA14-AC8F-98F1-CDB8-89746D12771D}"/>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2887537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45C06F-1145-9BF6-D79D-90FE0B78F7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7401E5-3F34-90E2-59A2-54C6CC7AEC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1175FE-92B8-349A-4778-D465632FCF54}"/>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5" name="Footer Placeholder 4">
            <a:extLst>
              <a:ext uri="{FF2B5EF4-FFF2-40B4-BE49-F238E27FC236}">
                <a16:creationId xmlns:a16="http://schemas.microsoft.com/office/drawing/2014/main" id="{703AE18A-1A3E-50C6-509B-09B33F897A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545E1-9176-D2A2-9817-7D62417CB679}"/>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110929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CB44-C2FC-493F-B6FC-A84DB754A4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5EB47E-41D5-D79E-7A30-48CDFC3B3F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4DDF1E-001A-20BA-4D55-C58F8C124057}"/>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5" name="Footer Placeholder 4">
            <a:extLst>
              <a:ext uri="{FF2B5EF4-FFF2-40B4-BE49-F238E27FC236}">
                <a16:creationId xmlns:a16="http://schemas.microsoft.com/office/drawing/2014/main" id="{A01F0293-4FE7-A919-ACAE-EFC4935B6B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29EBED-54FA-6967-7215-13369CDDC932}"/>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133364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121DD-BB6E-2982-978F-CB4662BBEF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4DECDE-2044-BAC2-783F-40DD21ED8C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34BF4D-AA63-70DC-8430-B7B83CAAF115}"/>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5" name="Footer Placeholder 4">
            <a:extLst>
              <a:ext uri="{FF2B5EF4-FFF2-40B4-BE49-F238E27FC236}">
                <a16:creationId xmlns:a16="http://schemas.microsoft.com/office/drawing/2014/main" id="{CAB79EA1-98F4-561A-9B7F-22EA1D8C8C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EBF4DE-2C96-D199-23EF-2DD43A8F3722}"/>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1555192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31F4C-DD0C-B88A-6E84-2E7224D2AB4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C25B21-FD5A-39AE-6E06-250A0A0555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64FF0F-7B58-4EBD-CCD2-BEF290F5C7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46E5C1C-E4B0-E63D-BEA5-B201D6B363ED}"/>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6" name="Footer Placeholder 5">
            <a:extLst>
              <a:ext uri="{FF2B5EF4-FFF2-40B4-BE49-F238E27FC236}">
                <a16:creationId xmlns:a16="http://schemas.microsoft.com/office/drawing/2014/main" id="{3108703F-7C44-A202-09F7-3D051A63FC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484B8B-89D0-3965-7C01-7808D2414010}"/>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291239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40EBD-2D6F-2F43-10F5-48C257A216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62A1BE4-462E-BC44-F9A8-39B21BB7D1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27173-57FF-3495-8CEC-CE2DBBEA62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97CC01D-BEF0-2CA5-FF33-B3060B874C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3D1BDD-D370-BB60-04CE-117C76EA22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6CAFAB3-100F-BFB4-FA1D-2D43E2BAE46B}"/>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8" name="Footer Placeholder 7">
            <a:extLst>
              <a:ext uri="{FF2B5EF4-FFF2-40B4-BE49-F238E27FC236}">
                <a16:creationId xmlns:a16="http://schemas.microsoft.com/office/drawing/2014/main" id="{C02FFC71-8430-8DCD-4BCB-49612F4A895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7099459-176A-044E-AC5F-FB0C73A460FE}"/>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1790307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478A6-542E-21F1-FAB8-AAAB8FACA9C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0030C59-FDD0-7D2C-E210-74764F6500DD}"/>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4" name="Footer Placeholder 3">
            <a:extLst>
              <a:ext uri="{FF2B5EF4-FFF2-40B4-BE49-F238E27FC236}">
                <a16:creationId xmlns:a16="http://schemas.microsoft.com/office/drawing/2014/main" id="{E84FDFBA-DF7C-69C2-DEDA-EF8C0084BE9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BEB63EA-9A60-4C23-6B65-2392B96891A7}"/>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46464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A7CB36-0072-9A76-0628-51520A89CF13}"/>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3" name="Footer Placeholder 2">
            <a:extLst>
              <a:ext uri="{FF2B5EF4-FFF2-40B4-BE49-F238E27FC236}">
                <a16:creationId xmlns:a16="http://schemas.microsoft.com/office/drawing/2014/main" id="{3C82169D-B5D4-5F3D-5C6F-5373E4D10AF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11B28FE-2232-54F7-07D8-396F445C9612}"/>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2768867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19330-84C4-6297-A807-8C2B5FB8A8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7CD04A-FC43-BBDC-1C48-A4F24F072C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98DBD5F-2904-C29F-678B-AC0DBD1430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799E19-B74C-8FA5-2D87-624A54EB5F54}"/>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6" name="Footer Placeholder 5">
            <a:extLst>
              <a:ext uri="{FF2B5EF4-FFF2-40B4-BE49-F238E27FC236}">
                <a16:creationId xmlns:a16="http://schemas.microsoft.com/office/drawing/2014/main" id="{10A14F9D-09E9-0242-FCCB-593487A00C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6D0541-6422-A148-2578-84EFE4B3FA18}"/>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2453662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5D3F6-8E63-3DFF-BE0D-E5C5A12D20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3CFE772-E01D-E38A-B585-5CBEA6EC19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9244E22-21C4-D5D7-073C-77FE11AC4D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BAACC3-96A6-FDD4-632E-787188DFFAE8}"/>
              </a:ext>
            </a:extLst>
          </p:cNvPr>
          <p:cNvSpPr>
            <a:spLocks noGrp="1"/>
          </p:cNvSpPr>
          <p:nvPr>
            <p:ph type="dt" sz="half" idx="10"/>
          </p:nvPr>
        </p:nvSpPr>
        <p:spPr/>
        <p:txBody>
          <a:bodyPr/>
          <a:lstStyle/>
          <a:p>
            <a:fld id="{299DD018-3A9F-4B29-93D7-E7C7C9DF42E0}" type="datetimeFigureOut">
              <a:rPr lang="en-GB" smtClean="0"/>
              <a:t>09/08/2026</a:t>
            </a:fld>
            <a:endParaRPr lang="en-GB"/>
          </a:p>
        </p:txBody>
      </p:sp>
      <p:sp>
        <p:nvSpPr>
          <p:cNvPr id="6" name="Footer Placeholder 5">
            <a:extLst>
              <a:ext uri="{FF2B5EF4-FFF2-40B4-BE49-F238E27FC236}">
                <a16:creationId xmlns:a16="http://schemas.microsoft.com/office/drawing/2014/main" id="{C671E196-5A4A-D952-3D27-CC3EC45880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7C050E-690B-F6A4-0F9F-2DB2842F25B0}"/>
              </a:ext>
            </a:extLst>
          </p:cNvPr>
          <p:cNvSpPr>
            <a:spLocks noGrp="1"/>
          </p:cNvSpPr>
          <p:nvPr>
            <p:ph type="sldNum" sz="quarter" idx="12"/>
          </p:nvPr>
        </p:nvSpPr>
        <p:spPr/>
        <p:txBody>
          <a:bodyPr/>
          <a:lstStyle/>
          <a:p>
            <a:fld id="{B0772582-0FF5-49C6-86BC-C32FFEC87EBC}" type="slidenum">
              <a:rPr lang="en-GB" smtClean="0"/>
              <a:t>‹#›</a:t>
            </a:fld>
            <a:endParaRPr lang="en-GB"/>
          </a:p>
        </p:txBody>
      </p:sp>
    </p:spTree>
    <p:extLst>
      <p:ext uri="{BB962C8B-B14F-4D97-AF65-F5344CB8AC3E}">
        <p14:creationId xmlns:p14="http://schemas.microsoft.com/office/powerpoint/2010/main" val="234731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972505-36DE-9A83-755A-92D6AFDC4D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E2E0ACA-CB07-10A1-E46F-C40C971D3A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88B9D2-99A6-2C85-EF4E-C33674A02C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9DD018-3A9F-4B29-93D7-E7C7C9DF42E0}" type="datetimeFigureOut">
              <a:rPr lang="en-GB" smtClean="0"/>
              <a:t>09/08/2026</a:t>
            </a:fld>
            <a:endParaRPr lang="en-GB"/>
          </a:p>
        </p:txBody>
      </p:sp>
      <p:sp>
        <p:nvSpPr>
          <p:cNvPr id="5" name="Footer Placeholder 4">
            <a:extLst>
              <a:ext uri="{FF2B5EF4-FFF2-40B4-BE49-F238E27FC236}">
                <a16:creationId xmlns:a16="http://schemas.microsoft.com/office/drawing/2014/main" id="{352BB3C4-03EC-9193-CCFD-B6D229D6D0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6915354-90A6-0BC8-51D1-4217CAB3F8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772582-0FF5-49C6-86BC-C32FFEC87EBC}" type="slidenum">
              <a:rPr lang="en-GB" smtClean="0"/>
              <a:t>‹#›</a:t>
            </a:fld>
            <a:endParaRPr lang="en-GB"/>
          </a:p>
        </p:txBody>
      </p:sp>
    </p:spTree>
    <p:extLst>
      <p:ext uri="{BB962C8B-B14F-4D97-AF65-F5344CB8AC3E}">
        <p14:creationId xmlns:p14="http://schemas.microsoft.com/office/powerpoint/2010/main" val="177137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106E9-6321-31D5-F795-5366AB107E09}"/>
              </a:ext>
            </a:extLst>
          </p:cNvPr>
          <p:cNvSpPr>
            <a:spLocks noGrp="1"/>
          </p:cNvSpPr>
          <p:nvPr>
            <p:ph type="ctrTitle"/>
          </p:nvPr>
        </p:nvSpPr>
        <p:spPr/>
        <p:txBody>
          <a:bodyPr/>
          <a:lstStyle/>
          <a:p>
            <a:r>
              <a:rPr lang="en-GB" dirty="0"/>
              <a:t>Zechariah 1 v 7 - 17</a:t>
            </a:r>
          </a:p>
        </p:txBody>
      </p:sp>
      <p:sp>
        <p:nvSpPr>
          <p:cNvPr id="3" name="Subtitle 2">
            <a:extLst>
              <a:ext uri="{FF2B5EF4-FFF2-40B4-BE49-F238E27FC236}">
                <a16:creationId xmlns:a16="http://schemas.microsoft.com/office/drawing/2014/main" id="{29575F77-A89C-9E28-2454-27EEEFC6DD75}"/>
              </a:ext>
            </a:extLst>
          </p:cNvPr>
          <p:cNvSpPr>
            <a:spLocks noGrp="1"/>
          </p:cNvSpPr>
          <p:nvPr>
            <p:ph type="subTitle" idx="1"/>
          </p:nvPr>
        </p:nvSpPr>
        <p:spPr/>
        <p:txBody>
          <a:bodyPr/>
          <a:lstStyle/>
          <a:p>
            <a:r>
              <a:rPr lang="en-GB" dirty="0"/>
              <a:t>Zechariah’s visions part 1</a:t>
            </a:r>
          </a:p>
          <a:p>
            <a:r>
              <a:rPr lang="en-GB" dirty="0"/>
              <a:t>Return to Me</a:t>
            </a:r>
          </a:p>
        </p:txBody>
      </p:sp>
    </p:spTree>
    <p:extLst>
      <p:ext uri="{BB962C8B-B14F-4D97-AF65-F5344CB8AC3E}">
        <p14:creationId xmlns:p14="http://schemas.microsoft.com/office/powerpoint/2010/main" val="1139689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CF15B-38C7-4102-EDC9-F0726D9A23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A3029-D4AE-A928-F80F-276C15F439F8}"/>
              </a:ext>
            </a:extLst>
          </p:cNvPr>
          <p:cNvSpPr>
            <a:spLocks noGrp="1"/>
          </p:cNvSpPr>
          <p:nvPr>
            <p:ph type="title"/>
          </p:nvPr>
        </p:nvSpPr>
        <p:spPr/>
        <p:txBody>
          <a:bodyPr/>
          <a:lstStyle/>
          <a:p>
            <a:r>
              <a:rPr lang="en-GB" dirty="0"/>
              <a:t>Zechariah 1 v 7 – 17 – The Prophet’s 1</a:t>
            </a:r>
            <a:r>
              <a:rPr lang="en-GB" baseline="30000" dirty="0"/>
              <a:t>st</a:t>
            </a:r>
            <a:r>
              <a:rPr lang="en-GB" dirty="0"/>
              <a:t> vision</a:t>
            </a:r>
          </a:p>
        </p:txBody>
      </p:sp>
      <p:sp>
        <p:nvSpPr>
          <p:cNvPr id="3" name="Content Placeholder 2">
            <a:extLst>
              <a:ext uri="{FF2B5EF4-FFF2-40B4-BE49-F238E27FC236}">
                <a16:creationId xmlns:a16="http://schemas.microsoft.com/office/drawing/2014/main" id="{4CF55EA5-6962-9A71-E835-FB081FEEE2ED}"/>
              </a:ext>
            </a:extLst>
          </p:cNvPr>
          <p:cNvSpPr>
            <a:spLocks noGrp="1"/>
          </p:cNvSpPr>
          <p:nvPr>
            <p:ph idx="1"/>
          </p:nvPr>
        </p:nvSpPr>
        <p:spPr>
          <a:xfrm>
            <a:off x="838200" y="1337186"/>
            <a:ext cx="10515600" cy="5520813"/>
          </a:xfrm>
        </p:spPr>
        <p:txBody>
          <a:bodyPr>
            <a:normAutofit fontScale="85000" lnSpcReduction="20000"/>
          </a:bodyPr>
          <a:lstStyle/>
          <a:p>
            <a:r>
              <a:rPr lang="en-GB" dirty="0"/>
              <a:t>Other examples of the Bible speaking about Myrtle.</a:t>
            </a:r>
          </a:p>
          <a:p>
            <a:r>
              <a:rPr lang="en-GB" dirty="0"/>
              <a:t>In Nehemiah 8 v 15 we see instructions given for the preparations for the Feast of Tabernacles and these include the Myrtle.</a:t>
            </a:r>
          </a:p>
          <a:p>
            <a:r>
              <a:rPr lang="en-GB" dirty="0"/>
              <a:t>This is the feast in which God symbolically comes and dwells with His people, so this tree was associated with God’s people drawing close to Him and He to them.</a:t>
            </a:r>
          </a:p>
          <a:p>
            <a:r>
              <a:rPr lang="en-GB" dirty="0"/>
              <a:t>In Isaiah 41 v 19 we see the Myrtle associated with God restoring the land to prosperity.</a:t>
            </a:r>
          </a:p>
          <a:p>
            <a:r>
              <a:rPr lang="en-GB" dirty="0"/>
              <a:t>In Isaiah 55 v 13 the Myrtle replaces the briar indicating a reversal of fortunes for Israel.</a:t>
            </a:r>
          </a:p>
          <a:p>
            <a:r>
              <a:rPr lang="en-GB" dirty="0"/>
              <a:t>So, the myrtle is associated with God’s people at a time when He wishes to grow closer and wants to restore them, sometimes after a time of judgement.</a:t>
            </a:r>
          </a:p>
          <a:p>
            <a:r>
              <a:rPr lang="en-GB" dirty="0"/>
              <a:t>The fact that this tree is associated with restoration, adds credibility to the idea that Israel is in a low place at this time and needs restoration.</a:t>
            </a:r>
          </a:p>
          <a:p>
            <a:r>
              <a:rPr lang="en-GB" dirty="0"/>
              <a:t>It is clear that the Man on the red horse wants this and that the people desperately need it.</a:t>
            </a:r>
          </a:p>
        </p:txBody>
      </p:sp>
    </p:spTree>
    <p:extLst>
      <p:ext uri="{BB962C8B-B14F-4D97-AF65-F5344CB8AC3E}">
        <p14:creationId xmlns:p14="http://schemas.microsoft.com/office/powerpoint/2010/main" val="653901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404FE-370A-DF51-A20C-2940077094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04399A-DF72-26C6-487B-8D841001C88B}"/>
              </a:ext>
            </a:extLst>
          </p:cNvPr>
          <p:cNvSpPr>
            <a:spLocks noGrp="1"/>
          </p:cNvSpPr>
          <p:nvPr>
            <p:ph type="title"/>
          </p:nvPr>
        </p:nvSpPr>
        <p:spPr/>
        <p:txBody>
          <a:bodyPr/>
          <a:lstStyle/>
          <a:p>
            <a:r>
              <a:rPr lang="en-GB" dirty="0"/>
              <a:t>Zechariah 1 v 7 – 17 – The Prophet’s 1</a:t>
            </a:r>
            <a:r>
              <a:rPr lang="en-GB" baseline="30000" dirty="0"/>
              <a:t>st</a:t>
            </a:r>
            <a:r>
              <a:rPr lang="en-GB" dirty="0"/>
              <a:t> vision</a:t>
            </a:r>
          </a:p>
        </p:txBody>
      </p:sp>
      <p:sp>
        <p:nvSpPr>
          <p:cNvPr id="3" name="Content Placeholder 2">
            <a:extLst>
              <a:ext uri="{FF2B5EF4-FFF2-40B4-BE49-F238E27FC236}">
                <a16:creationId xmlns:a16="http://schemas.microsoft.com/office/drawing/2014/main" id="{2F75348F-265B-6D84-D89C-53C1E63CAA6C}"/>
              </a:ext>
            </a:extLst>
          </p:cNvPr>
          <p:cNvSpPr>
            <a:spLocks noGrp="1"/>
          </p:cNvSpPr>
          <p:nvPr>
            <p:ph idx="1"/>
          </p:nvPr>
        </p:nvSpPr>
        <p:spPr>
          <a:xfrm>
            <a:off x="838199" y="1337186"/>
            <a:ext cx="11029335" cy="5520813"/>
          </a:xfrm>
        </p:spPr>
        <p:txBody>
          <a:bodyPr>
            <a:normAutofit fontScale="70000" lnSpcReduction="20000"/>
          </a:bodyPr>
          <a:lstStyle/>
          <a:p>
            <a:r>
              <a:rPr lang="en-GB" dirty="0"/>
              <a:t>There are more red horses – signifying war or judgement.</a:t>
            </a:r>
          </a:p>
          <a:p>
            <a:r>
              <a:rPr lang="en-GB" dirty="0"/>
              <a:t>There are white horses signifying purity or victory. </a:t>
            </a:r>
          </a:p>
          <a:p>
            <a:r>
              <a:rPr lang="en-GB" dirty="0"/>
              <a:t>There are brown (sorrel) horses signifying the rest of the angelic army (a general military provision).</a:t>
            </a:r>
          </a:p>
          <a:p>
            <a:r>
              <a:rPr lang="en-GB" dirty="0"/>
              <a:t>Their position among the Myrtle and in the ravine suggests they are hidden – operating beneath the surface of visible history.</a:t>
            </a:r>
          </a:p>
          <a:p>
            <a:r>
              <a:rPr lang="en-GB" dirty="0"/>
              <a:t>Their purpose is to patrol the earth and report back to the man on the red horse on the condition of the earth.</a:t>
            </a:r>
          </a:p>
          <a:p>
            <a:r>
              <a:rPr lang="en-GB" dirty="0"/>
              <a:t>The impression given is that these are not at war but are ready for war if necessary.</a:t>
            </a:r>
          </a:p>
          <a:p>
            <a:r>
              <a:rPr lang="en-GB" dirty="0"/>
              <a:t>In verse 11 their report tells us that they have carried out their patrol and have found the earth to be peaceful (meaning ‘settled’ or even ‘lurking’) and quiet (meaning ‘idle’). – </a:t>
            </a:r>
            <a:r>
              <a:rPr lang="en-GB" b="1" dirty="0"/>
              <a:t>nothing was happening either good or bad – a state of inertia prevailed.</a:t>
            </a:r>
          </a:p>
          <a:p>
            <a:r>
              <a:rPr lang="en-GB" dirty="0"/>
              <a:t>The man on the red horse is clearly not content with the state of the earth and we will see why.</a:t>
            </a:r>
          </a:p>
          <a:p>
            <a:r>
              <a:rPr lang="en-GB" dirty="0"/>
              <a:t>The coming verses lead us to conclude that this is still a time of captivity for God’s people.</a:t>
            </a:r>
          </a:p>
          <a:p>
            <a:r>
              <a:rPr lang="en-GB" dirty="0"/>
              <a:t>It is quiet, perhaps, because the people are subdued because of their subjugation, which was brought on by their rebellion against God 70 years prior.</a:t>
            </a:r>
          </a:p>
          <a:p>
            <a:r>
              <a:rPr lang="en-GB" dirty="0"/>
              <a:t>The man on the red horse is now identified as ‘The Angel of the Lord (YHVH)’.</a:t>
            </a:r>
          </a:p>
          <a:p>
            <a:r>
              <a:rPr lang="en-GB" dirty="0"/>
              <a:t>Wherever this title appears in the Old Testament, it is a reference to Jesus.</a:t>
            </a:r>
          </a:p>
          <a:p>
            <a:endParaRPr lang="en-GB" dirty="0"/>
          </a:p>
        </p:txBody>
      </p:sp>
    </p:spTree>
    <p:extLst>
      <p:ext uri="{BB962C8B-B14F-4D97-AF65-F5344CB8AC3E}">
        <p14:creationId xmlns:p14="http://schemas.microsoft.com/office/powerpoint/2010/main" val="367960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6250-ACA3-A696-2C9A-D79BE474DD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117D8-F593-7A95-DBCF-7FC8F83CB525}"/>
              </a:ext>
            </a:extLst>
          </p:cNvPr>
          <p:cNvSpPr>
            <a:spLocks noGrp="1"/>
          </p:cNvSpPr>
          <p:nvPr>
            <p:ph type="title"/>
          </p:nvPr>
        </p:nvSpPr>
        <p:spPr/>
        <p:txBody>
          <a:bodyPr/>
          <a:lstStyle/>
          <a:p>
            <a:r>
              <a:rPr lang="en-GB" dirty="0"/>
              <a:t>Zechariah 1 v 7 – 17 – The Prophet’s 1</a:t>
            </a:r>
            <a:r>
              <a:rPr lang="en-GB" baseline="30000" dirty="0"/>
              <a:t>st</a:t>
            </a:r>
            <a:r>
              <a:rPr lang="en-GB" dirty="0"/>
              <a:t> vision</a:t>
            </a:r>
          </a:p>
        </p:txBody>
      </p:sp>
      <p:sp>
        <p:nvSpPr>
          <p:cNvPr id="3" name="Content Placeholder 2">
            <a:extLst>
              <a:ext uri="{FF2B5EF4-FFF2-40B4-BE49-F238E27FC236}">
                <a16:creationId xmlns:a16="http://schemas.microsoft.com/office/drawing/2014/main" id="{1BFCAB1A-7BAA-E5AA-58D2-9CFCFD0FC2F1}"/>
              </a:ext>
            </a:extLst>
          </p:cNvPr>
          <p:cNvSpPr>
            <a:spLocks noGrp="1"/>
          </p:cNvSpPr>
          <p:nvPr>
            <p:ph idx="1"/>
          </p:nvPr>
        </p:nvSpPr>
        <p:spPr>
          <a:xfrm>
            <a:off x="838200" y="1337186"/>
            <a:ext cx="10515600" cy="5520813"/>
          </a:xfrm>
        </p:spPr>
        <p:txBody>
          <a:bodyPr>
            <a:normAutofit fontScale="70000" lnSpcReduction="20000"/>
          </a:bodyPr>
          <a:lstStyle/>
          <a:p>
            <a:r>
              <a:rPr lang="en-GB" dirty="0"/>
              <a:t>The Angel (messenger) of YHVH indicates an intimate carrier of the Word of YHVH.</a:t>
            </a:r>
          </a:p>
          <a:p>
            <a:r>
              <a:rPr lang="en-GB" dirty="0"/>
              <a:t>Jesus is referred to in the New Testament as ‘The Word’  who was both with God and who </a:t>
            </a:r>
            <a:r>
              <a:rPr lang="en-GB" b="1" dirty="0"/>
              <a:t>was</a:t>
            </a:r>
            <a:r>
              <a:rPr lang="en-GB" dirty="0"/>
              <a:t> God.</a:t>
            </a:r>
          </a:p>
          <a:p>
            <a:r>
              <a:rPr lang="en-GB" dirty="0"/>
              <a:t>Apart from our previous studies showing that ‘The Angel of the Lord’ is a pre-incarnate appearance of Jesus (i.e. Genesis 22), Justin Martyr (110 – 165AD) confirms in his dialogue with Trypho (chapter 56) that this was the commonly held view among the 2</a:t>
            </a:r>
            <a:r>
              <a:rPr lang="en-GB" baseline="30000" dirty="0"/>
              <a:t>nd</a:t>
            </a:r>
            <a:r>
              <a:rPr lang="en-GB" dirty="0"/>
              <a:t> century church fathers (he studied under John the Apostle).</a:t>
            </a:r>
          </a:p>
          <a:p>
            <a:r>
              <a:rPr lang="en-GB" dirty="0"/>
              <a:t>We then see a heart cry from the Angel of YHVH to YHVH Himself (God speaking to God)</a:t>
            </a:r>
            <a:br>
              <a:rPr lang="en-GB" dirty="0"/>
            </a:br>
            <a:r>
              <a:rPr lang="en-GB" dirty="0"/>
              <a:t>“O LORD of hosts, how long will You have no compassion for Jerusalem and the cities of Judah, with which You have been indignant these seventy years?”</a:t>
            </a:r>
          </a:p>
          <a:p>
            <a:r>
              <a:rPr lang="en-GB" dirty="0"/>
              <a:t>A cry from God the son to God the Father (YHVH).</a:t>
            </a:r>
          </a:p>
          <a:p>
            <a:r>
              <a:rPr lang="en-GB" dirty="0"/>
              <a:t>The answer that comes from YHVH is filled with both good and comforting (actually, consoling) words.</a:t>
            </a:r>
          </a:p>
          <a:p>
            <a:r>
              <a:rPr lang="en-GB" dirty="0"/>
              <a:t>There is evidently a sadness in both members of the Godhead that the judgement of captivity was necessary and a desire to bring it to an end.</a:t>
            </a:r>
          </a:p>
          <a:p>
            <a:r>
              <a:rPr lang="en-GB" dirty="0"/>
              <a:t>The interpreting Angel then tells Zechariah the prophet what to proclaim.</a:t>
            </a:r>
          </a:p>
          <a:p>
            <a:r>
              <a:rPr lang="en-GB" dirty="0"/>
              <a:t>Proclaim this – “Thus says YHVH of Hosts (armies), I am Jealous (sometimes translated ‘zealous’) for Jerusalem and Zion.</a:t>
            </a:r>
          </a:p>
          <a:p>
            <a:r>
              <a:rPr lang="en-GB" dirty="0"/>
              <a:t>This is not God admitting to the sin of jealousy but is an indication of the passion He has for His people and His holy city (</a:t>
            </a:r>
            <a:r>
              <a:rPr lang="en-GB" b="1" dirty="0"/>
              <a:t>He is a Zionist</a:t>
            </a:r>
            <a:r>
              <a:rPr lang="en-GB" dirty="0"/>
              <a:t>).</a:t>
            </a:r>
          </a:p>
        </p:txBody>
      </p:sp>
    </p:spTree>
    <p:extLst>
      <p:ext uri="{BB962C8B-B14F-4D97-AF65-F5344CB8AC3E}">
        <p14:creationId xmlns:p14="http://schemas.microsoft.com/office/powerpoint/2010/main" val="204597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E25A1-28E6-FF43-520E-8220350FF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48E85-B083-9120-30A6-AB96F129B3F2}"/>
              </a:ext>
            </a:extLst>
          </p:cNvPr>
          <p:cNvSpPr>
            <a:spLocks noGrp="1"/>
          </p:cNvSpPr>
          <p:nvPr>
            <p:ph type="title"/>
          </p:nvPr>
        </p:nvSpPr>
        <p:spPr/>
        <p:txBody>
          <a:bodyPr/>
          <a:lstStyle/>
          <a:p>
            <a:r>
              <a:rPr lang="en-GB" dirty="0"/>
              <a:t>Zechariah 1 v 7 – 17 – The Prophet’s 1</a:t>
            </a:r>
            <a:r>
              <a:rPr lang="en-GB" baseline="30000" dirty="0"/>
              <a:t>st</a:t>
            </a:r>
            <a:r>
              <a:rPr lang="en-GB" dirty="0"/>
              <a:t> vision</a:t>
            </a:r>
          </a:p>
        </p:txBody>
      </p:sp>
      <p:sp>
        <p:nvSpPr>
          <p:cNvPr id="3" name="Content Placeholder 2">
            <a:extLst>
              <a:ext uri="{FF2B5EF4-FFF2-40B4-BE49-F238E27FC236}">
                <a16:creationId xmlns:a16="http://schemas.microsoft.com/office/drawing/2014/main" id="{FFBD1479-2670-498D-C46A-72431DBBAE53}"/>
              </a:ext>
            </a:extLst>
          </p:cNvPr>
          <p:cNvSpPr>
            <a:spLocks noGrp="1"/>
          </p:cNvSpPr>
          <p:nvPr>
            <p:ph idx="1"/>
          </p:nvPr>
        </p:nvSpPr>
        <p:spPr>
          <a:xfrm>
            <a:off x="838200" y="1337186"/>
            <a:ext cx="10515600" cy="5520813"/>
          </a:xfrm>
        </p:spPr>
        <p:txBody>
          <a:bodyPr>
            <a:normAutofit fontScale="70000" lnSpcReduction="20000"/>
          </a:bodyPr>
          <a:lstStyle/>
          <a:p>
            <a:r>
              <a:rPr lang="en-GB" dirty="0"/>
              <a:t>YHVH declares that He is angry because the harshness with which these nations dealt with His people was too harsh.</a:t>
            </a:r>
          </a:p>
          <a:p>
            <a:r>
              <a:rPr lang="en-GB" dirty="0"/>
              <a:t>It is a common thing for God to use Israel’s enemies to bring judgement on them for a time and then to bring down His judgement on those enemies once His purpose has been served.</a:t>
            </a:r>
          </a:p>
          <a:p>
            <a:r>
              <a:rPr lang="en-GB" dirty="0"/>
              <a:t>He did  the same with Assyria (2 Kings 17 v 6) and judged them for being too harsh.</a:t>
            </a:r>
          </a:p>
          <a:p>
            <a:r>
              <a:rPr lang="en-GB" dirty="0"/>
              <a:t>Conversely, He applied the same rules to Persia and blessed them because they were kind to the Jews, resulting in the Cyrus decree.</a:t>
            </a:r>
          </a:p>
          <a:p>
            <a:r>
              <a:rPr lang="en-GB" dirty="0"/>
              <a:t>When God gives a nation or empire power over His people, He holds them accountable for the way in which they use that power.</a:t>
            </a:r>
          </a:p>
          <a:p>
            <a:r>
              <a:rPr lang="en-GB" dirty="0"/>
              <a:t>Here, He is angry because the power over His people has been misused and abused.</a:t>
            </a:r>
          </a:p>
          <a:p>
            <a:r>
              <a:rPr lang="en-GB" dirty="0"/>
              <a:t>So, in verse 16, we read that God introduces a new era for Jerusalem, saying that His house will be rebuilt there and (verse 17) that His cities will be reestablished and prospered.</a:t>
            </a:r>
          </a:p>
          <a:p>
            <a:r>
              <a:rPr lang="en-GB" dirty="0"/>
              <a:t>The text tells us that ‘a measuring line will be stretched over Jerusalem’, indicating that both the Temple and the city will be rebuilt under the oversight of YHVH with precision and care.</a:t>
            </a:r>
          </a:p>
          <a:p>
            <a:r>
              <a:rPr lang="en-GB" dirty="0"/>
              <a:t>So, this vision comes at a time when Israel is still suffering from the effects of 70 years of Oppression and captivity.</a:t>
            </a:r>
          </a:p>
          <a:p>
            <a:r>
              <a:rPr lang="en-GB" dirty="0"/>
              <a:t>The people are very much in the same situation as described in Deuteronomy 30 v 19 – ‘Choose life that you may live’ and 2 Chronicles 7 v 14 – ‘if my people who are called by my name will humble themselves and pray, I will forgive their sins and </a:t>
            </a:r>
            <a:r>
              <a:rPr lang="en-GB"/>
              <a:t>heal their land’</a:t>
            </a:r>
            <a:endParaRPr lang="en-GB" dirty="0"/>
          </a:p>
        </p:txBody>
      </p:sp>
    </p:spTree>
    <p:extLst>
      <p:ext uri="{BB962C8B-B14F-4D97-AF65-F5344CB8AC3E}">
        <p14:creationId xmlns:p14="http://schemas.microsoft.com/office/powerpoint/2010/main" val="3438782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D2CDF-04EC-31F2-07AF-EB5E02786C29}"/>
              </a:ext>
            </a:extLst>
          </p:cNvPr>
          <p:cNvSpPr>
            <a:spLocks noGrp="1"/>
          </p:cNvSpPr>
          <p:nvPr>
            <p:ph type="title"/>
          </p:nvPr>
        </p:nvSpPr>
        <p:spPr/>
        <p:txBody>
          <a:bodyPr/>
          <a:lstStyle/>
          <a:p>
            <a:r>
              <a:rPr lang="en-GB" dirty="0"/>
              <a:t>Zechariah 1 v 7 – 17 – The Prophet’s 1</a:t>
            </a:r>
            <a:r>
              <a:rPr lang="en-GB" baseline="30000" dirty="0"/>
              <a:t>st</a:t>
            </a:r>
            <a:r>
              <a:rPr lang="en-GB" dirty="0"/>
              <a:t> vision</a:t>
            </a:r>
          </a:p>
        </p:txBody>
      </p:sp>
      <p:sp>
        <p:nvSpPr>
          <p:cNvPr id="3" name="Content Placeholder 2">
            <a:extLst>
              <a:ext uri="{FF2B5EF4-FFF2-40B4-BE49-F238E27FC236}">
                <a16:creationId xmlns:a16="http://schemas.microsoft.com/office/drawing/2014/main" id="{8DEBABA3-603F-FF0D-0326-56374B4D5916}"/>
              </a:ext>
            </a:extLst>
          </p:cNvPr>
          <p:cNvSpPr>
            <a:spLocks noGrp="1"/>
          </p:cNvSpPr>
          <p:nvPr>
            <p:ph idx="1"/>
          </p:nvPr>
        </p:nvSpPr>
        <p:spPr>
          <a:xfrm>
            <a:off x="838200" y="1337186"/>
            <a:ext cx="10515600" cy="5520813"/>
          </a:xfrm>
        </p:spPr>
        <p:txBody>
          <a:bodyPr>
            <a:normAutofit fontScale="77500" lnSpcReduction="20000"/>
          </a:bodyPr>
          <a:lstStyle/>
          <a:p>
            <a:r>
              <a:rPr lang="en-GB" dirty="0"/>
              <a:t>So, last time we looked at the general setting of the book, and we referred to what God brought to Zechariah in the 8</a:t>
            </a:r>
            <a:r>
              <a:rPr lang="en-GB" baseline="30000" dirty="0"/>
              <a:t>th</a:t>
            </a:r>
            <a:r>
              <a:rPr lang="en-GB" dirty="0"/>
              <a:t> month of the 2</a:t>
            </a:r>
            <a:r>
              <a:rPr lang="en-GB" baseline="30000" dirty="0"/>
              <a:t>nd</a:t>
            </a:r>
            <a:r>
              <a:rPr lang="en-GB" dirty="0"/>
              <a:t> year of Darius’ reign.</a:t>
            </a:r>
          </a:p>
          <a:p>
            <a:r>
              <a:rPr lang="en-GB" dirty="0"/>
              <a:t>There appears to be a period of 3 – 4 months where nothing more was said.</a:t>
            </a:r>
          </a:p>
          <a:p>
            <a:r>
              <a:rPr lang="en-GB" dirty="0"/>
              <a:t>I believe this emphasises the point that God had not yet returned to His people.</a:t>
            </a:r>
          </a:p>
          <a:p>
            <a:r>
              <a:rPr lang="en-GB" dirty="0"/>
              <a:t>The next section of the book tells us of 8 visions that Zechariah had in a single night, all of which need interpreting.</a:t>
            </a:r>
          </a:p>
          <a:p>
            <a:r>
              <a:rPr lang="en-GB" dirty="0"/>
              <a:t>As we said last time, the Bible is its own best interpreter, so  we should be able to interpret these visions with some confidence and certainty.</a:t>
            </a:r>
          </a:p>
          <a:p>
            <a:r>
              <a:rPr lang="en-GB" dirty="0"/>
              <a:t>Today we will cover just the first of the 8 visions.</a:t>
            </a:r>
          </a:p>
          <a:p>
            <a:r>
              <a:rPr lang="en-GB" dirty="0"/>
              <a:t>It is worth noting at this point that each of the visions feeds into the next, so the effect is cumulative, each adding to its predecessor.</a:t>
            </a:r>
          </a:p>
          <a:p>
            <a:r>
              <a:rPr lang="en-GB" dirty="0"/>
              <a:t>The vision we are about to deal with shines a light on the condition of the Nation of Israel at the time.</a:t>
            </a:r>
          </a:p>
          <a:p>
            <a:r>
              <a:rPr lang="en-GB" dirty="0"/>
              <a:t>The Jews have spent years under God’s judgement, in captivity in Babylon and are emerging from this and from under nations that have trodden them down harshly – more harshly than God would have had them do.</a:t>
            </a:r>
          </a:p>
          <a:p>
            <a:r>
              <a:rPr lang="en-GB" dirty="0"/>
              <a:t>So, as we go forward, we will see God’s plan to restore Israel and judge the Nations that treated His children harshly.</a:t>
            </a:r>
          </a:p>
        </p:txBody>
      </p:sp>
    </p:spTree>
    <p:extLst>
      <p:ext uri="{BB962C8B-B14F-4D97-AF65-F5344CB8AC3E}">
        <p14:creationId xmlns:p14="http://schemas.microsoft.com/office/powerpoint/2010/main" val="351659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1B7D2-5EAC-B75E-879B-08EA83B73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5E661D-896B-A939-6484-2B9CEA09FF6A}"/>
              </a:ext>
            </a:extLst>
          </p:cNvPr>
          <p:cNvSpPr>
            <a:spLocks noGrp="1"/>
          </p:cNvSpPr>
          <p:nvPr>
            <p:ph type="title"/>
          </p:nvPr>
        </p:nvSpPr>
        <p:spPr/>
        <p:txBody>
          <a:bodyPr/>
          <a:lstStyle/>
          <a:p>
            <a:r>
              <a:rPr lang="en-GB" dirty="0"/>
              <a:t>Zechariah 1 v 7 – 17 – The Prophet’s 1</a:t>
            </a:r>
            <a:r>
              <a:rPr lang="en-GB" baseline="30000" dirty="0"/>
              <a:t>st</a:t>
            </a:r>
            <a:r>
              <a:rPr lang="en-GB" dirty="0"/>
              <a:t> vision</a:t>
            </a:r>
          </a:p>
        </p:txBody>
      </p:sp>
      <p:sp>
        <p:nvSpPr>
          <p:cNvPr id="3" name="Content Placeholder 2">
            <a:extLst>
              <a:ext uri="{FF2B5EF4-FFF2-40B4-BE49-F238E27FC236}">
                <a16:creationId xmlns:a16="http://schemas.microsoft.com/office/drawing/2014/main" id="{FFCCDDBC-1264-53B1-D987-8EEEF3E1C486}"/>
              </a:ext>
            </a:extLst>
          </p:cNvPr>
          <p:cNvSpPr>
            <a:spLocks noGrp="1"/>
          </p:cNvSpPr>
          <p:nvPr>
            <p:ph idx="1"/>
          </p:nvPr>
        </p:nvSpPr>
        <p:spPr>
          <a:xfrm>
            <a:off x="838200" y="1337186"/>
            <a:ext cx="10515600" cy="5520813"/>
          </a:xfrm>
        </p:spPr>
        <p:txBody>
          <a:bodyPr>
            <a:normAutofit fontScale="77500" lnSpcReduction="20000"/>
          </a:bodyPr>
          <a:lstStyle/>
          <a:p>
            <a:r>
              <a:rPr lang="en-GB" dirty="0"/>
              <a:t>We read that the vision occurred in the month of Sebat</a:t>
            </a:r>
          </a:p>
          <a:p>
            <a:r>
              <a:rPr lang="en-GB" dirty="0"/>
              <a:t>It is derived from the Akkadian </a:t>
            </a:r>
            <a:r>
              <a:rPr lang="en-GB" dirty="0" err="1"/>
              <a:t>Sabatu</a:t>
            </a:r>
            <a:r>
              <a:rPr lang="en-GB" dirty="0"/>
              <a:t> and is the 11</a:t>
            </a:r>
            <a:r>
              <a:rPr lang="en-GB" baseline="30000" dirty="0"/>
              <a:t>th</a:t>
            </a:r>
            <a:r>
              <a:rPr lang="en-GB" dirty="0"/>
              <a:t> month in the Hebrew ceremonial calendar that begins in the month of Nisan.</a:t>
            </a:r>
          </a:p>
          <a:p>
            <a:r>
              <a:rPr lang="en-GB" dirty="0"/>
              <a:t>It equates approximately to January/February on today’s Gregorian calendar.</a:t>
            </a:r>
          </a:p>
          <a:p>
            <a:r>
              <a:rPr lang="en-GB" dirty="0"/>
              <a:t> The number 24 is associated with completeness in worship – 24 courses of Priests, 12 Tribes and 12 Apostles, 24 Elders surrounding the throne in Revelation 4 v 4 and so on.</a:t>
            </a:r>
          </a:p>
          <a:p>
            <a:r>
              <a:rPr lang="en-GB" dirty="0"/>
              <a:t>There were many significant events that occurred on the 24</a:t>
            </a:r>
            <a:r>
              <a:rPr lang="en-GB" baseline="30000" dirty="0"/>
              <a:t>th</a:t>
            </a:r>
            <a:r>
              <a:rPr lang="en-GB" dirty="0"/>
              <a:t> day of a month, several of which are associated with the rebuilding of the Temple (see next slide).</a:t>
            </a:r>
          </a:p>
          <a:p>
            <a:r>
              <a:rPr lang="en-GB" dirty="0"/>
              <a:t>Of course, the completion of the Temple would mean that a full expression of worship could resume in Israel.</a:t>
            </a:r>
          </a:p>
          <a:p>
            <a:r>
              <a:rPr lang="en-GB" dirty="0"/>
              <a:t>We note that the pedigree of Zechariah is repeated here too – Son of Berechiah, son of Iddo.</a:t>
            </a:r>
          </a:p>
          <a:p>
            <a:r>
              <a:rPr lang="en-GB" dirty="0"/>
              <a:t>Let’s not underestimate the very personal nature of this exchange between God and His people.</a:t>
            </a:r>
          </a:p>
          <a:p>
            <a:r>
              <a:rPr lang="en-GB" dirty="0"/>
              <a:t>It was the word of YHVH that came to the Prophet – not the word of Elohim (the general term for God) or ‘Adonai’ (a term meaning lord in the sense of one of superior position. YHVH denotes God drawing close and using His personal name.</a:t>
            </a:r>
          </a:p>
          <a:p>
            <a:endParaRPr lang="en-GB" dirty="0"/>
          </a:p>
        </p:txBody>
      </p:sp>
    </p:spTree>
    <p:extLst>
      <p:ext uri="{BB962C8B-B14F-4D97-AF65-F5344CB8AC3E}">
        <p14:creationId xmlns:p14="http://schemas.microsoft.com/office/powerpoint/2010/main" val="3625385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12FFD-42E9-4705-CBAB-9572B6ABA2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98812-2D98-7409-E50E-8FA6CE989EB8}"/>
              </a:ext>
            </a:extLst>
          </p:cNvPr>
          <p:cNvSpPr>
            <a:spLocks noGrp="1"/>
          </p:cNvSpPr>
          <p:nvPr>
            <p:ph type="title"/>
          </p:nvPr>
        </p:nvSpPr>
        <p:spPr/>
        <p:txBody>
          <a:bodyPr/>
          <a:lstStyle/>
          <a:p>
            <a:r>
              <a:rPr lang="en-GB" dirty="0"/>
              <a:t>Zechariah 1 v 7 – 17 – The Prophet’s 1</a:t>
            </a:r>
            <a:r>
              <a:rPr lang="en-GB" baseline="30000" dirty="0"/>
              <a:t>st</a:t>
            </a:r>
            <a:r>
              <a:rPr lang="en-GB" dirty="0"/>
              <a:t> vision</a:t>
            </a:r>
          </a:p>
        </p:txBody>
      </p:sp>
      <p:sp>
        <p:nvSpPr>
          <p:cNvPr id="3" name="Content Placeholder 2">
            <a:extLst>
              <a:ext uri="{FF2B5EF4-FFF2-40B4-BE49-F238E27FC236}">
                <a16:creationId xmlns:a16="http://schemas.microsoft.com/office/drawing/2014/main" id="{45C3CC43-70B3-A766-FD65-DCDF29FFA46C}"/>
              </a:ext>
            </a:extLst>
          </p:cNvPr>
          <p:cNvSpPr>
            <a:spLocks noGrp="1"/>
          </p:cNvSpPr>
          <p:nvPr>
            <p:ph idx="1"/>
          </p:nvPr>
        </p:nvSpPr>
        <p:spPr>
          <a:xfrm>
            <a:off x="838200" y="1337186"/>
            <a:ext cx="10515600" cy="5520813"/>
          </a:xfrm>
        </p:spPr>
        <p:txBody>
          <a:bodyPr>
            <a:normAutofit fontScale="77500" lnSpcReduction="20000"/>
          </a:bodyPr>
          <a:lstStyle/>
          <a:p>
            <a:r>
              <a:rPr lang="en-GB" dirty="0"/>
              <a:t>Haggai 1:15: The people began work on the house of the LORD on the twenty-fourth day of the sixth month in the second year of King Darius, marking a moment of obedience and renewed commitment to the rebuilding of the temple. </a:t>
            </a:r>
          </a:p>
          <a:p>
            <a:r>
              <a:rPr lang="en-GB" dirty="0"/>
              <a:t>Haggai 2:10: God's word came to Haggai the prophet on the twenty-fourth day of the ninth month, emphasizing the need for ceremonial cleanliness and spiritual integrity. </a:t>
            </a:r>
          </a:p>
          <a:p>
            <a:r>
              <a:rPr lang="en-GB" dirty="0"/>
              <a:t>Ezra 8:31: The hand of the Lord was upon the exiles as they set out from the Ahava Canal to return to Jerusalem on the twenty-fourth day of the first month.</a:t>
            </a:r>
          </a:p>
          <a:p>
            <a:r>
              <a:rPr lang="en-GB" dirty="0"/>
              <a:t>The Lord attaches so many layers of meaning to things that even the dates are significant.</a:t>
            </a:r>
          </a:p>
          <a:p>
            <a:r>
              <a:rPr lang="en-GB" dirty="0"/>
              <a:t>Each of the visions is separated by a phrase that makes it clear that this is a new vision, such as, “I saw and Behold” or “and then I looked and behold”.</a:t>
            </a:r>
          </a:p>
          <a:p>
            <a:r>
              <a:rPr lang="en-GB" dirty="0"/>
              <a:t>My impression of this night was that it can’t have been very restful for Zechariah.</a:t>
            </a:r>
          </a:p>
          <a:p>
            <a:r>
              <a:rPr lang="en-GB" dirty="0"/>
              <a:t>So, let’s deal with what Zechariah saw in the vision.</a:t>
            </a:r>
          </a:p>
          <a:p>
            <a:r>
              <a:rPr lang="en-GB" dirty="0"/>
              <a:t>He saw a man riding a red horse and standing among the Myrtle trees.</a:t>
            </a:r>
          </a:p>
          <a:p>
            <a:r>
              <a:rPr lang="en-GB" dirty="0"/>
              <a:t>This man had others on different coloured horses behind him.</a:t>
            </a:r>
          </a:p>
          <a:p>
            <a:r>
              <a:rPr lang="en-GB" dirty="0"/>
              <a:t>There were more red horses, as well as white and sorrel.</a:t>
            </a:r>
          </a:p>
        </p:txBody>
      </p:sp>
    </p:spTree>
    <p:extLst>
      <p:ext uri="{BB962C8B-B14F-4D97-AF65-F5344CB8AC3E}">
        <p14:creationId xmlns:p14="http://schemas.microsoft.com/office/powerpoint/2010/main" val="727764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Image result for a red horse">
            <a:extLst>
              <a:ext uri="{FF2B5EF4-FFF2-40B4-BE49-F238E27FC236}">
                <a16:creationId xmlns:a16="http://schemas.microsoft.com/office/drawing/2014/main" id="{0424B300-4CFE-A0E3-EF60-178266D8F522}"/>
              </a:ext>
            </a:extLst>
          </p:cNvPr>
          <p:cNvPicPr>
            <a:picLocks noChangeAspect="1"/>
          </p:cNvPicPr>
          <p:nvPr/>
        </p:nvPicPr>
        <p:blipFill>
          <a:blip r:embed="rId2"/>
          <a:srcRect t="7895" r="-1" b="15675"/>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88016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Sorrel Horse Facts with Pictures">
            <a:extLst>
              <a:ext uri="{FF2B5EF4-FFF2-40B4-BE49-F238E27FC236}">
                <a16:creationId xmlns:a16="http://schemas.microsoft.com/office/drawing/2014/main" id="{9B37E7A9-7595-23E9-3E79-09046365DB54}"/>
              </a:ext>
            </a:extLst>
          </p:cNvPr>
          <p:cNvPicPr>
            <a:picLocks noChangeAspect="1"/>
          </p:cNvPicPr>
          <p:nvPr/>
        </p:nvPicPr>
        <p:blipFill>
          <a:blip r:embed="rId3"/>
          <a:srcRect r="-1" b="16773"/>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2461974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3" name="Rectangle 42">
            <a:extLst>
              <a:ext uri="{FF2B5EF4-FFF2-40B4-BE49-F238E27FC236}">
                <a16:creationId xmlns:a16="http://schemas.microsoft.com/office/drawing/2014/main" id="{0CFB124C-4B0C-4A81-8633-17257B151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2006" y="569844"/>
            <a:ext cx="8427988" cy="5649981"/>
          </a:xfrm>
          <a:prstGeom prst="rect">
            <a:avLst/>
          </a:prstGeom>
          <a:ln>
            <a:noFill/>
          </a:ln>
          <a:effectLst>
            <a:outerShdw blurRad="317500" dist="317500" dir="7140000" sx="95000" sy="95000" algn="t"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Image result for a white horse">
            <a:extLst>
              <a:ext uri="{FF2B5EF4-FFF2-40B4-BE49-F238E27FC236}">
                <a16:creationId xmlns:a16="http://schemas.microsoft.com/office/drawing/2014/main" id="{1096A857-2F9D-FECF-2E4A-DFEF18E10D87}"/>
              </a:ext>
            </a:extLst>
          </p:cNvPr>
          <p:cNvPicPr>
            <a:picLocks noChangeAspect="1"/>
          </p:cNvPicPr>
          <p:nvPr/>
        </p:nvPicPr>
        <p:blipFill>
          <a:blip r:embed="rId2"/>
          <a:srcRect t="7013" b="18404"/>
          <a:stretch>
            <a:fillRect/>
          </a:stretch>
        </p:blipFill>
        <p:spPr>
          <a:xfrm>
            <a:off x="1882006" y="569843"/>
            <a:ext cx="8450714" cy="5649981"/>
          </a:xfrm>
          <a:prstGeom prst="rect">
            <a:avLst/>
          </a:prstGeom>
        </p:spPr>
      </p:pic>
    </p:spTree>
    <p:extLst>
      <p:ext uri="{BB962C8B-B14F-4D97-AF65-F5344CB8AC3E}">
        <p14:creationId xmlns:p14="http://schemas.microsoft.com/office/powerpoint/2010/main" val="3085238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BD511-305A-E040-1226-5DA14A760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F91C7D-7461-B861-AE78-792B7149499C}"/>
              </a:ext>
            </a:extLst>
          </p:cNvPr>
          <p:cNvSpPr>
            <a:spLocks noGrp="1"/>
          </p:cNvSpPr>
          <p:nvPr>
            <p:ph type="title"/>
          </p:nvPr>
        </p:nvSpPr>
        <p:spPr/>
        <p:txBody>
          <a:bodyPr/>
          <a:lstStyle/>
          <a:p>
            <a:r>
              <a:rPr lang="en-GB" dirty="0"/>
              <a:t>Zechariah 1 v 7 – 17 – The Prophet’s 1</a:t>
            </a:r>
            <a:r>
              <a:rPr lang="en-GB" baseline="30000" dirty="0"/>
              <a:t>st</a:t>
            </a:r>
            <a:r>
              <a:rPr lang="en-GB" dirty="0"/>
              <a:t> vision</a:t>
            </a:r>
          </a:p>
        </p:txBody>
      </p:sp>
      <p:sp>
        <p:nvSpPr>
          <p:cNvPr id="3" name="Content Placeholder 2">
            <a:extLst>
              <a:ext uri="{FF2B5EF4-FFF2-40B4-BE49-F238E27FC236}">
                <a16:creationId xmlns:a16="http://schemas.microsoft.com/office/drawing/2014/main" id="{EF3C5991-194B-1496-821A-DF6A368A78A9}"/>
              </a:ext>
            </a:extLst>
          </p:cNvPr>
          <p:cNvSpPr>
            <a:spLocks noGrp="1"/>
          </p:cNvSpPr>
          <p:nvPr>
            <p:ph idx="1"/>
          </p:nvPr>
        </p:nvSpPr>
        <p:spPr>
          <a:xfrm>
            <a:off x="838200" y="1337186"/>
            <a:ext cx="10515600" cy="5520813"/>
          </a:xfrm>
        </p:spPr>
        <p:txBody>
          <a:bodyPr>
            <a:normAutofit fontScale="70000" lnSpcReduction="20000"/>
          </a:bodyPr>
          <a:lstStyle/>
          <a:p>
            <a:r>
              <a:rPr lang="en-GB" dirty="0"/>
              <a:t>The person on the Red Horse was clearly the head of all the others involved, as they all reported to Him.</a:t>
            </a:r>
          </a:p>
          <a:p>
            <a:r>
              <a:rPr lang="en-GB" dirty="0"/>
              <a:t>The Bible uses this imagery in two places – here and in Revelation 6 v 3 &amp; 4.</a:t>
            </a:r>
          </a:p>
          <a:p>
            <a:r>
              <a:rPr lang="en-GB" dirty="0"/>
              <a:t>Bible commentators always associate the Red Horse with war, bloodshed and judgement.</a:t>
            </a:r>
          </a:p>
          <a:p>
            <a:r>
              <a:rPr lang="en-GB" dirty="0"/>
              <a:t>This passage refers to God being angry at and therefore judging those nations that have mistreated His people.</a:t>
            </a:r>
          </a:p>
          <a:p>
            <a:r>
              <a:rPr lang="en-GB" dirty="0"/>
              <a:t>When this man is introduced, He is standing among the Myrtle trees that are growing in the ravine or hollow (the literal translation would be ‘the bottom’ or ‘The Basin’</a:t>
            </a:r>
          </a:p>
          <a:p>
            <a:r>
              <a:rPr lang="en-GB" dirty="0"/>
              <a:t>The Myrtle trees are a metaphor for Israel.</a:t>
            </a:r>
          </a:p>
          <a:p>
            <a:r>
              <a:rPr lang="en-GB" dirty="0"/>
              <a:t>At other time, Israel is likened unto Oaks, the Cedars of Lebanon, The Fig Tree, a Grape Vine and so on, depending upon its condition and circumstances at the time of writing.</a:t>
            </a:r>
          </a:p>
          <a:p>
            <a:r>
              <a:rPr lang="en-GB" dirty="0"/>
              <a:t>The Myrtle is a fragrant bush that is hardy: it is one of the plants used at the Feast of Tabernacles, so is associated with YHVH drawing close to His people.</a:t>
            </a:r>
          </a:p>
          <a:p>
            <a:r>
              <a:rPr lang="en-GB" dirty="0"/>
              <a:t>In this case, the man is standing among the Myrtle trees in the bottom of a ravine or hollow, indicating that Israel is in a low place at the time of this vision. An adequate description of a nation that has been in captivity for 70 years.</a:t>
            </a:r>
          </a:p>
          <a:p>
            <a:r>
              <a:rPr lang="en-GB" dirty="0"/>
              <a:t>There is also an angelic interpreter present who provides the interpretation of the vision for Zechariah – a narrator might be a good description.</a:t>
            </a:r>
          </a:p>
        </p:txBody>
      </p:sp>
    </p:spTree>
    <p:extLst>
      <p:ext uri="{BB962C8B-B14F-4D97-AF65-F5344CB8AC3E}">
        <p14:creationId xmlns:p14="http://schemas.microsoft.com/office/powerpoint/2010/main" val="1739878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Image result for myrtle tree">
            <a:extLst>
              <a:ext uri="{FF2B5EF4-FFF2-40B4-BE49-F238E27FC236}">
                <a16:creationId xmlns:a16="http://schemas.microsoft.com/office/drawing/2014/main" id="{7C510FDA-E559-4CCC-2660-1DB003859DD0}"/>
              </a:ext>
            </a:extLst>
          </p:cNvPr>
          <p:cNvPicPr>
            <a:picLocks noChangeAspect="1"/>
          </p:cNvPicPr>
          <p:nvPr/>
        </p:nvPicPr>
        <p:blipFill>
          <a:blip r:embed="rId3"/>
          <a:srcRect t="12118" b="14819"/>
          <a:stretch>
            <a:fillRect/>
          </a:stretch>
        </p:blipFill>
        <p:spPr>
          <a:xfrm>
            <a:off x="838200" y="233807"/>
            <a:ext cx="10468866" cy="5888737"/>
          </a:xfrm>
          <a:prstGeom prst="rect">
            <a:avLst/>
          </a:prstGeom>
          <a:ln w="28575">
            <a:solidFill>
              <a:schemeClr val="bg1"/>
            </a:solidFill>
          </a:ln>
        </p:spPr>
      </p:pic>
    </p:spTree>
    <p:extLst>
      <p:ext uri="{BB962C8B-B14F-4D97-AF65-F5344CB8AC3E}">
        <p14:creationId xmlns:p14="http://schemas.microsoft.com/office/powerpoint/2010/main" val="1379405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2C063175DF504CA88AF12C082CE016" ma:contentTypeVersion="13" ma:contentTypeDescription="Create a new document." ma:contentTypeScope="" ma:versionID="64f03cd6e5b92c2f5bd7bebabcbc328d">
  <xsd:schema xmlns:xsd="http://www.w3.org/2001/XMLSchema" xmlns:xs="http://www.w3.org/2001/XMLSchema" xmlns:p="http://schemas.microsoft.com/office/2006/metadata/properties" xmlns:ns2="7ab12f3f-b477-4c7f-9cbe-aef27c735382" xmlns:ns3="5131ba02-836f-4279-86cc-66acb1037933" targetNamespace="http://schemas.microsoft.com/office/2006/metadata/properties" ma:root="true" ma:fieldsID="e96677c5e04fda60252d3329f8b1b617" ns2:_="" ns3:_="">
    <xsd:import namespace="7ab12f3f-b477-4c7f-9cbe-aef27c735382"/>
    <xsd:import namespace="5131ba02-836f-4279-86cc-66acb10379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b12f3f-b477-4c7f-9cbe-aef27c7353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b8bac6c-3eee-4b58-a120-65eda34c002e"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131ba02-836f-4279-86cc-66acb103793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8380f19-97b3-413f-b378-67e6821b60bd}" ma:internalName="TaxCatchAll" ma:showField="CatchAllData" ma:web="5131ba02-836f-4279-86cc-66acb10379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131ba02-836f-4279-86cc-66acb1037933" xsi:nil="true"/>
    <lcf76f155ced4ddcb4097134ff3c332f xmlns="7ab12f3f-b477-4c7f-9cbe-aef27c73538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10DF32-B5DD-4D65-8950-98E03C293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b12f3f-b477-4c7f-9cbe-aef27c735382"/>
    <ds:schemaRef ds:uri="5131ba02-836f-4279-86cc-66acb10379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A78F0E-EBD8-4C16-8635-3E29A55CCC2E}">
  <ds:schemaRefs>
    <ds:schemaRef ds:uri="http://schemas.microsoft.com/office/2006/metadata/properties"/>
    <ds:schemaRef ds:uri="http://schemas.microsoft.com/office/infopath/2007/PartnerControls"/>
    <ds:schemaRef ds:uri="5131ba02-836f-4279-86cc-66acb1037933"/>
    <ds:schemaRef ds:uri="7ab12f3f-b477-4c7f-9cbe-aef27c735382"/>
  </ds:schemaRefs>
</ds:datastoreItem>
</file>

<file path=customXml/itemProps3.xml><?xml version="1.0" encoding="utf-8"?>
<ds:datastoreItem xmlns:ds="http://schemas.openxmlformats.org/officeDocument/2006/customXml" ds:itemID="{92A5E42A-3ECD-4A8C-A38B-9FC21B4984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2566</TotalTime>
  <Words>2111</Words>
  <Application>Microsoft Office PowerPoint</Application>
  <PresentationFormat>Widescreen</PresentationFormat>
  <Paragraphs>92</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Zechariah 1 v 7 - 17</vt:lpstr>
      <vt:lpstr>Zechariah 1 v 7 – 17 – The Prophet’s 1st vision</vt:lpstr>
      <vt:lpstr>Zechariah 1 v 7 – 17 – The Prophet’s 1st vision</vt:lpstr>
      <vt:lpstr>Zechariah 1 v 7 – 17 – The Prophet’s 1st vision</vt:lpstr>
      <vt:lpstr>PowerPoint Presentation</vt:lpstr>
      <vt:lpstr>PowerPoint Presentation</vt:lpstr>
      <vt:lpstr>PowerPoint Presentation</vt:lpstr>
      <vt:lpstr>Zechariah 1 v 7 – 17 – The Prophet’s 1st vision</vt:lpstr>
      <vt:lpstr>PowerPoint Presentation</vt:lpstr>
      <vt:lpstr>Zechariah 1 v 7 – 17 – The Prophet’s 1st vision</vt:lpstr>
      <vt:lpstr>Zechariah 1 v 7 – 17 – The Prophet’s 1st vision</vt:lpstr>
      <vt:lpstr>Zechariah 1 v 7 – 17 – The Prophet’s 1st vision</vt:lpstr>
      <vt:lpstr>Zechariah 1 v 7 – 17 – The Prophet’s 1st vision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 Kelly</dc:creator>
  <cp:lastModifiedBy>Ray Kelly</cp:lastModifiedBy>
  <cp:revision>2</cp:revision>
  <dcterms:created xsi:type="dcterms:W3CDTF">2026-07-29T13:24:51Z</dcterms:created>
  <dcterms:modified xsi:type="dcterms:W3CDTF">2026-08-09T19:08:44Z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0x010100EB2C063175DF504CA88AF12C082CE016</vt:lpwstr>
  </property>
</Properties>
</file>