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BE379B-5E08-44D8-BDED-205E4016E9E7}" v="3" dt="2025-04-04T06:18:46.8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CBBE379B-5E08-44D8-BDED-205E4016E9E7}"/>
    <pc:docChg chg="undo custSel addSld modSld sldOrd">
      <pc:chgData name="Ray Kelly" userId="fe8bf2b6eea63579" providerId="LiveId" clId="{CBBE379B-5E08-44D8-BDED-205E4016E9E7}" dt="2025-04-06T06:04:07.495" v="9546" actId="20577"/>
      <pc:docMkLst>
        <pc:docMk/>
      </pc:docMkLst>
      <pc:sldChg chg="modSp mod">
        <pc:chgData name="Ray Kelly" userId="fe8bf2b6eea63579" providerId="LiveId" clId="{CBBE379B-5E08-44D8-BDED-205E4016E9E7}" dt="2025-04-02T18:32:19.678" v="65" actId="255"/>
        <pc:sldMkLst>
          <pc:docMk/>
          <pc:sldMk cId="3965784395" sldId="256"/>
        </pc:sldMkLst>
        <pc:spChg chg="mod">
          <ac:chgData name="Ray Kelly" userId="fe8bf2b6eea63579" providerId="LiveId" clId="{CBBE379B-5E08-44D8-BDED-205E4016E9E7}" dt="2025-04-02T18:31:07.798" v="18" actId="20577"/>
          <ac:spMkLst>
            <pc:docMk/>
            <pc:sldMk cId="3965784395" sldId="256"/>
            <ac:spMk id="2" creationId="{BBD96475-0CCB-5AD0-F74A-91EFC797176F}"/>
          </ac:spMkLst>
        </pc:spChg>
        <pc:spChg chg="mod">
          <ac:chgData name="Ray Kelly" userId="fe8bf2b6eea63579" providerId="LiveId" clId="{CBBE379B-5E08-44D8-BDED-205E4016E9E7}" dt="2025-04-02T18:32:19.678" v="65" actId="255"/>
          <ac:spMkLst>
            <pc:docMk/>
            <pc:sldMk cId="3965784395" sldId="256"/>
            <ac:spMk id="3" creationId="{9CF5EA32-6CB4-FA45-3E36-63A74E174214}"/>
          </ac:spMkLst>
        </pc:spChg>
      </pc:sldChg>
      <pc:sldChg chg="modSp new mod">
        <pc:chgData name="Ray Kelly" userId="fe8bf2b6eea63579" providerId="LiveId" clId="{CBBE379B-5E08-44D8-BDED-205E4016E9E7}" dt="2025-04-05T20:32:36.641" v="9348" actId="14100"/>
        <pc:sldMkLst>
          <pc:docMk/>
          <pc:sldMk cId="1616784344" sldId="257"/>
        </pc:sldMkLst>
        <pc:spChg chg="mod">
          <ac:chgData name="Ray Kelly" userId="fe8bf2b6eea63579" providerId="LiveId" clId="{CBBE379B-5E08-44D8-BDED-205E4016E9E7}" dt="2025-04-02T18:32:57.801" v="83" actId="20577"/>
          <ac:spMkLst>
            <pc:docMk/>
            <pc:sldMk cId="1616784344" sldId="257"/>
            <ac:spMk id="2" creationId="{46A9753C-9626-5034-19B3-81B1F7564727}"/>
          </ac:spMkLst>
        </pc:spChg>
        <pc:spChg chg="mod">
          <ac:chgData name="Ray Kelly" userId="fe8bf2b6eea63579" providerId="LiveId" clId="{CBBE379B-5E08-44D8-BDED-205E4016E9E7}" dt="2025-04-05T20:32:36.641" v="9348" actId="14100"/>
          <ac:spMkLst>
            <pc:docMk/>
            <pc:sldMk cId="1616784344" sldId="257"/>
            <ac:spMk id="3" creationId="{C46D503B-47A4-ECE7-C30B-F3C62A6ED4A4}"/>
          </ac:spMkLst>
        </pc:spChg>
      </pc:sldChg>
      <pc:sldChg chg="modSp add mod">
        <pc:chgData name="Ray Kelly" userId="fe8bf2b6eea63579" providerId="LiveId" clId="{CBBE379B-5E08-44D8-BDED-205E4016E9E7}" dt="2025-04-06T05:50:16.008" v="9492" actId="27636"/>
        <pc:sldMkLst>
          <pc:docMk/>
          <pc:sldMk cId="2423203035" sldId="258"/>
        </pc:sldMkLst>
        <pc:spChg chg="mod">
          <ac:chgData name="Ray Kelly" userId="fe8bf2b6eea63579" providerId="LiveId" clId="{CBBE379B-5E08-44D8-BDED-205E4016E9E7}" dt="2025-04-02T20:04:00.555" v="1422" actId="6549"/>
          <ac:spMkLst>
            <pc:docMk/>
            <pc:sldMk cId="2423203035" sldId="258"/>
            <ac:spMk id="2" creationId="{AB263C0C-9BD7-784D-A67B-01DFADC2F391}"/>
          </ac:spMkLst>
        </pc:spChg>
        <pc:spChg chg="mod">
          <ac:chgData name="Ray Kelly" userId="fe8bf2b6eea63579" providerId="LiveId" clId="{CBBE379B-5E08-44D8-BDED-205E4016E9E7}" dt="2025-04-06T05:50:16.008" v="9492" actId="27636"/>
          <ac:spMkLst>
            <pc:docMk/>
            <pc:sldMk cId="2423203035" sldId="258"/>
            <ac:spMk id="3" creationId="{7E551D7E-4EAE-120D-4910-A571326BDEB6}"/>
          </ac:spMkLst>
        </pc:spChg>
      </pc:sldChg>
      <pc:sldChg chg="modSp add mod">
        <pc:chgData name="Ray Kelly" userId="fe8bf2b6eea63579" providerId="LiveId" clId="{CBBE379B-5E08-44D8-BDED-205E4016E9E7}" dt="2025-04-05T20:35:07.417" v="9353" actId="313"/>
        <pc:sldMkLst>
          <pc:docMk/>
          <pc:sldMk cId="3919559010" sldId="259"/>
        </pc:sldMkLst>
        <pc:spChg chg="mod">
          <ac:chgData name="Ray Kelly" userId="fe8bf2b6eea63579" providerId="LiveId" clId="{CBBE379B-5E08-44D8-BDED-205E4016E9E7}" dt="2025-04-05T20:35:07.417" v="9353" actId="313"/>
          <ac:spMkLst>
            <pc:docMk/>
            <pc:sldMk cId="3919559010" sldId="259"/>
            <ac:spMk id="3" creationId="{EE7EB2FD-DA2C-321B-32E7-2BCD81682A5B}"/>
          </ac:spMkLst>
        </pc:spChg>
      </pc:sldChg>
      <pc:sldChg chg="addSp modSp new">
        <pc:chgData name="Ray Kelly" userId="fe8bf2b6eea63579" providerId="LiveId" clId="{CBBE379B-5E08-44D8-BDED-205E4016E9E7}" dt="2025-04-04T06:18:46.800" v="3447" actId="14100"/>
        <pc:sldMkLst>
          <pc:docMk/>
          <pc:sldMk cId="2404982437" sldId="260"/>
        </pc:sldMkLst>
        <pc:picChg chg="add mod">
          <ac:chgData name="Ray Kelly" userId="fe8bf2b6eea63579" providerId="LiveId" clId="{CBBE379B-5E08-44D8-BDED-205E4016E9E7}" dt="2025-04-04T06:18:46.800" v="3447" actId="14100"/>
          <ac:picMkLst>
            <pc:docMk/>
            <pc:sldMk cId="2404982437" sldId="260"/>
            <ac:picMk id="1026" creationId="{DA1AA675-FF56-28BD-3769-F61C6A80B1A1}"/>
          </ac:picMkLst>
        </pc:picChg>
      </pc:sldChg>
      <pc:sldChg chg="modSp add mod ord">
        <pc:chgData name="Ray Kelly" userId="fe8bf2b6eea63579" providerId="LiveId" clId="{CBBE379B-5E08-44D8-BDED-205E4016E9E7}" dt="2025-04-06T05:59:08.349" v="9541" actId="27636"/>
        <pc:sldMkLst>
          <pc:docMk/>
          <pc:sldMk cId="3764697413" sldId="261"/>
        </pc:sldMkLst>
        <pc:spChg chg="mod">
          <ac:chgData name="Ray Kelly" userId="fe8bf2b6eea63579" providerId="LiveId" clId="{CBBE379B-5E08-44D8-BDED-205E4016E9E7}" dt="2025-04-06T05:59:08.349" v="9541" actId="27636"/>
          <ac:spMkLst>
            <pc:docMk/>
            <pc:sldMk cId="3764697413" sldId="261"/>
            <ac:spMk id="3" creationId="{814D1FA5-9DD7-CA72-C88D-CE159E68A1EF}"/>
          </ac:spMkLst>
        </pc:spChg>
      </pc:sldChg>
      <pc:sldChg chg="modSp add mod">
        <pc:chgData name="Ray Kelly" userId="fe8bf2b6eea63579" providerId="LiveId" clId="{CBBE379B-5E08-44D8-BDED-205E4016E9E7}" dt="2025-04-05T20:41:23.798" v="9410" actId="313"/>
        <pc:sldMkLst>
          <pc:docMk/>
          <pc:sldMk cId="1992886003" sldId="262"/>
        </pc:sldMkLst>
        <pc:spChg chg="mod">
          <ac:chgData name="Ray Kelly" userId="fe8bf2b6eea63579" providerId="LiveId" clId="{CBBE379B-5E08-44D8-BDED-205E4016E9E7}" dt="2025-04-05T20:41:23.798" v="9410" actId="313"/>
          <ac:spMkLst>
            <pc:docMk/>
            <pc:sldMk cId="1992886003" sldId="262"/>
            <ac:spMk id="3" creationId="{F8F2EFF2-3DED-C71B-C9AF-F880DF8063B6}"/>
          </ac:spMkLst>
        </pc:spChg>
      </pc:sldChg>
      <pc:sldChg chg="modSp add mod">
        <pc:chgData name="Ray Kelly" userId="fe8bf2b6eea63579" providerId="LiveId" clId="{CBBE379B-5E08-44D8-BDED-205E4016E9E7}" dt="2025-04-04T07:15:02.363" v="7279" actId="14100"/>
        <pc:sldMkLst>
          <pc:docMk/>
          <pc:sldMk cId="2799291700" sldId="263"/>
        </pc:sldMkLst>
        <pc:spChg chg="mod">
          <ac:chgData name="Ray Kelly" userId="fe8bf2b6eea63579" providerId="LiveId" clId="{CBBE379B-5E08-44D8-BDED-205E4016E9E7}" dt="2025-04-04T07:15:02.363" v="7279" actId="14100"/>
          <ac:spMkLst>
            <pc:docMk/>
            <pc:sldMk cId="2799291700" sldId="263"/>
            <ac:spMk id="3" creationId="{4A2C433B-442F-4658-6553-A1B83E6879F9}"/>
          </ac:spMkLst>
        </pc:spChg>
      </pc:sldChg>
      <pc:sldChg chg="modSp add mod ord">
        <pc:chgData name="Ray Kelly" userId="fe8bf2b6eea63579" providerId="LiveId" clId="{CBBE379B-5E08-44D8-BDED-205E4016E9E7}" dt="2025-04-06T06:04:07.495" v="9546" actId="20577"/>
        <pc:sldMkLst>
          <pc:docMk/>
          <pc:sldMk cId="3615303130" sldId="264"/>
        </pc:sldMkLst>
        <pc:spChg chg="mod">
          <ac:chgData name="Ray Kelly" userId="fe8bf2b6eea63579" providerId="LiveId" clId="{CBBE379B-5E08-44D8-BDED-205E4016E9E7}" dt="2025-04-06T06:04:07.495" v="9546" actId="20577"/>
          <ac:spMkLst>
            <pc:docMk/>
            <pc:sldMk cId="3615303130" sldId="264"/>
            <ac:spMk id="3" creationId="{E065131D-ADED-A619-CD4E-A1259399A8DF}"/>
          </ac:spMkLst>
        </pc:spChg>
      </pc:sldChg>
      <pc:sldChg chg="modSp add mod">
        <pc:chgData name="Ray Kelly" userId="fe8bf2b6eea63579" providerId="LiveId" clId="{CBBE379B-5E08-44D8-BDED-205E4016E9E7}" dt="2025-04-05T20:29:26.239" v="9330"/>
        <pc:sldMkLst>
          <pc:docMk/>
          <pc:sldMk cId="4055056007" sldId="265"/>
        </pc:sldMkLst>
        <pc:spChg chg="mod">
          <ac:chgData name="Ray Kelly" userId="fe8bf2b6eea63579" providerId="LiveId" clId="{CBBE379B-5E08-44D8-BDED-205E4016E9E7}" dt="2025-04-05T20:29:26.239" v="9330"/>
          <ac:spMkLst>
            <pc:docMk/>
            <pc:sldMk cId="4055056007" sldId="265"/>
            <ac:spMk id="3" creationId="{763221BC-21E0-03CE-3A03-DC4144979BE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8262-C97E-84FA-7F71-B59FB384428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E49C206-5243-D075-7B64-754A3BF119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E600745-F29C-62D9-D791-DF8394E1765F}"/>
              </a:ext>
            </a:extLst>
          </p:cNvPr>
          <p:cNvSpPr>
            <a:spLocks noGrp="1"/>
          </p:cNvSpPr>
          <p:nvPr>
            <p:ph type="dt" sz="half" idx="10"/>
          </p:nvPr>
        </p:nvSpPr>
        <p:spPr/>
        <p:txBody>
          <a:bodyPr/>
          <a:lstStyle/>
          <a:p>
            <a:fld id="{6E4B998A-92E7-4BE2-89A2-72EBB8AFF83C}" type="datetimeFigureOut">
              <a:rPr lang="en-GB" smtClean="0"/>
              <a:t>05/04/2025</a:t>
            </a:fld>
            <a:endParaRPr lang="en-GB"/>
          </a:p>
        </p:txBody>
      </p:sp>
      <p:sp>
        <p:nvSpPr>
          <p:cNvPr id="5" name="Footer Placeholder 4">
            <a:extLst>
              <a:ext uri="{FF2B5EF4-FFF2-40B4-BE49-F238E27FC236}">
                <a16:creationId xmlns:a16="http://schemas.microsoft.com/office/drawing/2014/main" id="{932C0950-0784-6A89-86E8-3A9B7C15F5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3766E80-B972-A295-CFBD-195ED3736DFA}"/>
              </a:ext>
            </a:extLst>
          </p:cNvPr>
          <p:cNvSpPr>
            <a:spLocks noGrp="1"/>
          </p:cNvSpPr>
          <p:nvPr>
            <p:ph type="sldNum" sz="quarter" idx="12"/>
          </p:nvPr>
        </p:nvSpPr>
        <p:spPr/>
        <p:txBody>
          <a:bodyPr/>
          <a:lstStyle/>
          <a:p>
            <a:fld id="{5E6CA235-932D-4FA3-8ACF-1028EF080CDB}" type="slidenum">
              <a:rPr lang="en-GB" smtClean="0"/>
              <a:t>‹#›</a:t>
            </a:fld>
            <a:endParaRPr lang="en-GB"/>
          </a:p>
        </p:txBody>
      </p:sp>
    </p:spTree>
    <p:extLst>
      <p:ext uri="{BB962C8B-B14F-4D97-AF65-F5344CB8AC3E}">
        <p14:creationId xmlns:p14="http://schemas.microsoft.com/office/powerpoint/2010/main" val="1163634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680E8-4BA6-93B4-A0D5-9FB9B004C08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C1857E7-3924-3B32-5744-E10815031C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8A91893-E908-CF42-D455-A6C2EE04B41D}"/>
              </a:ext>
            </a:extLst>
          </p:cNvPr>
          <p:cNvSpPr>
            <a:spLocks noGrp="1"/>
          </p:cNvSpPr>
          <p:nvPr>
            <p:ph type="dt" sz="half" idx="10"/>
          </p:nvPr>
        </p:nvSpPr>
        <p:spPr/>
        <p:txBody>
          <a:bodyPr/>
          <a:lstStyle/>
          <a:p>
            <a:fld id="{6E4B998A-92E7-4BE2-89A2-72EBB8AFF83C}" type="datetimeFigureOut">
              <a:rPr lang="en-GB" smtClean="0"/>
              <a:t>05/04/2025</a:t>
            </a:fld>
            <a:endParaRPr lang="en-GB"/>
          </a:p>
        </p:txBody>
      </p:sp>
      <p:sp>
        <p:nvSpPr>
          <p:cNvPr id="5" name="Footer Placeholder 4">
            <a:extLst>
              <a:ext uri="{FF2B5EF4-FFF2-40B4-BE49-F238E27FC236}">
                <a16:creationId xmlns:a16="http://schemas.microsoft.com/office/drawing/2014/main" id="{CC778701-A467-5B86-2C2C-A544AE6C30B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B05E86-9704-2719-E1A2-993D1D1B9F39}"/>
              </a:ext>
            </a:extLst>
          </p:cNvPr>
          <p:cNvSpPr>
            <a:spLocks noGrp="1"/>
          </p:cNvSpPr>
          <p:nvPr>
            <p:ph type="sldNum" sz="quarter" idx="12"/>
          </p:nvPr>
        </p:nvSpPr>
        <p:spPr/>
        <p:txBody>
          <a:bodyPr/>
          <a:lstStyle/>
          <a:p>
            <a:fld id="{5E6CA235-932D-4FA3-8ACF-1028EF080CDB}" type="slidenum">
              <a:rPr lang="en-GB" smtClean="0"/>
              <a:t>‹#›</a:t>
            </a:fld>
            <a:endParaRPr lang="en-GB"/>
          </a:p>
        </p:txBody>
      </p:sp>
    </p:spTree>
    <p:extLst>
      <p:ext uri="{BB962C8B-B14F-4D97-AF65-F5344CB8AC3E}">
        <p14:creationId xmlns:p14="http://schemas.microsoft.com/office/powerpoint/2010/main" val="777356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FC32A61-C2D7-B67A-CCBD-D55D81D5EAB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18BF7B1-BC4A-F074-0D75-4BC201DB8F5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8C16C8F-2D42-B305-8086-29599B2D80F7}"/>
              </a:ext>
            </a:extLst>
          </p:cNvPr>
          <p:cNvSpPr>
            <a:spLocks noGrp="1"/>
          </p:cNvSpPr>
          <p:nvPr>
            <p:ph type="dt" sz="half" idx="10"/>
          </p:nvPr>
        </p:nvSpPr>
        <p:spPr/>
        <p:txBody>
          <a:bodyPr/>
          <a:lstStyle/>
          <a:p>
            <a:fld id="{6E4B998A-92E7-4BE2-89A2-72EBB8AFF83C}" type="datetimeFigureOut">
              <a:rPr lang="en-GB" smtClean="0"/>
              <a:t>05/04/2025</a:t>
            </a:fld>
            <a:endParaRPr lang="en-GB"/>
          </a:p>
        </p:txBody>
      </p:sp>
      <p:sp>
        <p:nvSpPr>
          <p:cNvPr id="5" name="Footer Placeholder 4">
            <a:extLst>
              <a:ext uri="{FF2B5EF4-FFF2-40B4-BE49-F238E27FC236}">
                <a16:creationId xmlns:a16="http://schemas.microsoft.com/office/drawing/2014/main" id="{9203E646-231B-F0C8-4E39-E3EB5C64C1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08A42C-E2B3-267C-2A84-AA9115580F9C}"/>
              </a:ext>
            </a:extLst>
          </p:cNvPr>
          <p:cNvSpPr>
            <a:spLocks noGrp="1"/>
          </p:cNvSpPr>
          <p:nvPr>
            <p:ph type="sldNum" sz="quarter" idx="12"/>
          </p:nvPr>
        </p:nvSpPr>
        <p:spPr/>
        <p:txBody>
          <a:bodyPr/>
          <a:lstStyle/>
          <a:p>
            <a:fld id="{5E6CA235-932D-4FA3-8ACF-1028EF080CDB}" type="slidenum">
              <a:rPr lang="en-GB" smtClean="0"/>
              <a:t>‹#›</a:t>
            </a:fld>
            <a:endParaRPr lang="en-GB"/>
          </a:p>
        </p:txBody>
      </p:sp>
    </p:spTree>
    <p:extLst>
      <p:ext uri="{BB962C8B-B14F-4D97-AF65-F5344CB8AC3E}">
        <p14:creationId xmlns:p14="http://schemas.microsoft.com/office/powerpoint/2010/main" val="2621503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B22A6-900A-A86F-AF27-E6F721F19C9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3F4800B-B4D8-A790-326D-32260AEEE7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22CCBE-2CDF-04C6-0764-885C14723139}"/>
              </a:ext>
            </a:extLst>
          </p:cNvPr>
          <p:cNvSpPr>
            <a:spLocks noGrp="1"/>
          </p:cNvSpPr>
          <p:nvPr>
            <p:ph type="dt" sz="half" idx="10"/>
          </p:nvPr>
        </p:nvSpPr>
        <p:spPr/>
        <p:txBody>
          <a:bodyPr/>
          <a:lstStyle/>
          <a:p>
            <a:fld id="{6E4B998A-92E7-4BE2-89A2-72EBB8AFF83C}" type="datetimeFigureOut">
              <a:rPr lang="en-GB" smtClean="0"/>
              <a:t>05/04/2025</a:t>
            </a:fld>
            <a:endParaRPr lang="en-GB"/>
          </a:p>
        </p:txBody>
      </p:sp>
      <p:sp>
        <p:nvSpPr>
          <p:cNvPr id="5" name="Footer Placeholder 4">
            <a:extLst>
              <a:ext uri="{FF2B5EF4-FFF2-40B4-BE49-F238E27FC236}">
                <a16:creationId xmlns:a16="http://schemas.microsoft.com/office/drawing/2014/main" id="{5834D4BF-76FF-C604-8987-E4F02CF12E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31A1F0-B081-72AD-6A5E-84AEBECCD887}"/>
              </a:ext>
            </a:extLst>
          </p:cNvPr>
          <p:cNvSpPr>
            <a:spLocks noGrp="1"/>
          </p:cNvSpPr>
          <p:nvPr>
            <p:ph type="sldNum" sz="quarter" idx="12"/>
          </p:nvPr>
        </p:nvSpPr>
        <p:spPr/>
        <p:txBody>
          <a:bodyPr/>
          <a:lstStyle/>
          <a:p>
            <a:fld id="{5E6CA235-932D-4FA3-8ACF-1028EF080CDB}" type="slidenum">
              <a:rPr lang="en-GB" smtClean="0"/>
              <a:t>‹#›</a:t>
            </a:fld>
            <a:endParaRPr lang="en-GB"/>
          </a:p>
        </p:txBody>
      </p:sp>
    </p:spTree>
    <p:extLst>
      <p:ext uri="{BB962C8B-B14F-4D97-AF65-F5344CB8AC3E}">
        <p14:creationId xmlns:p14="http://schemas.microsoft.com/office/powerpoint/2010/main" val="3142246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1A484-9F2D-21A1-CDFD-79B749A7432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C8FF841-5348-8951-74B0-7FAB284CE4B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D4B151-C8E0-874D-1924-92682BAD8194}"/>
              </a:ext>
            </a:extLst>
          </p:cNvPr>
          <p:cNvSpPr>
            <a:spLocks noGrp="1"/>
          </p:cNvSpPr>
          <p:nvPr>
            <p:ph type="dt" sz="half" idx="10"/>
          </p:nvPr>
        </p:nvSpPr>
        <p:spPr/>
        <p:txBody>
          <a:bodyPr/>
          <a:lstStyle/>
          <a:p>
            <a:fld id="{6E4B998A-92E7-4BE2-89A2-72EBB8AFF83C}" type="datetimeFigureOut">
              <a:rPr lang="en-GB" smtClean="0"/>
              <a:t>05/04/2025</a:t>
            </a:fld>
            <a:endParaRPr lang="en-GB"/>
          </a:p>
        </p:txBody>
      </p:sp>
      <p:sp>
        <p:nvSpPr>
          <p:cNvPr id="5" name="Footer Placeholder 4">
            <a:extLst>
              <a:ext uri="{FF2B5EF4-FFF2-40B4-BE49-F238E27FC236}">
                <a16:creationId xmlns:a16="http://schemas.microsoft.com/office/drawing/2014/main" id="{3D8800C5-0FDE-C05E-24DC-2312ECDB54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99113A9-ECC2-0644-5797-0712F66B85A9}"/>
              </a:ext>
            </a:extLst>
          </p:cNvPr>
          <p:cNvSpPr>
            <a:spLocks noGrp="1"/>
          </p:cNvSpPr>
          <p:nvPr>
            <p:ph type="sldNum" sz="quarter" idx="12"/>
          </p:nvPr>
        </p:nvSpPr>
        <p:spPr/>
        <p:txBody>
          <a:bodyPr/>
          <a:lstStyle/>
          <a:p>
            <a:fld id="{5E6CA235-932D-4FA3-8ACF-1028EF080CDB}" type="slidenum">
              <a:rPr lang="en-GB" smtClean="0"/>
              <a:t>‹#›</a:t>
            </a:fld>
            <a:endParaRPr lang="en-GB"/>
          </a:p>
        </p:txBody>
      </p:sp>
    </p:spTree>
    <p:extLst>
      <p:ext uri="{BB962C8B-B14F-4D97-AF65-F5344CB8AC3E}">
        <p14:creationId xmlns:p14="http://schemas.microsoft.com/office/powerpoint/2010/main" val="1348734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476C9-E1F3-5716-E91C-8942ABF7C5E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68EF441-1EA2-AE5A-15B4-9A11ACA7E97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2546F01-BBBD-05CE-18E4-D8965D9D60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58C6ED4-1867-232C-F3C0-945AD8E04722}"/>
              </a:ext>
            </a:extLst>
          </p:cNvPr>
          <p:cNvSpPr>
            <a:spLocks noGrp="1"/>
          </p:cNvSpPr>
          <p:nvPr>
            <p:ph type="dt" sz="half" idx="10"/>
          </p:nvPr>
        </p:nvSpPr>
        <p:spPr/>
        <p:txBody>
          <a:bodyPr/>
          <a:lstStyle/>
          <a:p>
            <a:fld id="{6E4B998A-92E7-4BE2-89A2-72EBB8AFF83C}" type="datetimeFigureOut">
              <a:rPr lang="en-GB" smtClean="0"/>
              <a:t>05/04/2025</a:t>
            </a:fld>
            <a:endParaRPr lang="en-GB"/>
          </a:p>
        </p:txBody>
      </p:sp>
      <p:sp>
        <p:nvSpPr>
          <p:cNvPr id="6" name="Footer Placeholder 5">
            <a:extLst>
              <a:ext uri="{FF2B5EF4-FFF2-40B4-BE49-F238E27FC236}">
                <a16:creationId xmlns:a16="http://schemas.microsoft.com/office/drawing/2014/main" id="{D6539A2B-EC3D-3C49-6A1A-D782B3A329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8B97459-0D82-7A63-190F-69AAC62B064E}"/>
              </a:ext>
            </a:extLst>
          </p:cNvPr>
          <p:cNvSpPr>
            <a:spLocks noGrp="1"/>
          </p:cNvSpPr>
          <p:nvPr>
            <p:ph type="sldNum" sz="quarter" idx="12"/>
          </p:nvPr>
        </p:nvSpPr>
        <p:spPr/>
        <p:txBody>
          <a:bodyPr/>
          <a:lstStyle/>
          <a:p>
            <a:fld id="{5E6CA235-932D-4FA3-8ACF-1028EF080CDB}" type="slidenum">
              <a:rPr lang="en-GB" smtClean="0"/>
              <a:t>‹#›</a:t>
            </a:fld>
            <a:endParaRPr lang="en-GB"/>
          </a:p>
        </p:txBody>
      </p:sp>
    </p:spTree>
    <p:extLst>
      <p:ext uri="{BB962C8B-B14F-4D97-AF65-F5344CB8AC3E}">
        <p14:creationId xmlns:p14="http://schemas.microsoft.com/office/powerpoint/2010/main" val="3230906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3BFE4-1720-8E56-AE00-2DC78E6AFDD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659F097-29BA-6356-94B3-66CC64B484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DF12174-BA65-6A5C-2DB5-E9BF1B42AF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AC8B501-7043-224C-E8BB-929D6FA0ED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D1C40E-A454-F553-30BC-DF6B6501AD6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A9FDC0E-7806-D88F-443C-2BE3C6657C43}"/>
              </a:ext>
            </a:extLst>
          </p:cNvPr>
          <p:cNvSpPr>
            <a:spLocks noGrp="1"/>
          </p:cNvSpPr>
          <p:nvPr>
            <p:ph type="dt" sz="half" idx="10"/>
          </p:nvPr>
        </p:nvSpPr>
        <p:spPr/>
        <p:txBody>
          <a:bodyPr/>
          <a:lstStyle/>
          <a:p>
            <a:fld id="{6E4B998A-92E7-4BE2-89A2-72EBB8AFF83C}" type="datetimeFigureOut">
              <a:rPr lang="en-GB" smtClean="0"/>
              <a:t>05/04/2025</a:t>
            </a:fld>
            <a:endParaRPr lang="en-GB"/>
          </a:p>
        </p:txBody>
      </p:sp>
      <p:sp>
        <p:nvSpPr>
          <p:cNvPr id="8" name="Footer Placeholder 7">
            <a:extLst>
              <a:ext uri="{FF2B5EF4-FFF2-40B4-BE49-F238E27FC236}">
                <a16:creationId xmlns:a16="http://schemas.microsoft.com/office/drawing/2014/main" id="{E728D37D-2B4A-6DD7-E971-9563EDDD61A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5CCAB82-8BF5-72D3-C06E-65807AEF680E}"/>
              </a:ext>
            </a:extLst>
          </p:cNvPr>
          <p:cNvSpPr>
            <a:spLocks noGrp="1"/>
          </p:cNvSpPr>
          <p:nvPr>
            <p:ph type="sldNum" sz="quarter" idx="12"/>
          </p:nvPr>
        </p:nvSpPr>
        <p:spPr/>
        <p:txBody>
          <a:bodyPr/>
          <a:lstStyle/>
          <a:p>
            <a:fld id="{5E6CA235-932D-4FA3-8ACF-1028EF080CDB}" type="slidenum">
              <a:rPr lang="en-GB" smtClean="0"/>
              <a:t>‹#›</a:t>
            </a:fld>
            <a:endParaRPr lang="en-GB"/>
          </a:p>
        </p:txBody>
      </p:sp>
    </p:spTree>
    <p:extLst>
      <p:ext uri="{BB962C8B-B14F-4D97-AF65-F5344CB8AC3E}">
        <p14:creationId xmlns:p14="http://schemas.microsoft.com/office/powerpoint/2010/main" val="2680547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81CB5-C6BE-4B03-D7DE-77895471013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44DADF1-2593-42C9-364E-AABEE4D5BE82}"/>
              </a:ext>
            </a:extLst>
          </p:cNvPr>
          <p:cNvSpPr>
            <a:spLocks noGrp="1"/>
          </p:cNvSpPr>
          <p:nvPr>
            <p:ph type="dt" sz="half" idx="10"/>
          </p:nvPr>
        </p:nvSpPr>
        <p:spPr/>
        <p:txBody>
          <a:bodyPr/>
          <a:lstStyle/>
          <a:p>
            <a:fld id="{6E4B998A-92E7-4BE2-89A2-72EBB8AFF83C}" type="datetimeFigureOut">
              <a:rPr lang="en-GB" smtClean="0"/>
              <a:t>05/04/2025</a:t>
            </a:fld>
            <a:endParaRPr lang="en-GB"/>
          </a:p>
        </p:txBody>
      </p:sp>
      <p:sp>
        <p:nvSpPr>
          <p:cNvPr id="4" name="Footer Placeholder 3">
            <a:extLst>
              <a:ext uri="{FF2B5EF4-FFF2-40B4-BE49-F238E27FC236}">
                <a16:creationId xmlns:a16="http://schemas.microsoft.com/office/drawing/2014/main" id="{4E5D45E7-80F8-9BE4-B808-8E7D1AB1E37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49D49DF-9EE7-5A3C-A462-D904E8399B7B}"/>
              </a:ext>
            </a:extLst>
          </p:cNvPr>
          <p:cNvSpPr>
            <a:spLocks noGrp="1"/>
          </p:cNvSpPr>
          <p:nvPr>
            <p:ph type="sldNum" sz="quarter" idx="12"/>
          </p:nvPr>
        </p:nvSpPr>
        <p:spPr/>
        <p:txBody>
          <a:bodyPr/>
          <a:lstStyle/>
          <a:p>
            <a:fld id="{5E6CA235-932D-4FA3-8ACF-1028EF080CDB}" type="slidenum">
              <a:rPr lang="en-GB" smtClean="0"/>
              <a:t>‹#›</a:t>
            </a:fld>
            <a:endParaRPr lang="en-GB"/>
          </a:p>
        </p:txBody>
      </p:sp>
    </p:spTree>
    <p:extLst>
      <p:ext uri="{BB962C8B-B14F-4D97-AF65-F5344CB8AC3E}">
        <p14:creationId xmlns:p14="http://schemas.microsoft.com/office/powerpoint/2010/main" val="1619342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3E6E02-CC83-9421-E319-C5C9CCFA7904}"/>
              </a:ext>
            </a:extLst>
          </p:cNvPr>
          <p:cNvSpPr>
            <a:spLocks noGrp="1"/>
          </p:cNvSpPr>
          <p:nvPr>
            <p:ph type="dt" sz="half" idx="10"/>
          </p:nvPr>
        </p:nvSpPr>
        <p:spPr/>
        <p:txBody>
          <a:bodyPr/>
          <a:lstStyle/>
          <a:p>
            <a:fld id="{6E4B998A-92E7-4BE2-89A2-72EBB8AFF83C}" type="datetimeFigureOut">
              <a:rPr lang="en-GB" smtClean="0"/>
              <a:t>05/04/2025</a:t>
            </a:fld>
            <a:endParaRPr lang="en-GB"/>
          </a:p>
        </p:txBody>
      </p:sp>
      <p:sp>
        <p:nvSpPr>
          <p:cNvPr id="3" name="Footer Placeholder 2">
            <a:extLst>
              <a:ext uri="{FF2B5EF4-FFF2-40B4-BE49-F238E27FC236}">
                <a16:creationId xmlns:a16="http://schemas.microsoft.com/office/drawing/2014/main" id="{BC3DF8BC-8A88-9E76-B2F8-6050886AE85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1C5FD79-59D0-6738-7D1F-6EFDCD69D13A}"/>
              </a:ext>
            </a:extLst>
          </p:cNvPr>
          <p:cNvSpPr>
            <a:spLocks noGrp="1"/>
          </p:cNvSpPr>
          <p:nvPr>
            <p:ph type="sldNum" sz="quarter" idx="12"/>
          </p:nvPr>
        </p:nvSpPr>
        <p:spPr/>
        <p:txBody>
          <a:bodyPr/>
          <a:lstStyle/>
          <a:p>
            <a:fld id="{5E6CA235-932D-4FA3-8ACF-1028EF080CDB}" type="slidenum">
              <a:rPr lang="en-GB" smtClean="0"/>
              <a:t>‹#›</a:t>
            </a:fld>
            <a:endParaRPr lang="en-GB"/>
          </a:p>
        </p:txBody>
      </p:sp>
    </p:spTree>
    <p:extLst>
      <p:ext uri="{BB962C8B-B14F-4D97-AF65-F5344CB8AC3E}">
        <p14:creationId xmlns:p14="http://schemas.microsoft.com/office/powerpoint/2010/main" val="2501156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BE620-FF9A-0E6C-F300-563CE86C9A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9C3E07B-FA81-175E-0ED3-4277F38792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8943002-AD51-5A60-7C5D-8439A887C5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3582AC-A7D0-152A-507F-104F8E2B0E5C}"/>
              </a:ext>
            </a:extLst>
          </p:cNvPr>
          <p:cNvSpPr>
            <a:spLocks noGrp="1"/>
          </p:cNvSpPr>
          <p:nvPr>
            <p:ph type="dt" sz="half" idx="10"/>
          </p:nvPr>
        </p:nvSpPr>
        <p:spPr/>
        <p:txBody>
          <a:bodyPr/>
          <a:lstStyle/>
          <a:p>
            <a:fld id="{6E4B998A-92E7-4BE2-89A2-72EBB8AFF83C}" type="datetimeFigureOut">
              <a:rPr lang="en-GB" smtClean="0"/>
              <a:t>05/04/2025</a:t>
            </a:fld>
            <a:endParaRPr lang="en-GB"/>
          </a:p>
        </p:txBody>
      </p:sp>
      <p:sp>
        <p:nvSpPr>
          <p:cNvPr id="6" name="Footer Placeholder 5">
            <a:extLst>
              <a:ext uri="{FF2B5EF4-FFF2-40B4-BE49-F238E27FC236}">
                <a16:creationId xmlns:a16="http://schemas.microsoft.com/office/drawing/2014/main" id="{984057B9-117F-1E2C-AA04-A677081996D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DCDAD5-E3FE-C51A-C21D-7714299A0299}"/>
              </a:ext>
            </a:extLst>
          </p:cNvPr>
          <p:cNvSpPr>
            <a:spLocks noGrp="1"/>
          </p:cNvSpPr>
          <p:nvPr>
            <p:ph type="sldNum" sz="quarter" idx="12"/>
          </p:nvPr>
        </p:nvSpPr>
        <p:spPr/>
        <p:txBody>
          <a:bodyPr/>
          <a:lstStyle/>
          <a:p>
            <a:fld id="{5E6CA235-932D-4FA3-8ACF-1028EF080CDB}" type="slidenum">
              <a:rPr lang="en-GB" smtClean="0"/>
              <a:t>‹#›</a:t>
            </a:fld>
            <a:endParaRPr lang="en-GB"/>
          </a:p>
        </p:txBody>
      </p:sp>
    </p:spTree>
    <p:extLst>
      <p:ext uri="{BB962C8B-B14F-4D97-AF65-F5344CB8AC3E}">
        <p14:creationId xmlns:p14="http://schemas.microsoft.com/office/powerpoint/2010/main" val="1264463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68BC3-E117-09A8-E8FB-069AF810F2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92B4A08-36B8-A6CD-7D70-954169657C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1FBC550-0B23-07E5-C7E6-F66320CCC6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4EB559-4687-8AAB-ACA8-D0302481F748}"/>
              </a:ext>
            </a:extLst>
          </p:cNvPr>
          <p:cNvSpPr>
            <a:spLocks noGrp="1"/>
          </p:cNvSpPr>
          <p:nvPr>
            <p:ph type="dt" sz="half" idx="10"/>
          </p:nvPr>
        </p:nvSpPr>
        <p:spPr/>
        <p:txBody>
          <a:bodyPr/>
          <a:lstStyle/>
          <a:p>
            <a:fld id="{6E4B998A-92E7-4BE2-89A2-72EBB8AFF83C}" type="datetimeFigureOut">
              <a:rPr lang="en-GB" smtClean="0"/>
              <a:t>05/04/2025</a:t>
            </a:fld>
            <a:endParaRPr lang="en-GB"/>
          </a:p>
        </p:txBody>
      </p:sp>
      <p:sp>
        <p:nvSpPr>
          <p:cNvPr id="6" name="Footer Placeholder 5">
            <a:extLst>
              <a:ext uri="{FF2B5EF4-FFF2-40B4-BE49-F238E27FC236}">
                <a16:creationId xmlns:a16="http://schemas.microsoft.com/office/drawing/2014/main" id="{241BCC05-108F-172C-674F-384BB208333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00AE3C3-9FB7-85EE-8519-B329E175A864}"/>
              </a:ext>
            </a:extLst>
          </p:cNvPr>
          <p:cNvSpPr>
            <a:spLocks noGrp="1"/>
          </p:cNvSpPr>
          <p:nvPr>
            <p:ph type="sldNum" sz="quarter" idx="12"/>
          </p:nvPr>
        </p:nvSpPr>
        <p:spPr/>
        <p:txBody>
          <a:bodyPr/>
          <a:lstStyle/>
          <a:p>
            <a:fld id="{5E6CA235-932D-4FA3-8ACF-1028EF080CDB}" type="slidenum">
              <a:rPr lang="en-GB" smtClean="0"/>
              <a:t>‹#›</a:t>
            </a:fld>
            <a:endParaRPr lang="en-GB"/>
          </a:p>
        </p:txBody>
      </p:sp>
    </p:spTree>
    <p:extLst>
      <p:ext uri="{BB962C8B-B14F-4D97-AF65-F5344CB8AC3E}">
        <p14:creationId xmlns:p14="http://schemas.microsoft.com/office/powerpoint/2010/main" val="3478668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B6E5C3-4627-B850-996F-1E40176CEE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D188887-AEA0-27E7-870E-B5844CA7B3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BDB5281-EEFF-CA18-073C-A0489425B2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E4B998A-92E7-4BE2-89A2-72EBB8AFF83C}" type="datetimeFigureOut">
              <a:rPr lang="en-GB" smtClean="0"/>
              <a:t>05/04/2025</a:t>
            </a:fld>
            <a:endParaRPr lang="en-GB"/>
          </a:p>
        </p:txBody>
      </p:sp>
      <p:sp>
        <p:nvSpPr>
          <p:cNvPr id="5" name="Footer Placeholder 4">
            <a:extLst>
              <a:ext uri="{FF2B5EF4-FFF2-40B4-BE49-F238E27FC236}">
                <a16:creationId xmlns:a16="http://schemas.microsoft.com/office/drawing/2014/main" id="{00ADF77D-1702-E6DE-B3DE-AF119A2FEC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A62039F-2B85-4AA3-F49B-C16BEC98F7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E6CA235-932D-4FA3-8ACF-1028EF080CDB}" type="slidenum">
              <a:rPr lang="en-GB" smtClean="0"/>
              <a:t>‹#›</a:t>
            </a:fld>
            <a:endParaRPr lang="en-GB"/>
          </a:p>
        </p:txBody>
      </p:sp>
    </p:spTree>
    <p:extLst>
      <p:ext uri="{BB962C8B-B14F-4D97-AF65-F5344CB8AC3E}">
        <p14:creationId xmlns:p14="http://schemas.microsoft.com/office/powerpoint/2010/main" val="2956952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96475-0CCB-5AD0-F74A-91EFC797176F}"/>
              </a:ext>
            </a:extLst>
          </p:cNvPr>
          <p:cNvSpPr>
            <a:spLocks noGrp="1"/>
          </p:cNvSpPr>
          <p:nvPr>
            <p:ph type="ctrTitle"/>
          </p:nvPr>
        </p:nvSpPr>
        <p:spPr/>
        <p:txBody>
          <a:bodyPr/>
          <a:lstStyle/>
          <a:p>
            <a:r>
              <a:rPr lang="en-GB" dirty="0"/>
              <a:t>Matthew 20 v 1 - 16</a:t>
            </a:r>
          </a:p>
        </p:txBody>
      </p:sp>
      <p:sp>
        <p:nvSpPr>
          <p:cNvPr id="3" name="Subtitle 2">
            <a:extLst>
              <a:ext uri="{FF2B5EF4-FFF2-40B4-BE49-F238E27FC236}">
                <a16:creationId xmlns:a16="http://schemas.microsoft.com/office/drawing/2014/main" id="{9CF5EA32-6CB4-FA45-3E36-63A74E174214}"/>
              </a:ext>
            </a:extLst>
          </p:cNvPr>
          <p:cNvSpPr>
            <a:spLocks noGrp="1"/>
          </p:cNvSpPr>
          <p:nvPr>
            <p:ph type="subTitle" idx="1"/>
          </p:nvPr>
        </p:nvSpPr>
        <p:spPr/>
        <p:txBody>
          <a:bodyPr>
            <a:normAutofit/>
          </a:bodyPr>
          <a:lstStyle/>
          <a:p>
            <a:r>
              <a:rPr lang="en-GB" sz="3200" b="1" dirty="0"/>
              <a:t>The parable of the labourers in the vineyard.</a:t>
            </a:r>
          </a:p>
        </p:txBody>
      </p:sp>
    </p:spTree>
    <p:extLst>
      <p:ext uri="{BB962C8B-B14F-4D97-AF65-F5344CB8AC3E}">
        <p14:creationId xmlns:p14="http://schemas.microsoft.com/office/powerpoint/2010/main" val="3965784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198CB-3C00-D829-FEB4-4DEB150C7C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DEDD64-4EB6-AC95-5C75-AA2F43372A19}"/>
              </a:ext>
            </a:extLst>
          </p:cNvPr>
          <p:cNvSpPr>
            <a:spLocks noGrp="1"/>
          </p:cNvSpPr>
          <p:nvPr>
            <p:ph type="title"/>
          </p:nvPr>
        </p:nvSpPr>
        <p:spPr/>
        <p:txBody>
          <a:bodyPr/>
          <a:lstStyle/>
          <a:p>
            <a:r>
              <a:rPr lang="en-GB" dirty="0"/>
              <a:t>Matthew 20 v 1 – 16</a:t>
            </a:r>
          </a:p>
        </p:txBody>
      </p:sp>
      <p:sp>
        <p:nvSpPr>
          <p:cNvPr id="3" name="Content Placeholder 2">
            <a:extLst>
              <a:ext uri="{FF2B5EF4-FFF2-40B4-BE49-F238E27FC236}">
                <a16:creationId xmlns:a16="http://schemas.microsoft.com/office/drawing/2014/main" id="{763221BC-21E0-03CE-3A03-DC4144979BE4}"/>
              </a:ext>
            </a:extLst>
          </p:cNvPr>
          <p:cNvSpPr>
            <a:spLocks noGrp="1"/>
          </p:cNvSpPr>
          <p:nvPr>
            <p:ph idx="1"/>
          </p:nvPr>
        </p:nvSpPr>
        <p:spPr>
          <a:xfrm>
            <a:off x="838200" y="1284514"/>
            <a:ext cx="10515600" cy="5573486"/>
          </a:xfrm>
        </p:spPr>
        <p:txBody>
          <a:bodyPr>
            <a:normAutofit fontScale="77500" lnSpcReduction="20000"/>
          </a:bodyPr>
          <a:lstStyle/>
          <a:p>
            <a:r>
              <a:rPr lang="en-GB" dirty="0"/>
              <a:t>In 2 Corinthians 5 v 1-10 we read about what awaits us in heaven, based upon what we have done.</a:t>
            </a:r>
          </a:p>
          <a:p>
            <a:r>
              <a:rPr lang="en-GB" dirty="0"/>
              <a:t>This passage is written to Christians, so is not about heaven and hell but it is about rewards or otherwise for what we have done.</a:t>
            </a:r>
          </a:p>
          <a:p>
            <a:r>
              <a:rPr lang="en-GB" dirty="0"/>
              <a:t> The language used refers to us receiving ‘what is due’ – the metaphorical denarius – God will ensure we receive what is right.</a:t>
            </a:r>
          </a:p>
          <a:p>
            <a:r>
              <a:rPr lang="en-GB" dirty="0"/>
              <a:t>It is ours to do what God has given us to do, not to compare ourselves to others.</a:t>
            </a:r>
          </a:p>
          <a:p>
            <a:r>
              <a:rPr lang="en-GB" dirty="0"/>
              <a:t>In the beatitudes (Matthew 5) in verses 11 &amp; 12 we read that suffering persecution results in rewards in heaven and it is implied, the greater the persecution, the greater the rewards.</a:t>
            </a:r>
          </a:p>
          <a:p>
            <a:r>
              <a:rPr lang="en-GB" dirty="0"/>
              <a:t>We will be given what is right, though generous portions thereof.</a:t>
            </a:r>
          </a:p>
          <a:p>
            <a:r>
              <a:rPr lang="en-GB" dirty="0"/>
              <a:t>At the end of the Bible in Revelation 22 v 12, God tells us that He is coming to give recompense to pay each for what he has done.</a:t>
            </a:r>
          </a:p>
          <a:p>
            <a:r>
              <a:rPr lang="en-GB" dirty="0"/>
              <a:t>1 Corinthians 3 v 8 – “Now he who plants and he who waters are one; but each will receive his own reward (Wages – ‘</a:t>
            </a:r>
            <a:r>
              <a:rPr lang="en-GB" dirty="0" err="1"/>
              <a:t>misthos</a:t>
            </a:r>
            <a:r>
              <a:rPr lang="en-GB" dirty="0"/>
              <a:t>’ = pay for service) according to his own labour.</a:t>
            </a:r>
          </a:p>
          <a:p>
            <a:r>
              <a:rPr lang="en-GB" dirty="0"/>
              <a:t>Colossians 3 v 24 - Whatever you do, work heartily, as for the Lord and not for men, knowing that from the Lord you will receive the inheritance as your reward. You are serving the Lord Christ. </a:t>
            </a:r>
          </a:p>
          <a:p>
            <a:endParaRPr lang="en-GB" dirty="0"/>
          </a:p>
        </p:txBody>
      </p:sp>
    </p:spTree>
    <p:extLst>
      <p:ext uri="{BB962C8B-B14F-4D97-AF65-F5344CB8AC3E}">
        <p14:creationId xmlns:p14="http://schemas.microsoft.com/office/powerpoint/2010/main" val="4055056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9753C-9626-5034-19B3-81B1F7564727}"/>
              </a:ext>
            </a:extLst>
          </p:cNvPr>
          <p:cNvSpPr>
            <a:spLocks noGrp="1"/>
          </p:cNvSpPr>
          <p:nvPr>
            <p:ph type="title"/>
          </p:nvPr>
        </p:nvSpPr>
        <p:spPr/>
        <p:txBody>
          <a:bodyPr/>
          <a:lstStyle/>
          <a:p>
            <a:r>
              <a:rPr lang="en-GB" dirty="0"/>
              <a:t>Matthew 20 v 1 – 16 - Introduction</a:t>
            </a:r>
          </a:p>
        </p:txBody>
      </p:sp>
      <p:sp>
        <p:nvSpPr>
          <p:cNvPr id="3" name="Content Placeholder 2">
            <a:extLst>
              <a:ext uri="{FF2B5EF4-FFF2-40B4-BE49-F238E27FC236}">
                <a16:creationId xmlns:a16="http://schemas.microsoft.com/office/drawing/2014/main" id="{C46D503B-47A4-ECE7-C30B-F3C62A6ED4A4}"/>
              </a:ext>
            </a:extLst>
          </p:cNvPr>
          <p:cNvSpPr>
            <a:spLocks noGrp="1"/>
          </p:cNvSpPr>
          <p:nvPr>
            <p:ph idx="1"/>
          </p:nvPr>
        </p:nvSpPr>
        <p:spPr>
          <a:xfrm>
            <a:off x="326571" y="1284514"/>
            <a:ext cx="11593285" cy="5573486"/>
          </a:xfrm>
        </p:spPr>
        <p:txBody>
          <a:bodyPr>
            <a:normAutofit fontScale="70000" lnSpcReduction="20000"/>
          </a:bodyPr>
          <a:lstStyle/>
          <a:p>
            <a:r>
              <a:rPr lang="en-GB" dirty="0"/>
              <a:t>In the last session we dealt with the last part of Chapter 19 – the account of the rich young man/ruler.</a:t>
            </a:r>
          </a:p>
          <a:p>
            <a:r>
              <a:rPr lang="en-GB" dirty="0"/>
              <a:t>We deduced that Jesus was challenging this man’s heart attitude, lovingly but uncompromisingly, in answer to his enquiry of the Lord as to what good thing he could do to ensure he would inherit eternal life.</a:t>
            </a:r>
          </a:p>
          <a:p>
            <a:r>
              <a:rPr lang="en-GB" dirty="0"/>
              <a:t>The outcome or the lesson was that there is nothing good enough to achieve this – only God is good (good being a superlative – perfect).</a:t>
            </a:r>
          </a:p>
          <a:p>
            <a:r>
              <a:rPr lang="en-GB" dirty="0"/>
              <a:t>The chapter ends with the realisation that salvation is impossible by human effort – like trying to pass a camel through the eye of a needle – but nothing is impossible with God.</a:t>
            </a:r>
          </a:p>
          <a:p>
            <a:r>
              <a:rPr lang="en-GB" dirty="0"/>
              <a:t>In the last verses Jesus promises that ““And everyone who has left houses or brothers or sisters or father or mother or children or farms for My name’s sake, will receive many times as much, and will inherit eternal life.”</a:t>
            </a:r>
          </a:p>
          <a:p>
            <a:r>
              <a:rPr lang="en-GB" dirty="0"/>
              <a:t>However, Jesus also says, “But many who are first will be last; and the last, first.”</a:t>
            </a:r>
          </a:p>
          <a:p>
            <a:r>
              <a:rPr lang="en-GB" dirty="0"/>
              <a:t>This is not the first time He has said this in His challenges to the heart attitude of disciples.</a:t>
            </a:r>
          </a:p>
          <a:p>
            <a:r>
              <a:rPr lang="en-GB" dirty="0"/>
              <a:t>In Mark 9 v 33 when they are discussing which of them is the greatest for example.</a:t>
            </a:r>
          </a:p>
          <a:p>
            <a:r>
              <a:rPr lang="en-GB" dirty="0"/>
              <a:t>The statement at the end of chapter 19 bookends the statement at the end of chapter 20 verse 16.</a:t>
            </a:r>
          </a:p>
          <a:p>
            <a:r>
              <a:rPr lang="en-GB" dirty="0"/>
              <a:t>This is all part of Jesus’ ongoing challenge to the hearts of His listeners.</a:t>
            </a:r>
          </a:p>
          <a:p>
            <a:r>
              <a:rPr lang="en-GB" dirty="0"/>
              <a:t>They have already shown ambition to be considered the greatest and Jesus has shown them that the way is to be humble enough to put themselves last.</a:t>
            </a:r>
          </a:p>
        </p:txBody>
      </p:sp>
    </p:spTree>
    <p:extLst>
      <p:ext uri="{BB962C8B-B14F-4D97-AF65-F5344CB8AC3E}">
        <p14:creationId xmlns:p14="http://schemas.microsoft.com/office/powerpoint/2010/main" val="1616784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DAAEFE-CA9D-AE22-F933-0558D6EA0B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263C0C-9BD7-784D-A67B-01DFADC2F391}"/>
              </a:ext>
            </a:extLst>
          </p:cNvPr>
          <p:cNvSpPr>
            <a:spLocks noGrp="1"/>
          </p:cNvSpPr>
          <p:nvPr>
            <p:ph type="title"/>
          </p:nvPr>
        </p:nvSpPr>
        <p:spPr/>
        <p:txBody>
          <a:bodyPr/>
          <a:lstStyle/>
          <a:p>
            <a:r>
              <a:rPr lang="en-GB" dirty="0"/>
              <a:t>Matthew 20 v 1 – 16</a:t>
            </a:r>
          </a:p>
        </p:txBody>
      </p:sp>
      <p:sp>
        <p:nvSpPr>
          <p:cNvPr id="3" name="Content Placeholder 2">
            <a:extLst>
              <a:ext uri="{FF2B5EF4-FFF2-40B4-BE49-F238E27FC236}">
                <a16:creationId xmlns:a16="http://schemas.microsoft.com/office/drawing/2014/main" id="{7E551D7E-4EAE-120D-4910-A571326BDEB6}"/>
              </a:ext>
            </a:extLst>
          </p:cNvPr>
          <p:cNvSpPr>
            <a:spLocks noGrp="1"/>
          </p:cNvSpPr>
          <p:nvPr>
            <p:ph idx="1"/>
          </p:nvPr>
        </p:nvSpPr>
        <p:spPr>
          <a:xfrm>
            <a:off x="838199" y="1284514"/>
            <a:ext cx="10994571" cy="5573486"/>
          </a:xfrm>
        </p:spPr>
        <p:txBody>
          <a:bodyPr>
            <a:normAutofit fontScale="77500" lnSpcReduction="20000"/>
          </a:bodyPr>
          <a:lstStyle/>
          <a:p>
            <a:r>
              <a:rPr lang="en-GB" dirty="0"/>
              <a:t>So, following on from the promise at the end of chapter 19 and from His declaration that the first will be last and the last will be first, and generally from His teachings about the condition of their hearts, He embarks upon a parable.</a:t>
            </a:r>
          </a:p>
          <a:p>
            <a:r>
              <a:rPr lang="en-GB" dirty="0"/>
              <a:t>This parable appears only in Matthew’s Gospel, though there is a vineyard related parable in Matthew 20 (the parable of the tenants)</a:t>
            </a:r>
          </a:p>
          <a:p>
            <a:r>
              <a:rPr lang="en-GB" dirty="0"/>
              <a:t>A parable is a relatable but fictional story that illustrates a spiritual truth.</a:t>
            </a:r>
          </a:p>
          <a:p>
            <a:r>
              <a:rPr lang="en-GB" dirty="0"/>
              <a:t>It is often used to reveal something to the Disciples, whilst concealing it from His opponents and detractors.</a:t>
            </a:r>
          </a:p>
          <a:p>
            <a:r>
              <a:rPr lang="en-GB" dirty="0"/>
              <a:t>The first line tells us the purpose, which is to reveal what the Kingdom of Heaven is like.</a:t>
            </a:r>
          </a:p>
          <a:p>
            <a:r>
              <a:rPr lang="en-GB" dirty="0"/>
              <a:t>What we are about to read sets God’s Kingdom apart from what one would normally find true of a worldly Kingdom – operating on a different kind of thinking.</a:t>
            </a:r>
          </a:p>
          <a:p>
            <a:r>
              <a:rPr lang="en-GB" dirty="0"/>
              <a:t>It is like a landowner (vineyard owner) who goes out early in the morning to hire labourers to work in his vineyard.</a:t>
            </a:r>
          </a:p>
          <a:p>
            <a:r>
              <a:rPr lang="en-GB" dirty="0"/>
              <a:t>As a parallel, this seems to represent the disciples who were among the first to be workers in God’s Kingdom, though it speaks of ‘payday’, so to speak – day of reckoning.</a:t>
            </a:r>
          </a:p>
          <a:p>
            <a:r>
              <a:rPr lang="en-GB" dirty="0"/>
              <a:t>They undoubtedly were going to have a massive impact on the world, upon teaching and salvation for centuries yet future, and they were the ‘early birds’ so to speak.</a:t>
            </a:r>
          </a:p>
        </p:txBody>
      </p:sp>
    </p:spTree>
    <p:extLst>
      <p:ext uri="{BB962C8B-B14F-4D97-AF65-F5344CB8AC3E}">
        <p14:creationId xmlns:p14="http://schemas.microsoft.com/office/powerpoint/2010/main" val="2423203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90110-2A4B-2064-2BD3-AE90D12757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88DA45-CE23-64AF-FAF8-5012467D44C3}"/>
              </a:ext>
            </a:extLst>
          </p:cNvPr>
          <p:cNvSpPr>
            <a:spLocks noGrp="1"/>
          </p:cNvSpPr>
          <p:nvPr>
            <p:ph type="title"/>
          </p:nvPr>
        </p:nvSpPr>
        <p:spPr/>
        <p:txBody>
          <a:bodyPr/>
          <a:lstStyle/>
          <a:p>
            <a:r>
              <a:rPr lang="en-GB" dirty="0"/>
              <a:t>Matthew 20 v 1 – 16</a:t>
            </a:r>
          </a:p>
        </p:txBody>
      </p:sp>
      <p:sp>
        <p:nvSpPr>
          <p:cNvPr id="3" name="Content Placeholder 2">
            <a:extLst>
              <a:ext uri="{FF2B5EF4-FFF2-40B4-BE49-F238E27FC236}">
                <a16:creationId xmlns:a16="http://schemas.microsoft.com/office/drawing/2014/main" id="{EE7EB2FD-DA2C-321B-32E7-2BCD81682A5B}"/>
              </a:ext>
            </a:extLst>
          </p:cNvPr>
          <p:cNvSpPr>
            <a:spLocks noGrp="1"/>
          </p:cNvSpPr>
          <p:nvPr>
            <p:ph idx="1"/>
          </p:nvPr>
        </p:nvSpPr>
        <p:spPr>
          <a:xfrm>
            <a:off x="838200" y="1284514"/>
            <a:ext cx="10515600" cy="5573486"/>
          </a:xfrm>
        </p:spPr>
        <p:txBody>
          <a:bodyPr>
            <a:normAutofit fontScale="77500" lnSpcReduction="20000"/>
          </a:bodyPr>
          <a:lstStyle/>
          <a:p>
            <a:r>
              <a:rPr lang="en-GB" dirty="0"/>
              <a:t>They had been discussing among themselves, ‘who was the greatest’ in a very worldly way.</a:t>
            </a:r>
          </a:p>
          <a:p>
            <a:r>
              <a:rPr lang="en-GB" dirty="0"/>
              <a:t>They had also come to Him with the question, “We have given up everything to follow you, so what do we get?”</a:t>
            </a:r>
          </a:p>
          <a:p>
            <a:r>
              <a:rPr lang="en-GB" dirty="0"/>
              <a:t>The parable adds a ‘however’ to Jesus’ statement in verse 29 of the previous chapter.</a:t>
            </a:r>
          </a:p>
          <a:p>
            <a:r>
              <a:rPr lang="en-GB" dirty="0"/>
              <a:t>Yes, those of you who have given up things for the Kingdom will be rewarded, but or however, consider this,</a:t>
            </a:r>
          </a:p>
          <a:p>
            <a:r>
              <a:rPr lang="en-GB" dirty="0"/>
              <a:t>The Kingdom is like a landowner that got up early and went out recruiting workers (these disciples).</a:t>
            </a:r>
          </a:p>
          <a:p>
            <a:r>
              <a:rPr lang="en-GB" dirty="0"/>
              <a:t>He negotiated a wage for the day of a denarius and sent them out.</a:t>
            </a:r>
          </a:p>
          <a:p>
            <a:r>
              <a:rPr lang="en-GB" dirty="0"/>
              <a:t>A denarius was a normal day’s wage for a tradesman, so not going to make anyone rich, but was a reasonably generous day’s wage that would provide for normal living.</a:t>
            </a:r>
          </a:p>
          <a:p>
            <a:r>
              <a:rPr lang="en-GB" dirty="0"/>
              <a:t>It was, for example, the daily wage of a Roman Centurion, so was worth going to work for.</a:t>
            </a:r>
          </a:p>
          <a:p>
            <a:r>
              <a:rPr lang="en-GB" dirty="0"/>
              <a:t>Under normal circumstances, if you went to work for less than a day you would receive a lesser amount commensurate with the reduced work you had done.</a:t>
            </a:r>
          </a:p>
          <a:p>
            <a:r>
              <a:rPr lang="en-GB" dirty="0"/>
              <a:t>Grape picking was a very necessary but unskilled and menial work, so was unlikely to attract a wage of a denarius per day.</a:t>
            </a:r>
          </a:p>
        </p:txBody>
      </p:sp>
    </p:spTree>
    <p:extLst>
      <p:ext uri="{BB962C8B-B14F-4D97-AF65-F5344CB8AC3E}">
        <p14:creationId xmlns:p14="http://schemas.microsoft.com/office/powerpoint/2010/main" val="3919559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a denarius">
            <a:extLst>
              <a:ext uri="{FF2B5EF4-FFF2-40B4-BE49-F238E27FC236}">
                <a16:creationId xmlns:a16="http://schemas.microsoft.com/office/drawing/2014/main" id="{DA1AA675-FF56-28BD-3769-F61C6A80B1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582" y="1251858"/>
            <a:ext cx="7907832" cy="41692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4982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8F1394-448D-66A7-28C5-3BAF65E776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EE7603-1D0A-BE43-6FBE-C24EC22E0154}"/>
              </a:ext>
            </a:extLst>
          </p:cNvPr>
          <p:cNvSpPr>
            <a:spLocks noGrp="1"/>
          </p:cNvSpPr>
          <p:nvPr>
            <p:ph type="title"/>
          </p:nvPr>
        </p:nvSpPr>
        <p:spPr/>
        <p:txBody>
          <a:bodyPr/>
          <a:lstStyle/>
          <a:p>
            <a:r>
              <a:rPr lang="en-GB" dirty="0"/>
              <a:t>Matthew 20 v 1 – 16</a:t>
            </a:r>
          </a:p>
        </p:txBody>
      </p:sp>
      <p:sp>
        <p:nvSpPr>
          <p:cNvPr id="3" name="Content Placeholder 2">
            <a:extLst>
              <a:ext uri="{FF2B5EF4-FFF2-40B4-BE49-F238E27FC236}">
                <a16:creationId xmlns:a16="http://schemas.microsoft.com/office/drawing/2014/main" id="{814D1FA5-9DD7-CA72-C88D-CE159E68A1EF}"/>
              </a:ext>
            </a:extLst>
          </p:cNvPr>
          <p:cNvSpPr>
            <a:spLocks noGrp="1"/>
          </p:cNvSpPr>
          <p:nvPr>
            <p:ph idx="1"/>
          </p:nvPr>
        </p:nvSpPr>
        <p:spPr>
          <a:xfrm>
            <a:off x="838200" y="1284514"/>
            <a:ext cx="10961914" cy="5573486"/>
          </a:xfrm>
        </p:spPr>
        <p:txBody>
          <a:bodyPr>
            <a:normAutofit fontScale="77500" lnSpcReduction="20000"/>
          </a:bodyPr>
          <a:lstStyle/>
          <a:p>
            <a:r>
              <a:rPr lang="en-GB" dirty="0"/>
              <a:t>The start of the working day was likely to be around 6am.</a:t>
            </a:r>
          </a:p>
          <a:p>
            <a:r>
              <a:rPr lang="en-GB" dirty="0"/>
              <a:t>They worked from first light until dusk, so the working day would have been approximately from 6am until 6pm.</a:t>
            </a:r>
          </a:p>
          <a:p>
            <a:r>
              <a:rPr lang="en-GB" dirty="0"/>
              <a:t>In the parable, the landowner returns to the market-place at the third hour (about 9am) and finds more workers standing idle, so he engages them on a different basis – no promise of a denarius but ‘whatever is right I will give you’.</a:t>
            </a:r>
          </a:p>
          <a:p>
            <a:r>
              <a:rPr lang="en-GB" dirty="0"/>
              <a:t>He repeats this process at the 6</a:t>
            </a:r>
            <a:r>
              <a:rPr lang="en-GB" baseline="30000" dirty="0"/>
              <a:t>th</a:t>
            </a:r>
            <a:r>
              <a:rPr lang="en-GB" dirty="0"/>
              <a:t> hour (about noon) and the 9</a:t>
            </a:r>
            <a:r>
              <a:rPr lang="en-GB" baseline="30000" dirty="0"/>
              <a:t>th</a:t>
            </a:r>
            <a:r>
              <a:rPr lang="en-GB" dirty="0"/>
              <a:t> hour (about 3pm) and then finally at the 11</a:t>
            </a:r>
            <a:r>
              <a:rPr lang="en-GB" baseline="30000" dirty="0"/>
              <a:t>th</a:t>
            </a:r>
            <a:r>
              <a:rPr lang="en-GB" dirty="0"/>
              <a:t> hour (about 5pm) he repeats the process one last time.</a:t>
            </a:r>
          </a:p>
          <a:p>
            <a:r>
              <a:rPr lang="en-GB" dirty="0"/>
              <a:t>This is where the saying, ‘at the 11</a:t>
            </a:r>
            <a:r>
              <a:rPr lang="en-GB" baseline="30000" dirty="0"/>
              <a:t>th</a:t>
            </a:r>
            <a:r>
              <a:rPr lang="en-GB" dirty="0"/>
              <a:t> hour’ comes from.</a:t>
            </a:r>
          </a:p>
          <a:p>
            <a:r>
              <a:rPr lang="en-GB" dirty="0"/>
              <a:t>“When evening came, the owner of the vineyard said to his foreman, “Call the labourers and pay them their wages, beginning with the last </a:t>
            </a:r>
            <a:r>
              <a:rPr lang="en-GB" i="1" dirty="0"/>
              <a:t>group</a:t>
            </a:r>
            <a:r>
              <a:rPr lang="en-GB" dirty="0"/>
              <a:t> to the first.”</a:t>
            </a:r>
          </a:p>
          <a:p>
            <a:r>
              <a:rPr lang="en-GB" dirty="0"/>
              <a:t>‘The last shall be first and the first shall be last’ – the principle bookending the passage</a:t>
            </a:r>
          </a:p>
          <a:p>
            <a:r>
              <a:rPr lang="en-GB" dirty="0"/>
              <a:t>In this parable, those who came last to the kingdom’s work were rewarded first.</a:t>
            </a:r>
          </a:p>
          <a:p>
            <a:r>
              <a:rPr lang="en-GB" dirty="0"/>
              <a:t>However, this is not all.</a:t>
            </a:r>
          </a:p>
          <a:p>
            <a:r>
              <a:rPr lang="en-GB" dirty="0"/>
              <a:t>Those who came in at the 11</a:t>
            </a:r>
            <a:r>
              <a:rPr lang="en-GB" baseline="30000" dirty="0"/>
              <a:t>th</a:t>
            </a:r>
            <a:r>
              <a:rPr lang="en-GB" dirty="0"/>
              <a:t> hour received the same wage – a full denarius – as those who had been there at the start.</a:t>
            </a:r>
          </a:p>
          <a:p>
            <a:r>
              <a:rPr lang="en-GB" dirty="0"/>
              <a:t>Can you imagine the jealousy this might evoke in the carnal mind.</a:t>
            </a:r>
          </a:p>
        </p:txBody>
      </p:sp>
    </p:spTree>
    <p:extLst>
      <p:ext uri="{BB962C8B-B14F-4D97-AF65-F5344CB8AC3E}">
        <p14:creationId xmlns:p14="http://schemas.microsoft.com/office/powerpoint/2010/main" val="3764697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F3E17-DD65-CE3A-26C5-DA311A4FA8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F1339F-EC16-EC2D-686B-B632EC7CEA45}"/>
              </a:ext>
            </a:extLst>
          </p:cNvPr>
          <p:cNvSpPr>
            <a:spLocks noGrp="1"/>
          </p:cNvSpPr>
          <p:nvPr>
            <p:ph type="title"/>
          </p:nvPr>
        </p:nvSpPr>
        <p:spPr/>
        <p:txBody>
          <a:bodyPr/>
          <a:lstStyle/>
          <a:p>
            <a:r>
              <a:rPr lang="en-GB" dirty="0"/>
              <a:t>Matthew 20 v 1 – 16</a:t>
            </a:r>
          </a:p>
        </p:txBody>
      </p:sp>
      <p:sp>
        <p:nvSpPr>
          <p:cNvPr id="3" name="Content Placeholder 2">
            <a:extLst>
              <a:ext uri="{FF2B5EF4-FFF2-40B4-BE49-F238E27FC236}">
                <a16:creationId xmlns:a16="http://schemas.microsoft.com/office/drawing/2014/main" id="{F8F2EFF2-3DED-C71B-C9AF-F880DF8063B6}"/>
              </a:ext>
            </a:extLst>
          </p:cNvPr>
          <p:cNvSpPr>
            <a:spLocks noGrp="1"/>
          </p:cNvSpPr>
          <p:nvPr>
            <p:ph idx="1"/>
          </p:nvPr>
        </p:nvSpPr>
        <p:spPr>
          <a:xfrm>
            <a:off x="838200" y="1284514"/>
            <a:ext cx="10515600" cy="5573486"/>
          </a:xfrm>
        </p:spPr>
        <p:txBody>
          <a:bodyPr>
            <a:normAutofit fontScale="77500" lnSpcReduction="20000"/>
          </a:bodyPr>
          <a:lstStyle/>
          <a:p>
            <a:r>
              <a:rPr lang="en-GB" dirty="0"/>
              <a:t>As someone who was formerly a boss of a fairly sizeable team, I am very aware of the emotion that comes from a workforce who believe they are being unfairly treated – “Why is he getting more than me?” “I do the same job, so I should get the same pay”.</a:t>
            </a:r>
          </a:p>
          <a:p>
            <a:r>
              <a:rPr lang="en-GB" dirty="0"/>
              <a:t>Or, more complicated, I think my job is worth as much as his, even though it’s different.</a:t>
            </a:r>
          </a:p>
          <a:p>
            <a:r>
              <a:rPr lang="en-GB" dirty="0"/>
              <a:t>We then get into all sorts of haggling and wrangling about length of service, skill, diligence, working hours and so it goes on.</a:t>
            </a:r>
          </a:p>
          <a:p>
            <a:r>
              <a:rPr lang="en-GB" dirty="0"/>
              <a:t>In every case, the person had signed on and signed a contract to say they were content with the conditions they had been offered…until they realised others had better contracts.</a:t>
            </a:r>
          </a:p>
          <a:p>
            <a:r>
              <a:rPr lang="en-GB" dirty="0"/>
              <a:t>So, this landowner paid those who had arrived at the 11</a:t>
            </a:r>
            <a:r>
              <a:rPr lang="en-GB" baseline="30000" dirty="0"/>
              <a:t>th</a:t>
            </a:r>
            <a:r>
              <a:rPr lang="en-GB" dirty="0"/>
              <a:t> hour, a full day’s wage. And the same for those who joined at the 9th, 6</a:t>
            </a:r>
            <a:r>
              <a:rPr lang="en-GB" baseline="30000" dirty="0"/>
              <a:t>th</a:t>
            </a:r>
            <a:r>
              <a:rPr lang="en-GB" dirty="0"/>
              <a:t> and 3</a:t>
            </a:r>
            <a:r>
              <a:rPr lang="en-GB" baseline="30000" dirty="0"/>
              <a:t>rd</a:t>
            </a:r>
            <a:r>
              <a:rPr lang="en-GB" dirty="0"/>
              <a:t> hours. Just imagine the furore this would cause in a worldly workplace.</a:t>
            </a:r>
          </a:p>
          <a:p>
            <a:r>
              <a:rPr lang="en-GB" dirty="0"/>
              <a:t>Note the expectations of those hired first. “We’ve toiled all day, suffered the heat etc.”</a:t>
            </a:r>
          </a:p>
          <a:p>
            <a:r>
              <a:rPr lang="en-GB" dirty="0"/>
              <a:t>They expected more than their original promise, simply because the landowner had decided to be generous with others.</a:t>
            </a:r>
          </a:p>
          <a:p>
            <a:r>
              <a:rPr lang="en-GB" dirty="0"/>
              <a:t>Clearly the lesson we are about to learn is that this is not ‘Kingdom Thinking’.</a:t>
            </a:r>
          </a:p>
        </p:txBody>
      </p:sp>
    </p:spTree>
    <p:extLst>
      <p:ext uri="{BB962C8B-B14F-4D97-AF65-F5344CB8AC3E}">
        <p14:creationId xmlns:p14="http://schemas.microsoft.com/office/powerpoint/2010/main" val="1992886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97D55-D6DF-14AC-BF7B-4767B096EE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36841A-B490-2018-8520-1C51C6F00713}"/>
              </a:ext>
            </a:extLst>
          </p:cNvPr>
          <p:cNvSpPr>
            <a:spLocks noGrp="1"/>
          </p:cNvSpPr>
          <p:nvPr>
            <p:ph type="title"/>
          </p:nvPr>
        </p:nvSpPr>
        <p:spPr/>
        <p:txBody>
          <a:bodyPr/>
          <a:lstStyle/>
          <a:p>
            <a:r>
              <a:rPr lang="en-GB" dirty="0"/>
              <a:t>Matthew 20 v 1 – 16</a:t>
            </a:r>
          </a:p>
        </p:txBody>
      </p:sp>
      <p:sp>
        <p:nvSpPr>
          <p:cNvPr id="3" name="Content Placeholder 2">
            <a:extLst>
              <a:ext uri="{FF2B5EF4-FFF2-40B4-BE49-F238E27FC236}">
                <a16:creationId xmlns:a16="http://schemas.microsoft.com/office/drawing/2014/main" id="{4A2C433B-442F-4658-6553-A1B83E6879F9}"/>
              </a:ext>
            </a:extLst>
          </p:cNvPr>
          <p:cNvSpPr>
            <a:spLocks noGrp="1"/>
          </p:cNvSpPr>
          <p:nvPr>
            <p:ph idx="1"/>
          </p:nvPr>
        </p:nvSpPr>
        <p:spPr>
          <a:xfrm>
            <a:off x="315687" y="1284514"/>
            <a:ext cx="11604170" cy="5573486"/>
          </a:xfrm>
        </p:spPr>
        <p:txBody>
          <a:bodyPr>
            <a:normAutofit fontScale="77500" lnSpcReduction="20000"/>
          </a:bodyPr>
          <a:lstStyle/>
          <a:p>
            <a:r>
              <a:rPr lang="en-GB" b="1" dirty="0"/>
              <a:t>‘These last men have worked only one hour, and you have made them equal to us who have borne the burden and the scorching heat of the day.’ </a:t>
            </a:r>
          </a:p>
          <a:p>
            <a:r>
              <a:rPr lang="en-GB" dirty="0"/>
              <a:t>“We have worked </a:t>
            </a:r>
            <a:r>
              <a:rPr lang="en-GB" dirty="0" err="1"/>
              <a:t>soooo</a:t>
            </a:r>
            <a:r>
              <a:rPr lang="en-GB" dirty="0"/>
              <a:t> hard! “Why should we only receive the same as the late comers?”</a:t>
            </a:r>
          </a:p>
          <a:p>
            <a:r>
              <a:rPr lang="en-GB" dirty="0"/>
              <a:t>Well, because this is what the Kingdom of heaven is like.</a:t>
            </a:r>
          </a:p>
          <a:p>
            <a:r>
              <a:rPr lang="en-GB" dirty="0"/>
              <a:t>Salvation, as we have discussed, is not a reward, it is a gift, so that no one may boast (Ephesians 2 v 8).</a:t>
            </a:r>
          </a:p>
          <a:p>
            <a:r>
              <a:rPr lang="en-GB" dirty="0"/>
              <a:t>Labouring in the Kingdom is volitional, and is performed as an act of love, though we know it will be rewarded.</a:t>
            </a:r>
          </a:p>
          <a:p>
            <a:r>
              <a:rPr lang="en-GB" dirty="0"/>
              <a:t>The Landowner (a metaphor for God) decides to be generous to those who have given comparatively little of their labours, and this does not mean we should compare ourselves and our rewards to them.</a:t>
            </a:r>
          </a:p>
          <a:p>
            <a:r>
              <a:rPr lang="en-GB" dirty="0"/>
              <a:t>We know that for believing we receive the gift of eternal life and, one might argue, the reward of a place in heaven.</a:t>
            </a:r>
          </a:p>
          <a:p>
            <a:r>
              <a:rPr lang="en-GB" dirty="0"/>
              <a:t>If we have been workers in the vineyard (Kingdom) there might be additional crowns rewarded (Stephanos crowns).</a:t>
            </a:r>
          </a:p>
          <a:p>
            <a:r>
              <a:rPr lang="en-GB" dirty="0"/>
              <a:t>But Jesus is particularly asking here, as a challenge to their heart attitude, “is your eye evil (‘</a:t>
            </a:r>
            <a:r>
              <a:rPr lang="en-GB" dirty="0" err="1"/>
              <a:t>poneros</a:t>
            </a:r>
            <a:r>
              <a:rPr lang="en-GB" dirty="0"/>
              <a:t>’ usually referring to sinful or full of vice and in this case referring almost certainly to jealousy or envy) because I am good (generous)?”</a:t>
            </a:r>
          </a:p>
        </p:txBody>
      </p:sp>
    </p:spTree>
    <p:extLst>
      <p:ext uri="{BB962C8B-B14F-4D97-AF65-F5344CB8AC3E}">
        <p14:creationId xmlns:p14="http://schemas.microsoft.com/office/powerpoint/2010/main" val="2799291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9E272C-379D-D5E6-82AC-F6D1368654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CC78D7-EB12-8C2E-63E0-5014DDB596CD}"/>
              </a:ext>
            </a:extLst>
          </p:cNvPr>
          <p:cNvSpPr>
            <a:spLocks noGrp="1"/>
          </p:cNvSpPr>
          <p:nvPr>
            <p:ph type="title"/>
          </p:nvPr>
        </p:nvSpPr>
        <p:spPr/>
        <p:txBody>
          <a:bodyPr/>
          <a:lstStyle/>
          <a:p>
            <a:r>
              <a:rPr lang="en-GB" dirty="0"/>
              <a:t>Matthew 20 v 1 – 16</a:t>
            </a:r>
          </a:p>
        </p:txBody>
      </p:sp>
      <p:sp>
        <p:nvSpPr>
          <p:cNvPr id="3" name="Content Placeholder 2">
            <a:extLst>
              <a:ext uri="{FF2B5EF4-FFF2-40B4-BE49-F238E27FC236}">
                <a16:creationId xmlns:a16="http://schemas.microsoft.com/office/drawing/2014/main" id="{E065131D-ADED-A619-CD4E-A1259399A8DF}"/>
              </a:ext>
            </a:extLst>
          </p:cNvPr>
          <p:cNvSpPr>
            <a:spLocks noGrp="1"/>
          </p:cNvSpPr>
          <p:nvPr>
            <p:ph idx="1"/>
          </p:nvPr>
        </p:nvSpPr>
        <p:spPr>
          <a:xfrm>
            <a:off x="838200" y="1284514"/>
            <a:ext cx="10515600" cy="5573486"/>
          </a:xfrm>
        </p:spPr>
        <p:txBody>
          <a:bodyPr>
            <a:normAutofit fontScale="70000" lnSpcReduction="20000"/>
          </a:bodyPr>
          <a:lstStyle/>
          <a:p>
            <a:r>
              <a:rPr lang="en-GB" dirty="0"/>
              <a:t>The application here for the disciples is not to compare and not to envy.</a:t>
            </a:r>
          </a:p>
          <a:p>
            <a:r>
              <a:rPr lang="en-GB" dirty="0"/>
              <a:t>To be blessed to see someone else be blessed regardless of the perception they they might be less deserving of the blessing.</a:t>
            </a:r>
          </a:p>
          <a:p>
            <a:r>
              <a:rPr lang="en-GB" dirty="0"/>
              <a:t>God says, “can I not do as I please with what is mine”.</a:t>
            </a:r>
          </a:p>
          <a:p>
            <a:r>
              <a:rPr lang="en-GB" dirty="0"/>
              <a:t>Both we and they are all His and none of us wants to receive what we really deserve.</a:t>
            </a:r>
          </a:p>
          <a:p>
            <a:r>
              <a:rPr lang="en-GB" dirty="0"/>
              <a:t>Take away the jealousy and we are able to be super blessed by witnessing those for whom we have worked receiving blessings, which we have helped them towards.</a:t>
            </a:r>
          </a:p>
          <a:p>
            <a:r>
              <a:rPr lang="en-GB" dirty="0"/>
              <a:t>In a sense we are witnessing the fruit of our own labours.</a:t>
            </a:r>
          </a:p>
          <a:p>
            <a:r>
              <a:rPr lang="en-GB" dirty="0"/>
              <a:t>We need to be those who are blessed when others receive a blessing, regardless of our own situation.</a:t>
            </a:r>
          </a:p>
          <a:p>
            <a:r>
              <a:rPr lang="en-GB" dirty="0"/>
              <a:t>Rewards in heaven are a given.</a:t>
            </a:r>
          </a:p>
          <a:p>
            <a:r>
              <a:rPr lang="en-GB" dirty="0"/>
              <a:t>Paul refers to the fact that there is a crown of righteousness laid up for him in heaven – “ah well that’s the Apostle Paul” I hear you say.</a:t>
            </a:r>
          </a:p>
          <a:p>
            <a:r>
              <a:rPr lang="en-GB" dirty="0"/>
              <a:t>But we are all exhorted to obtain a crown, not </a:t>
            </a:r>
            <a:r>
              <a:rPr lang="en-GB"/>
              <a:t>so that </a:t>
            </a:r>
            <a:r>
              <a:rPr lang="en-GB" dirty="0"/>
              <a:t>we will compare well to others, but for the love of Jesus.</a:t>
            </a:r>
          </a:p>
          <a:p>
            <a:r>
              <a:rPr lang="en-GB" dirty="0"/>
              <a:t>James 1 v 12 says, “Blessed is the man who remains steadfast under trial, for when he has stood the test he will receive the crown of life, which God has promised to those who love him.” (A promise also given in Revelation 2 v 10).</a:t>
            </a:r>
          </a:p>
        </p:txBody>
      </p:sp>
    </p:spTree>
    <p:extLst>
      <p:ext uri="{BB962C8B-B14F-4D97-AF65-F5344CB8AC3E}">
        <p14:creationId xmlns:p14="http://schemas.microsoft.com/office/powerpoint/2010/main" val="36153031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3019365-7C2D-40DF-9D79-BF6651979285}"/>
</file>

<file path=customXml/itemProps2.xml><?xml version="1.0" encoding="utf-8"?>
<ds:datastoreItem xmlns:ds="http://schemas.openxmlformats.org/officeDocument/2006/customXml" ds:itemID="{8F345AFE-CCDC-4F72-A517-3B05AD6F1FDD}"/>
</file>

<file path=customXml/itemProps3.xml><?xml version="1.0" encoding="utf-8"?>
<ds:datastoreItem xmlns:ds="http://schemas.openxmlformats.org/officeDocument/2006/customXml" ds:itemID="{3DBF749C-90AA-4DAC-B713-F44FC9ED1D47}"/>
</file>

<file path=docProps/app.xml><?xml version="1.0" encoding="utf-8"?>
<Properties xmlns="http://schemas.openxmlformats.org/officeDocument/2006/extended-properties" xmlns:vt="http://schemas.openxmlformats.org/officeDocument/2006/docPropsVTypes">
  <TotalTime>833</TotalTime>
  <Words>2105</Words>
  <Application>Microsoft Office PowerPoint</Application>
  <PresentationFormat>Widescreen</PresentationFormat>
  <Paragraphs>88</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Matthew 20 v 1 - 16</vt:lpstr>
      <vt:lpstr>Matthew 20 v 1 – 16 - Introduction</vt:lpstr>
      <vt:lpstr>Matthew 20 v 1 – 16</vt:lpstr>
      <vt:lpstr>Matthew 20 v 1 – 16</vt:lpstr>
      <vt:lpstr>PowerPoint Presentation</vt:lpstr>
      <vt:lpstr>Matthew 20 v 1 – 16</vt:lpstr>
      <vt:lpstr>Matthew 20 v 1 – 16</vt:lpstr>
      <vt:lpstr>Matthew 20 v 1 – 16</vt:lpstr>
      <vt:lpstr>Matthew 20 v 1 – 16</vt:lpstr>
      <vt:lpstr>Matthew 20 v 1 – 16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2025-04-02T18:30:47Z</dcterms:created>
  <dcterms:modified xsi:type="dcterms:W3CDTF">2025-04-06T06:04:15Z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