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E8DA9E-FA89-4A1A-8052-936D94E28B4A}" v="2" dt="2025-10-17T07:17:08.4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1" autoAdjust="0"/>
    <p:restoredTop sz="94660"/>
  </p:normalViewPr>
  <p:slideViewPr>
    <p:cSldViewPr snapToGrid="0">
      <p:cViewPr varScale="1">
        <p:scale>
          <a:sx n="70" d="100"/>
          <a:sy n="70" d="100"/>
        </p:scale>
        <p:origin x="1123"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B98B9D12-8AEB-4359-BED4-D52F3681A5A0}"/>
    <pc:docChg chg="custSel addSld modSld">
      <pc:chgData name="Ray Kelly" userId="fe8bf2b6eea63579" providerId="LiveId" clId="{B98B9D12-8AEB-4359-BED4-D52F3681A5A0}" dt="2025-10-18T06:38:45.259" v="9140" actId="20577"/>
      <pc:docMkLst>
        <pc:docMk/>
      </pc:docMkLst>
      <pc:sldChg chg="modSp mod">
        <pc:chgData name="Ray Kelly" userId="fe8bf2b6eea63579" providerId="LiveId" clId="{B98B9D12-8AEB-4359-BED4-D52F3681A5A0}" dt="2025-10-17T06:09:23.916" v="42" actId="20577"/>
        <pc:sldMkLst>
          <pc:docMk/>
          <pc:sldMk cId="68995042" sldId="256"/>
        </pc:sldMkLst>
        <pc:spChg chg="mod">
          <ac:chgData name="Ray Kelly" userId="fe8bf2b6eea63579" providerId="LiveId" clId="{B98B9D12-8AEB-4359-BED4-D52F3681A5A0}" dt="2025-10-17T06:09:01.064" v="16" actId="20577"/>
          <ac:spMkLst>
            <pc:docMk/>
            <pc:sldMk cId="68995042" sldId="256"/>
            <ac:spMk id="2" creationId="{D43A25A3-966C-800E-4922-20C0712D0FC5}"/>
          </ac:spMkLst>
        </pc:spChg>
        <pc:spChg chg="mod">
          <ac:chgData name="Ray Kelly" userId="fe8bf2b6eea63579" providerId="LiveId" clId="{B98B9D12-8AEB-4359-BED4-D52F3681A5A0}" dt="2025-10-17T06:09:23.916" v="42" actId="20577"/>
          <ac:spMkLst>
            <pc:docMk/>
            <pc:sldMk cId="68995042" sldId="256"/>
            <ac:spMk id="3" creationId="{8F07A3E3-BEEF-A949-CD1D-87E1CD827FD4}"/>
          </ac:spMkLst>
        </pc:spChg>
      </pc:sldChg>
      <pc:sldChg chg="modSp new mod">
        <pc:chgData name="Ray Kelly" userId="fe8bf2b6eea63579" providerId="LiveId" clId="{B98B9D12-8AEB-4359-BED4-D52F3681A5A0}" dt="2025-10-17T06:31:35.283" v="200" actId="20577"/>
        <pc:sldMkLst>
          <pc:docMk/>
          <pc:sldMk cId="386165307" sldId="257"/>
        </pc:sldMkLst>
        <pc:spChg chg="mod">
          <ac:chgData name="Ray Kelly" userId="fe8bf2b6eea63579" providerId="LiveId" clId="{B98B9D12-8AEB-4359-BED4-D52F3681A5A0}" dt="2025-10-17T06:10:06.355" v="88" actId="20577"/>
          <ac:spMkLst>
            <pc:docMk/>
            <pc:sldMk cId="386165307" sldId="257"/>
            <ac:spMk id="2" creationId="{822EC1A8-992E-E780-99E8-D397B8E56F55}"/>
          </ac:spMkLst>
        </pc:spChg>
        <pc:spChg chg="mod">
          <ac:chgData name="Ray Kelly" userId="fe8bf2b6eea63579" providerId="LiveId" clId="{B98B9D12-8AEB-4359-BED4-D52F3681A5A0}" dt="2025-10-17T06:31:35.283" v="200" actId="20577"/>
          <ac:spMkLst>
            <pc:docMk/>
            <pc:sldMk cId="386165307" sldId="257"/>
            <ac:spMk id="3" creationId="{97005128-9ACD-5278-9067-6330F9EB5159}"/>
          </ac:spMkLst>
        </pc:spChg>
      </pc:sldChg>
      <pc:sldChg chg="modSp new mod">
        <pc:chgData name="Ray Kelly" userId="fe8bf2b6eea63579" providerId="LiveId" clId="{B98B9D12-8AEB-4359-BED4-D52F3681A5A0}" dt="2025-10-17T16:06:11.299" v="9070" actId="20577"/>
        <pc:sldMkLst>
          <pc:docMk/>
          <pc:sldMk cId="1217555316" sldId="258"/>
        </pc:sldMkLst>
        <pc:spChg chg="mod">
          <ac:chgData name="Ray Kelly" userId="fe8bf2b6eea63579" providerId="LiveId" clId="{B98B9D12-8AEB-4359-BED4-D52F3681A5A0}" dt="2025-10-17T06:32:14.186" v="202"/>
          <ac:spMkLst>
            <pc:docMk/>
            <pc:sldMk cId="1217555316" sldId="258"/>
            <ac:spMk id="2" creationId="{3C2ABDFD-8D8D-DE79-6902-D1E25CB3426E}"/>
          </ac:spMkLst>
        </pc:spChg>
        <pc:spChg chg="mod">
          <ac:chgData name="Ray Kelly" userId="fe8bf2b6eea63579" providerId="LiveId" clId="{B98B9D12-8AEB-4359-BED4-D52F3681A5A0}" dt="2025-10-17T16:06:11.299" v="9070" actId="20577"/>
          <ac:spMkLst>
            <pc:docMk/>
            <pc:sldMk cId="1217555316" sldId="258"/>
            <ac:spMk id="3" creationId="{E856C5ED-B669-640B-CB3F-62DF901A2B0D}"/>
          </ac:spMkLst>
        </pc:spChg>
      </pc:sldChg>
      <pc:sldChg chg="modSp add mod">
        <pc:chgData name="Ray Kelly" userId="fe8bf2b6eea63579" providerId="LiveId" clId="{B98B9D12-8AEB-4359-BED4-D52F3681A5A0}" dt="2025-10-17T16:09:04.589" v="9079" actId="20577"/>
        <pc:sldMkLst>
          <pc:docMk/>
          <pc:sldMk cId="3933160120" sldId="259"/>
        </pc:sldMkLst>
        <pc:spChg chg="mod">
          <ac:chgData name="Ray Kelly" userId="fe8bf2b6eea63579" providerId="LiveId" clId="{B98B9D12-8AEB-4359-BED4-D52F3681A5A0}" dt="2025-10-17T16:09:04.589" v="9079" actId="20577"/>
          <ac:spMkLst>
            <pc:docMk/>
            <pc:sldMk cId="3933160120" sldId="259"/>
            <ac:spMk id="3" creationId="{889B2125-3C36-C64C-B1D8-54154A3A8E1B}"/>
          </ac:spMkLst>
        </pc:spChg>
      </pc:sldChg>
      <pc:sldChg chg="modSp add mod">
        <pc:chgData name="Ray Kelly" userId="fe8bf2b6eea63579" providerId="LiveId" clId="{B98B9D12-8AEB-4359-BED4-D52F3681A5A0}" dt="2025-10-17T10:27:08.587" v="4014" actId="313"/>
        <pc:sldMkLst>
          <pc:docMk/>
          <pc:sldMk cId="3282782556" sldId="260"/>
        </pc:sldMkLst>
        <pc:spChg chg="mod">
          <ac:chgData name="Ray Kelly" userId="fe8bf2b6eea63579" providerId="LiveId" clId="{B98B9D12-8AEB-4359-BED4-D52F3681A5A0}" dt="2025-10-17T10:27:08.587" v="4014" actId="313"/>
          <ac:spMkLst>
            <pc:docMk/>
            <pc:sldMk cId="3282782556" sldId="260"/>
            <ac:spMk id="3" creationId="{36E4336E-9B6F-B683-F165-D6AA07715376}"/>
          </ac:spMkLst>
        </pc:spChg>
      </pc:sldChg>
      <pc:sldChg chg="modSp add mod">
        <pc:chgData name="Ray Kelly" userId="fe8bf2b6eea63579" providerId="LiveId" clId="{B98B9D12-8AEB-4359-BED4-D52F3681A5A0}" dt="2025-10-18T06:26:47.748" v="9080" actId="313"/>
        <pc:sldMkLst>
          <pc:docMk/>
          <pc:sldMk cId="3021142333" sldId="261"/>
        </pc:sldMkLst>
        <pc:spChg chg="mod">
          <ac:chgData name="Ray Kelly" userId="fe8bf2b6eea63579" providerId="LiveId" clId="{B98B9D12-8AEB-4359-BED4-D52F3681A5A0}" dt="2025-10-18T06:26:47.748" v="9080" actId="313"/>
          <ac:spMkLst>
            <pc:docMk/>
            <pc:sldMk cId="3021142333" sldId="261"/>
            <ac:spMk id="3" creationId="{F14B2BBF-C692-6496-419F-E11833C67833}"/>
          </ac:spMkLst>
        </pc:spChg>
      </pc:sldChg>
      <pc:sldChg chg="modSp add mod">
        <pc:chgData name="Ray Kelly" userId="fe8bf2b6eea63579" providerId="LiveId" clId="{B98B9D12-8AEB-4359-BED4-D52F3681A5A0}" dt="2025-10-18T06:33:09.665" v="9102" actId="20577"/>
        <pc:sldMkLst>
          <pc:docMk/>
          <pc:sldMk cId="2449303863" sldId="262"/>
        </pc:sldMkLst>
        <pc:spChg chg="mod">
          <ac:chgData name="Ray Kelly" userId="fe8bf2b6eea63579" providerId="LiveId" clId="{B98B9D12-8AEB-4359-BED4-D52F3681A5A0}" dt="2025-10-18T06:33:09.665" v="9102" actId="20577"/>
          <ac:spMkLst>
            <pc:docMk/>
            <pc:sldMk cId="2449303863" sldId="262"/>
            <ac:spMk id="3" creationId="{EED55B57-8534-2293-C147-3E4A2C459E9E}"/>
          </ac:spMkLst>
        </pc:spChg>
      </pc:sldChg>
      <pc:sldChg chg="modSp add mod">
        <pc:chgData name="Ray Kelly" userId="fe8bf2b6eea63579" providerId="LiveId" clId="{B98B9D12-8AEB-4359-BED4-D52F3681A5A0}" dt="2025-10-18T06:34:52.908" v="9108" actId="20577"/>
        <pc:sldMkLst>
          <pc:docMk/>
          <pc:sldMk cId="814810744" sldId="263"/>
        </pc:sldMkLst>
        <pc:spChg chg="mod">
          <ac:chgData name="Ray Kelly" userId="fe8bf2b6eea63579" providerId="LiveId" clId="{B98B9D12-8AEB-4359-BED4-D52F3681A5A0}" dt="2025-10-18T06:34:52.908" v="9108" actId="20577"/>
          <ac:spMkLst>
            <pc:docMk/>
            <pc:sldMk cId="814810744" sldId="263"/>
            <ac:spMk id="3" creationId="{962732A7-C1DE-81AF-53A8-24021BBE54CC}"/>
          </ac:spMkLst>
        </pc:spChg>
      </pc:sldChg>
      <pc:sldChg chg="modSp add mod">
        <pc:chgData name="Ray Kelly" userId="fe8bf2b6eea63579" providerId="LiveId" clId="{B98B9D12-8AEB-4359-BED4-D52F3681A5A0}" dt="2025-10-18T06:38:45.259" v="9140" actId="20577"/>
        <pc:sldMkLst>
          <pc:docMk/>
          <pc:sldMk cId="1804928556" sldId="264"/>
        </pc:sldMkLst>
        <pc:spChg chg="mod">
          <ac:chgData name="Ray Kelly" userId="fe8bf2b6eea63579" providerId="LiveId" clId="{B98B9D12-8AEB-4359-BED4-D52F3681A5A0}" dt="2025-10-18T06:38:45.259" v="9140" actId="20577"/>
          <ac:spMkLst>
            <pc:docMk/>
            <pc:sldMk cId="1804928556" sldId="264"/>
            <ac:spMk id="3" creationId="{4B3BBB95-485A-499F-498C-6DC28DB1917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02145-47FE-F3E3-9D86-7C541AFEB7A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003953C-5A1E-FE30-CA32-1CD2E64685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9BCE96F-80F5-CBB1-A084-E56CDD2FF567}"/>
              </a:ext>
            </a:extLst>
          </p:cNvPr>
          <p:cNvSpPr>
            <a:spLocks noGrp="1"/>
          </p:cNvSpPr>
          <p:nvPr>
            <p:ph type="dt" sz="half" idx="10"/>
          </p:nvPr>
        </p:nvSpPr>
        <p:spPr/>
        <p:txBody>
          <a:bodyPr/>
          <a:lstStyle/>
          <a:p>
            <a:fld id="{FF56DADF-F99D-4248-B009-92C7BE83B825}" type="datetimeFigureOut">
              <a:rPr lang="en-GB" smtClean="0"/>
              <a:t>17/10/2025</a:t>
            </a:fld>
            <a:endParaRPr lang="en-GB"/>
          </a:p>
        </p:txBody>
      </p:sp>
      <p:sp>
        <p:nvSpPr>
          <p:cNvPr id="5" name="Footer Placeholder 4">
            <a:extLst>
              <a:ext uri="{FF2B5EF4-FFF2-40B4-BE49-F238E27FC236}">
                <a16:creationId xmlns:a16="http://schemas.microsoft.com/office/drawing/2014/main" id="{B6AB6C37-55D1-494D-8D3E-395BCA03A8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BB44BC-7D7F-0683-6BAF-A1128EF30F71}"/>
              </a:ext>
            </a:extLst>
          </p:cNvPr>
          <p:cNvSpPr>
            <a:spLocks noGrp="1"/>
          </p:cNvSpPr>
          <p:nvPr>
            <p:ph type="sldNum" sz="quarter" idx="12"/>
          </p:nvPr>
        </p:nvSpPr>
        <p:spPr/>
        <p:txBody>
          <a:bodyPr/>
          <a:lstStyle/>
          <a:p>
            <a:fld id="{AFE5F8DB-B893-453B-9398-B06E42BB0E43}" type="slidenum">
              <a:rPr lang="en-GB" smtClean="0"/>
              <a:t>‹#›</a:t>
            </a:fld>
            <a:endParaRPr lang="en-GB"/>
          </a:p>
        </p:txBody>
      </p:sp>
    </p:spTree>
    <p:extLst>
      <p:ext uri="{BB962C8B-B14F-4D97-AF65-F5344CB8AC3E}">
        <p14:creationId xmlns:p14="http://schemas.microsoft.com/office/powerpoint/2010/main" val="619606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F0AF4-C025-3A75-A4ED-63532823CBC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C311AB0-623C-0F41-C1D7-D6E13C570BE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AB162D2-A88B-3550-AF8B-80B76C9BE9C5}"/>
              </a:ext>
            </a:extLst>
          </p:cNvPr>
          <p:cNvSpPr>
            <a:spLocks noGrp="1"/>
          </p:cNvSpPr>
          <p:nvPr>
            <p:ph type="dt" sz="half" idx="10"/>
          </p:nvPr>
        </p:nvSpPr>
        <p:spPr/>
        <p:txBody>
          <a:bodyPr/>
          <a:lstStyle/>
          <a:p>
            <a:fld id="{FF56DADF-F99D-4248-B009-92C7BE83B825}" type="datetimeFigureOut">
              <a:rPr lang="en-GB" smtClean="0"/>
              <a:t>17/10/2025</a:t>
            </a:fld>
            <a:endParaRPr lang="en-GB"/>
          </a:p>
        </p:txBody>
      </p:sp>
      <p:sp>
        <p:nvSpPr>
          <p:cNvPr id="5" name="Footer Placeholder 4">
            <a:extLst>
              <a:ext uri="{FF2B5EF4-FFF2-40B4-BE49-F238E27FC236}">
                <a16:creationId xmlns:a16="http://schemas.microsoft.com/office/drawing/2014/main" id="{DD11266C-BADA-22A4-31C2-5260E77743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9DB460-6ED5-68BA-C46A-5380F5A18CD3}"/>
              </a:ext>
            </a:extLst>
          </p:cNvPr>
          <p:cNvSpPr>
            <a:spLocks noGrp="1"/>
          </p:cNvSpPr>
          <p:nvPr>
            <p:ph type="sldNum" sz="quarter" idx="12"/>
          </p:nvPr>
        </p:nvSpPr>
        <p:spPr/>
        <p:txBody>
          <a:bodyPr/>
          <a:lstStyle/>
          <a:p>
            <a:fld id="{AFE5F8DB-B893-453B-9398-B06E42BB0E43}" type="slidenum">
              <a:rPr lang="en-GB" smtClean="0"/>
              <a:t>‹#›</a:t>
            </a:fld>
            <a:endParaRPr lang="en-GB"/>
          </a:p>
        </p:txBody>
      </p:sp>
    </p:spTree>
    <p:extLst>
      <p:ext uri="{BB962C8B-B14F-4D97-AF65-F5344CB8AC3E}">
        <p14:creationId xmlns:p14="http://schemas.microsoft.com/office/powerpoint/2010/main" val="1193422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71EFF8-86E2-1F85-CE0D-7E906701D1D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28F543D-D834-27D7-D3FC-4BFA309DCC0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85E28D1-484D-E85C-1153-E228555F2B07}"/>
              </a:ext>
            </a:extLst>
          </p:cNvPr>
          <p:cNvSpPr>
            <a:spLocks noGrp="1"/>
          </p:cNvSpPr>
          <p:nvPr>
            <p:ph type="dt" sz="half" idx="10"/>
          </p:nvPr>
        </p:nvSpPr>
        <p:spPr/>
        <p:txBody>
          <a:bodyPr/>
          <a:lstStyle/>
          <a:p>
            <a:fld id="{FF56DADF-F99D-4248-B009-92C7BE83B825}" type="datetimeFigureOut">
              <a:rPr lang="en-GB" smtClean="0"/>
              <a:t>17/10/2025</a:t>
            </a:fld>
            <a:endParaRPr lang="en-GB"/>
          </a:p>
        </p:txBody>
      </p:sp>
      <p:sp>
        <p:nvSpPr>
          <p:cNvPr id="5" name="Footer Placeholder 4">
            <a:extLst>
              <a:ext uri="{FF2B5EF4-FFF2-40B4-BE49-F238E27FC236}">
                <a16:creationId xmlns:a16="http://schemas.microsoft.com/office/drawing/2014/main" id="{A61900CD-A0BE-FF75-3A93-5EB1FD7B530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424CBB-08FA-9D24-B3D4-3C10C3415A04}"/>
              </a:ext>
            </a:extLst>
          </p:cNvPr>
          <p:cNvSpPr>
            <a:spLocks noGrp="1"/>
          </p:cNvSpPr>
          <p:nvPr>
            <p:ph type="sldNum" sz="quarter" idx="12"/>
          </p:nvPr>
        </p:nvSpPr>
        <p:spPr/>
        <p:txBody>
          <a:bodyPr/>
          <a:lstStyle/>
          <a:p>
            <a:fld id="{AFE5F8DB-B893-453B-9398-B06E42BB0E43}" type="slidenum">
              <a:rPr lang="en-GB" smtClean="0"/>
              <a:t>‹#›</a:t>
            </a:fld>
            <a:endParaRPr lang="en-GB"/>
          </a:p>
        </p:txBody>
      </p:sp>
    </p:spTree>
    <p:extLst>
      <p:ext uri="{BB962C8B-B14F-4D97-AF65-F5344CB8AC3E}">
        <p14:creationId xmlns:p14="http://schemas.microsoft.com/office/powerpoint/2010/main" val="3233787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BFACD-0629-A3BD-4100-9C194842853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AEA18DF-5E4C-7427-C825-D571265AB5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A99A3D-C031-1049-EB7A-E9191777630F}"/>
              </a:ext>
            </a:extLst>
          </p:cNvPr>
          <p:cNvSpPr>
            <a:spLocks noGrp="1"/>
          </p:cNvSpPr>
          <p:nvPr>
            <p:ph type="dt" sz="half" idx="10"/>
          </p:nvPr>
        </p:nvSpPr>
        <p:spPr/>
        <p:txBody>
          <a:bodyPr/>
          <a:lstStyle/>
          <a:p>
            <a:fld id="{FF56DADF-F99D-4248-B009-92C7BE83B825}" type="datetimeFigureOut">
              <a:rPr lang="en-GB" smtClean="0"/>
              <a:t>17/10/2025</a:t>
            </a:fld>
            <a:endParaRPr lang="en-GB"/>
          </a:p>
        </p:txBody>
      </p:sp>
      <p:sp>
        <p:nvSpPr>
          <p:cNvPr id="5" name="Footer Placeholder 4">
            <a:extLst>
              <a:ext uri="{FF2B5EF4-FFF2-40B4-BE49-F238E27FC236}">
                <a16:creationId xmlns:a16="http://schemas.microsoft.com/office/drawing/2014/main" id="{E51F381D-8B53-C8C7-F030-E97EBB70C6C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6BEB1A-CD9C-65CD-3F5C-E944F5C48D23}"/>
              </a:ext>
            </a:extLst>
          </p:cNvPr>
          <p:cNvSpPr>
            <a:spLocks noGrp="1"/>
          </p:cNvSpPr>
          <p:nvPr>
            <p:ph type="sldNum" sz="quarter" idx="12"/>
          </p:nvPr>
        </p:nvSpPr>
        <p:spPr/>
        <p:txBody>
          <a:bodyPr/>
          <a:lstStyle/>
          <a:p>
            <a:fld id="{AFE5F8DB-B893-453B-9398-B06E42BB0E43}" type="slidenum">
              <a:rPr lang="en-GB" smtClean="0"/>
              <a:t>‹#›</a:t>
            </a:fld>
            <a:endParaRPr lang="en-GB"/>
          </a:p>
        </p:txBody>
      </p:sp>
    </p:spTree>
    <p:extLst>
      <p:ext uri="{BB962C8B-B14F-4D97-AF65-F5344CB8AC3E}">
        <p14:creationId xmlns:p14="http://schemas.microsoft.com/office/powerpoint/2010/main" val="2197022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AC301-97B7-9DC3-4CB2-4774CD6EB1C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976CFF4-2FF3-BA25-0618-5084CFEF9E5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94F47F5-9816-B488-E8D3-76B1C7BA928D}"/>
              </a:ext>
            </a:extLst>
          </p:cNvPr>
          <p:cNvSpPr>
            <a:spLocks noGrp="1"/>
          </p:cNvSpPr>
          <p:nvPr>
            <p:ph type="dt" sz="half" idx="10"/>
          </p:nvPr>
        </p:nvSpPr>
        <p:spPr/>
        <p:txBody>
          <a:bodyPr/>
          <a:lstStyle/>
          <a:p>
            <a:fld id="{FF56DADF-F99D-4248-B009-92C7BE83B825}" type="datetimeFigureOut">
              <a:rPr lang="en-GB" smtClean="0"/>
              <a:t>17/10/2025</a:t>
            </a:fld>
            <a:endParaRPr lang="en-GB"/>
          </a:p>
        </p:txBody>
      </p:sp>
      <p:sp>
        <p:nvSpPr>
          <p:cNvPr id="5" name="Footer Placeholder 4">
            <a:extLst>
              <a:ext uri="{FF2B5EF4-FFF2-40B4-BE49-F238E27FC236}">
                <a16:creationId xmlns:a16="http://schemas.microsoft.com/office/drawing/2014/main" id="{FA158E9C-5823-E52E-7D62-176982C593F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ACA5B2E-6321-6556-E278-7009B3584703}"/>
              </a:ext>
            </a:extLst>
          </p:cNvPr>
          <p:cNvSpPr>
            <a:spLocks noGrp="1"/>
          </p:cNvSpPr>
          <p:nvPr>
            <p:ph type="sldNum" sz="quarter" idx="12"/>
          </p:nvPr>
        </p:nvSpPr>
        <p:spPr/>
        <p:txBody>
          <a:bodyPr/>
          <a:lstStyle/>
          <a:p>
            <a:fld id="{AFE5F8DB-B893-453B-9398-B06E42BB0E43}" type="slidenum">
              <a:rPr lang="en-GB" smtClean="0"/>
              <a:t>‹#›</a:t>
            </a:fld>
            <a:endParaRPr lang="en-GB"/>
          </a:p>
        </p:txBody>
      </p:sp>
    </p:spTree>
    <p:extLst>
      <p:ext uri="{BB962C8B-B14F-4D97-AF65-F5344CB8AC3E}">
        <p14:creationId xmlns:p14="http://schemas.microsoft.com/office/powerpoint/2010/main" val="3782928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B958C-0D34-3191-1C73-2A4052C2D96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CEB7223-F5CE-3B71-0F2A-7192179796B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4693D54-13ED-08D8-0D59-79DC3A9E224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B920BC4-D9E4-139A-1AE5-1240599391E3}"/>
              </a:ext>
            </a:extLst>
          </p:cNvPr>
          <p:cNvSpPr>
            <a:spLocks noGrp="1"/>
          </p:cNvSpPr>
          <p:nvPr>
            <p:ph type="dt" sz="half" idx="10"/>
          </p:nvPr>
        </p:nvSpPr>
        <p:spPr/>
        <p:txBody>
          <a:bodyPr/>
          <a:lstStyle/>
          <a:p>
            <a:fld id="{FF56DADF-F99D-4248-B009-92C7BE83B825}" type="datetimeFigureOut">
              <a:rPr lang="en-GB" smtClean="0"/>
              <a:t>17/10/2025</a:t>
            </a:fld>
            <a:endParaRPr lang="en-GB"/>
          </a:p>
        </p:txBody>
      </p:sp>
      <p:sp>
        <p:nvSpPr>
          <p:cNvPr id="6" name="Footer Placeholder 5">
            <a:extLst>
              <a:ext uri="{FF2B5EF4-FFF2-40B4-BE49-F238E27FC236}">
                <a16:creationId xmlns:a16="http://schemas.microsoft.com/office/drawing/2014/main" id="{099230D4-F956-4503-3250-5D684C76CD1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1D423D8-AF20-9313-C669-A973DF40FF26}"/>
              </a:ext>
            </a:extLst>
          </p:cNvPr>
          <p:cNvSpPr>
            <a:spLocks noGrp="1"/>
          </p:cNvSpPr>
          <p:nvPr>
            <p:ph type="sldNum" sz="quarter" idx="12"/>
          </p:nvPr>
        </p:nvSpPr>
        <p:spPr/>
        <p:txBody>
          <a:bodyPr/>
          <a:lstStyle/>
          <a:p>
            <a:fld id="{AFE5F8DB-B893-453B-9398-B06E42BB0E43}" type="slidenum">
              <a:rPr lang="en-GB" smtClean="0"/>
              <a:t>‹#›</a:t>
            </a:fld>
            <a:endParaRPr lang="en-GB"/>
          </a:p>
        </p:txBody>
      </p:sp>
    </p:spTree>
    <p:extLst>
      <p:ext uri="{BB962C8B-B14F-4D97-AF65-F5344CB8AC3E}">
        <p14:creationId xmlns:p14="http://schemas.microsoft.com/office/powerpoint/2010/main" val="15825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BD2C5-A24B-2E72-8EC6-A4255EC6839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20FA5CD-A4E8-0086-6973-FFE4B90AB2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7799024-1CC2-E445-AF34-4B878204076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01B557E-6AB8-CF07-313C-D0D886DFA7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ACA82F-B54C-6115-A8DE-BB92FDCE093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EE4D23E-6D3E-B21B-89F2-32E10E957E96}"/>
              </a:ext>
            </a:extLst>
          </p:cNvPr>
          <p:cNvSpPr>
            <a:spLocks noGrp="1"/>
          </p:cNvSpPr>
          <p:nvPr>
            <p:ph type="dt" sz="half" idx="10"/>
          </p:nvPr>
        </p:nvSpPr>
        <p:spPr/>
        <p:txBody>
          <a:bodyPr/>
          <a:lstStyle/>
          <a:p>
            <a:fld id="{FF56DADF-F99D-4248-B009-92C7BE83B825}" type="datetimeFigureOut">
              <a:rPr lang="en-GB" smtClean="0"/>
              <a:t>17/10/2025</a:t>
            </a:fld>
            <a:endParaRPr lang="en-GB"/>
          </a:p>
        </p:txBody>
      </p:sp>
      <p:sp>
        <p:nvSpPr>
          <p:cNvPr id="8" name="Footer Placeholder 7">
            <a:extLst>
              <a:ext uri="{FF2B5EF4-FFF2-40B4-BE49-F238E27FC236}">
                <a16:creationId xmlns:a16="http://schemas.microsoft.com/office/drawing/2014/main" id="{276E6CC8-B66A-3574-09E4-0D0172B7F3F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77181C1-AF84-ACD9-FA4A-9519C8181F3C}"/>
              </a:ext>
            </a:extLst>
          </p:cNvPr>
          <p:cNvSpPr>
            <a:spLocks noGrp="1"/>
          </p:cNvSpPr>
          <p:nvPr>
            <p:ph type="sldNum" sz="quarter" idx="12"/>
          </p:nvPr>
        </p:nvSpPr>
        <p:spPr/>
        <p:txBody>
          <a:bodyPr/>
          <a:lstStyle/>
          <a:p>
            <a:fld id="{AFE5F8DB-B893-453B-9398-B06E42BB0E43}" type="slidenum">
              <a:rPr lang="en-GB" smtClean="0"/>
              <a:t>‹#›</a:t>
            </a:fld>
            <a:endParaRPr lang="en-GB"/>
          </a:p>
        </p:txBody>
      </p:sp>
    </p:spTree>
    <p:extLst>
      <p:ext uri="{BB962C8B-B14F-4D97-AF65-F5344CB8AC3E}">
        <p14:creationId xmlns:p14="http://schemas.microsoft.com/office/powerpoint/2010/main" val="523415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B4D82-5C01-D97C-44DD-ED763E23FF3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E0453FF-F08F-417F-CE9B-6F33164709BB}"/>
              </a:ext>
            </a:extLst>
          </p:cNvPr>
          <p:cNvSpPr>
            <a:spLocks noGrp="1"/>
          </p:cNvSpPr>
          <p:nvPr>
            <p:ph type="dt" sz="half" idx="10"/>
          </p:nvPr>
        </p:nvSpPr>
        <p:spPr/>
        <p:txBody>
          <a:bodyPr/>
          <a:lstStyle/>
          <a:p>
            <a:fld id="{FF56DADF-F99D-4248-B009-92C7BE83B825}" type="datetimeFigureOut">
              <a:rPr lang="en-GB" smtClean="0"/>
              <a:t>17/10/2025</a:t>
            </a:fld>
            <a:endParaRPr lang="en-GB"/>
          </a:p>
        </p:txBody>
      </p:sp>
      <p:sp>
        <p:nvSpPr>
          <p:cNvPr id="4" name="Footer Placeholder 3">
            <a:extLst>
              <a:ext uri="{FF2B5EF4-FFF2-40B4-BE49-F238E27FC236}">
                <a16:creationId xmlns:a16="http://schemas.microsoft.com/office/drawing/2014/main" id="{B368D0AC-DD39-0A36-EC36-B61188A326E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E2D7A54-F31F-DB86-E9A9-2304C2DA949C}"/>
              </a:ext>
            </a:extLst>
          </p:cNvPr>
          <p:cNvSpPr>
            <a:spLocks noGrp="1"/>
          </p:cNvSpPr>
          <p:nvPr>
            <p:ph type="sldNum" sz="quarter" idx="12"/>
          </p:nvPr>
        </p:nvSpPr>
        <p:spPr/>
        <p:txBody>
          <a:bodyPr/>
          <a:lstStyle/>
          <a:p>
            <a:fld id="{AFE5F8DB-B893-453B-9398-B06E42BB0E43}" type="slidenum">
              <a:rPr lang="en-GB" smtClean="0"/>
              <a:t>‹#›</a:t>
            </a:fld>
            <a:endParaRPr lang="en-GB"/>
          </a:p>
        </p:txBody>
      </p:sp>
    </p:spTree>
    <p:extLst>
      <p:ext uri="{BB962C8B-B14F-4D97-AF65-F5344CB8AC3E}">
        <p14:creationId xmlns:p14="http://schemas.microsoft.com/office/powerpoint/2010/main" val="3143425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10BB8F-4476-9724-0356-F691CD8026FF}"/>
              </a:ext>
            </a:extLst>
          </p:cNvPr>
          <p:cNvSpPr>
            <a:spLocks noGrp="1"/>
          </p:cNvSpPr>
          <p:nvPr>
            <p:ph type="dt" sz="half" idx="10"/>
          </p:nvPr>
        </p:nvSpPr>
        <p:spPr/>
        <p:txBody>
          <a:bodyPr/>
          <a:lstStyle/>
          <a:p>
            <a:fld id="{FF56DADF-F99D-4248-B009-92C7BE83B825}" type="datetimeFigureOut">
              <a:rPr lang="en-GB" smtClean="0"/>
              <a:t>17/10/2025</a:t>
            </a:fld>
            <a:endParaRPr lang="en-GB"/>
          </a:p>
        </p:txBody>
      </p:sp>
      <p:sp>
        <p:nvSpPr>
          <p:cNvPr id="3" name="Footer Placeholder 2">
            <a:extLst>
              <a:ext uri="{FF2B5EF4-FFF2-40B4-BE49-F238E27FC236}">
                <a16:creationId xmlns:a16="http://schemas.microsoft.com/office/drawing/2014/main" id="{46C342CB-6964-83F9-7840-C29777144C2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10C72C0-F3A7-7745-42D4-F7466F3BB486}"/>
              </a:ext>
            </a:extLst>
          </p:cNvPr>
          <p:cNvSpPr>
            <a:spLocks noGrp="1"/>
          </p:cNvSpPr>
          <p:nvPr>
            <p:ph type="sldNum" sz="quarter" idx="12"/>
          </p:nvPr>
        </p:nvSpPr>
        <p:spPr/>
        <p:txBody>
          <a:bodyPr/>
          <a:lstStyle/>
          <a:p>
            <a:fld id="{AFE5F8DB-B893-453B-9398-B06E42BB0E43}" type="slidenum">
              <a:rPr lang="en-GB" smtClean="0"/>
              <a:t>‹#›</a:t>
            </a:fld>
            <a:endParaRPr lang="en-GB"/>
          </a:p>
        </p:txBody>
      </p:sp>
    </p:spTree>
    <p:extLst>
      <p:ext uri="{BB962C8B-B14F-4D97-AF65-F5344CB8AC3E}">
        <p14:creationId xmlns:p14="http://schemas.microsoft.com/office/powerpoint/2010/main" val="3268275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B41ED-DE48-4CA6-199F-A15BCB4B2B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CFF83F9-89BB-9EC6-52A7-996C354D76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0382406-DE46-EB7D-129F-93FE5ED823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AA6FE6-F526-14B1-BE5E-2DEECF57319A}"/>
              </a:ext>
            </a:extLst>
          </p:cNvPr>
          <p:cNvSpPr>
            <a:spLocks noGrp="1"/>
          </p:cNvSpPr>
          <p:nvPr>
            <p:ph type="dt" sz="half" idx="10"/>
          </p:nvPr>
        </p:nvSpPr>
        <p:spPr/>
        <p:txBody>
          <a:bodyPr/>
          <a:lstStyle/>
          <a:p>
            <a:fld id="{FF56DADF-F99D-4248-B009-92C7BE83B825}" type="datetimeFigureOut">
              <a:rPr lang="en-GB" smtClean="0"/>
              <a:t>17/10/2025</a:t>
            </a:fld>
            <a:endParaRPr lang="en-GB"/>
          </a:p>
        </p:txBody>
      </p:sp>
      <p:sp>
        <p:nvSpPr>
          <p:cNvPr id="6" name="Footer Placeholder 5">
            <a:extLst>
              <a:ext uri="{FF2B5EF4-FFF2-40B4-BE49-F238E27FC236}">
                <a16:creationId xmlns:a16="http://schemas.microsoft.com/office/drawing/2014/main" id="{7717E28A-A4F0-FAB8-8D4F-CA20DEE4FE5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35240D5-0302-3B22-528C-0862EAF92B01}"/>
              </a:ext>
            </a:extLst>
          </p:cNvPr>
          <p:cNvSpPr>
            <a:spLocks noGrp="1"/>
          </p:cNvSpPr>
          <p:nvPr>
            <p:ph type="sldNum" sz="quarter" idx="12"/>
          </p:nvPr>
        </p:nvSpPr>
        <p:spPr/>
        <p:txBody>
          <a:bodyPr/>
          <a:lstStyle/>
          <a:p>
            <a:fld id="{AFE5F8DB-B893-453B-9398-B06E42BB0E43}" type="slidenum">
              <a:rPr lang="en-GB" smtClean="0"/>
              <a:t>‹#›</a:t>
            </a:fld>
            <a:endParaRPr lang="en-GB"/>
          </a:p>
        </p:txBody>
      </p:sp>
    </p:spTree>
    <p:extLst>
      <p:ext uri="{BB962C8B-B14F-4D97-AF65-F5344CB8AC3E}">
        <p14:creationId xmlns:p14="http://schemas.microsoft.com/office/powerpoint/2010/main" val="926811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990BF-EA06-39EA-1B23-635AB02D57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02007E0-0BF7-CB0A-9926-D0A49A673D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F381004-03DC-F9BF-BB0B-C836E5215A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16EF59-3D53-943A-A1E2-6776B6B600BF}"/>
              </a:ext>
            </a:extLst>
          </p:cNvPr>
          <p:cNvSpPr>
            <a:spLocks noGrp="1"/>
          </p:cNvSpPr>
          <p:nvPr>
            <p:ph type="dt" sz="half" idx="10"/>
          </p:nvPr>
        </p:nvSpPr>
        <p:spPr/>
        <p:txBody>
          <a:bodyPr/>
          <a:lstStyle/>
          <a:p>
            <a:fld id="{FF56DADF-F99D-4248-B009-92C7BE83B825}" type="datetimeFigureOut">
              <a:rPr lang="en-GB" smtClean="0"/>
              <a:t>17/10/2025</a:t>
            </a:fld>
            <a:endParaRPr lang="en-GB"/>
          </a:p>
        </p:txBody>
      </p:sp>
      <p:sp>
        <p:nvSpPr>
          <p:cNvPr id="6" name="Footer Placeholder 5">
            <a:extLst>
              <a:ext uri="{FF2B5EF4-FFF2-40B4-BE49-F238E27FC236}">
                <a16:creationId xmlns:a16="http://schemas.microsoft.com/office/drawing/2014/main" id="{2D3E9199-88D5-A426-7374-2378DDB53CA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0A00188-24F5-7E3A-3CF0-F43B7E8D363D}"/>
              </a:ext>
            </a:extLst>
          </p:cNvPr>
          <p:cNvSpPr>
            <a:spLocks noGrp="1"/>
          </p:cNvSpPr>
          <p:nvPr>
            <p:ph type="sldNum" sz="quarter" idx="12"/>
          </p:nvPr>
        </p:nvSpPr>
        <p:spPr/>
        <p:txBody>
          <a:bodyPr/>
          <a:lstStyle/>
          <a:p>
            <a:fld id="{AFE5F8DB-B893-453B-9398-B06E42BB0E43}" type="slidenum">
              <a:rPr lang="en-GB" smtClean="0"/>
              <a:t>‹#›</a:t>
            </a:fld>
            <a:endParaRPr lang="en-GB"/>
          </a:p>
        </p:txBody>
      </p:sp>
    </p:spTree>
    <p:extLst>
      <p:ext uri="{BB962C8B-B14F-4D97-AF65-F5344CB8AC3E}">
        <p14:creationId xmlns:p14="http://schemas.microsoft.com/office/powerpoint/2010/main" val="4015798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0A9E95A-EB86-B1AE-B638-A25F09BF05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2911552-2AFD-C10A-3519-A5491C4510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CF877C-2472-BBD7-FA08-DF8AA119E7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F56DADF-F99D-4248-B009-92C7BE83B825}" type="datetimeFigureOut">
              <a:rPr lang="en-GB" smtClean="0"/>
              <a:t>17/10/2025</a:t>
            </a:fld>
            <a:endParaRPr lang="en-GB"/>
          </a:p>
        </p:txBody>
      </p:sp>
      <p:sp>
        <p:nvSpPr>
          <p:cNvPr id="5" name="Footer Placeholder 4">
            <a:extLst>
              <a:ext uri="{FF2B5EF4-FFF2-40B4-BE49-F238E27FC236}">
                <a16:creationId xmlns:a16="http://schemas.microsoft.com/office/drawing/2014/main" id="{A0FC9AC0-317D-C9B1-1759-1420CB763A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BF86D0A-819B-19D4-49C3-1733E8BBAB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FE5F8DB-B893-453B-9398-B06E42BB0E43}" type="slidenum">
              <a:rPr lang="en-GB" smtClean="0"/>
              <a:t>‹#›</a:t>
            </a:fld>
            <a:endParaRPr lang="en-GB"/>
          </a:p>
        </p:txBody>
      </p:sp>
    </p:spTree>
    <p:extLst>
      <p:ext uri="{BB962C8B-B14F-4D97-AF65-F5344CB8AC3E}">
        <p14:creationId xmlns:p14="http://schemas.microsoft.com/office/powerpoint/2010/main" val="6242124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A25A3-966C-800E-4922-20C0712D0FC5}"/>
              </a:ext>
            </a:extLst>
          </p:cNvPr>
          <p:cNvSpPr>
            <a:spLocks noGrp="1"/>
          </p:cNvSpPr>
          <p:nvPr>
            <p:ph type="ctrTitle"/>
          </p:nvPr>
        </p:nvSpPr>
        <p:spPr/>
        <p:txBody>
          <a:bodyPr/>
          <a:lstStyle/>
          <a:p>
            <a:r>
              <a:rPr lang="en-GB" dirty="0"/>
              <a:t>Matthew 24 Part 2</a:t>
            </a:r>
          </a:p>
        </p:txBody>
      </p:sp>
      <p:sp>
        <p:nvSpPr>
          <p:cNvPr id="3" name="Subtitle 2">
            <a:extLst>
              <a:ext uri="{FF2B5EF4-FFF2-40B4-BE49-F238E27FC236}">
                <a16:creationId xmlns:a16="http://schemas.microsoft.com/office/drawing/2014/main" id="{8F07A3E3-BEEF-A949-CD1D-87E1CD827FD4}"/>
              </a:ext>
            </a:extLst>
          </p:cNvPr>
          <p:cNvSpPr>
            <a:spLocks noGrp="1"/>
          </p:cNvSpPr>
          <p:nvPr>
            <p:ph type="subTitle" idx="1"/>
          </p:nvPr>
        </p:nvSpPr>
        <p:spPr/>
        <p:txBody>
          <a:bodyPr/>
          <a:lstStyle/>
          <a:p>
            <a:r>
              <a:rPr lang="en-GB" dirty="0"/>
              <a:t>The end-times for Israel</a:t>
            </a:r>
          </a:p>
        </p:txBody>
      </p:sp>
    </p:spTree>
    <p:extLst>
      <p:ext uri="{BB962C8B-B14F-4D97-AF65-F5344CB8AC3E}">
        <p14:creationId xmlns:p14="http://schemas.microsoft.com/office/powerpoint/2010/main" val="68995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EC1A8-992E-E780-99E8-D397B8E56F55}"/>
              </a:ext>
            </a:extLst>
          </p:cNvPr>
          <p:cNvSpPr>
            <a:spLocks noGrp="1"/>
          </p:cNvSpPr>
          <p:nvPr>
            <p:ph type="title"/>
          </p:nvPr>
        </p:nvSpPr>
        <p:spPr/>
        <p:txBody>
          <a:bodyPr/>
          <a:lstStyle/>
          <a:p>
            <a:r>
              <a:rPr lang="en-GB" dirty="0"/>
              <a:t>Matthew 24 Part 2: The End-Times for Israel</a:t>
            </a:r>
          </a:p>
        </p:txBody>
      </p:sp>
      <p:sp>
        <p:nvSpPr>
          <p:cNvPr id="3" name="Content Placeholder 2">
            <a:extLst>
              <a:ext uri="{FF2B5EF4-FFF2-40B4-BE49-F238E27FC236}">
                <a16:creationId xmlns:a16="http://schemas.microsoft.com/office/drawing/2014/main" id="{97005128-9ACD-5278-9067-6330F9EB5159}"/>
              </a:ext>
            </a:extLst>
          </p:cNvPr>
          <p:cNvSpPr>
            <a:spLocks noGrp="1"/>
          </p:cNvSpPr>
          <p:nvPr>
            <p:ph idx="1"/>
          </p:nvPr>
        </p:nvSpPr>
        <p:spPr>
          <a:xfrm>
            <a:off x="838200" y="1284514"/>
            <a:ext cx="10515600" cy="5573486"/>
          </a:xfrm>
        </p:spPr>
        <p:txBody>
          <a:bodyPr>
            <a:normAutofit fontScale="70000" lnSpcReduction="20000"/>
          </a:bodyPr>
          <a:lstStyle/>
          <a:p>
            <a:pPr marL="0" indent="0">
              <a:buNone/>
            </a:pPr>
            <a:r>
              <a:rPr lang="en-GB" b="1" dirty="0"/>
              <a:t>So, first a little item supplied by Linda that reflects on the use of Phylacteries (</a:t>
            </a:r>
            <a:r>
              <a:rPr lang="en-GB" b="1" dirty="0" err="1"/>
              <a:t>Tephillim</a:t>
            </a:r>
            <a:r>
              <a:rPr lang="en-GB" b="1" dirty="0"/>
              <a:t>)</a:t>
            </a:r>
          </a:p>
          <a:p>
            <a:pPr marL="0" indent="0">
              <a:buNone/>
            </a:pPr>
            <a:r>
              <a:rPr lang="en-GB" b="1" dirty="0"/>
              <a:t>Alfred </a:t>
            </a:r>
            <a:r>
              <a:rPr lang="en-GB" b="1" dirty="0" err="1"/>
              <a:t>Edersheim</a:t>
            </a:r>
            <a:r>
              <a:rPr lang="en-GB" b="1" dirty="0"/>
              <a:t>, Sketches of Jewish Social Life in the Days of Christ. p.223</a:t>
            </a:r>
          </a:p>
          <a:p>
            <a:pPr marL="0" indent="0">
              <a:buNone/>
            </a:pPr>
            <a:r>
              <a:rPr lang="en-GB" dirty="0"/>
              <a:t>It is now almost generally admitted that the real meaning of phylacteries is equivalent to amulets or charms. And as such the </a:t>
            </a:r>
            <a:r>
              <a:rPr lang="en-GB" dirty="0" err="1"/>
              <a:t>Rabbinists</a:t>
            </a:r>
            <a:r>
              <a:rPr lang="en-GB" dirty="0"/>
              <a:t> really regarded and treated them, however much they might otherwise have disclaimed all connection with heathen views. In reference to the “phylacteries,” even the language of Josephus (Ant. 4. 8, 13) savours of belief in their magical efficacy; although in this matter also he is true to himself, showing us, at the same time, that certain proverbial views of gratitude were already in vogue in his time. For, writing of the phylacteries, which, he maintains, the Jews wore in remembrance of their past deliverance, he observes, that this expression of their gratitude “served not only by way of return for past, but also by way of invitation of future favours!” Many instances of the magical ideas attaching to these “amulets” might be quoted; but the following will suffice. It is said that, when a certain Rabbi left the audience of some king, he had turned his back upon the monarch. Upon this, the courtiers would have killed the Rabbi, but were deterred by seeing that the straps of his “</a:t>
            </a:r>
            <a:r>
              <a:rPr lang="en-GB" dirty="0" err="1"/>
              <a:t>tephillin</a:t>
            </a:r>
            <a:r>
              <a:rPr lang="en-GB" dirty="0"/>
              <a:t>” shone like bands of fire about him; thus verifying the promise in</a:t>
            </a:r>
          </a:p>
          <a:p>
            <a:pPr marL="0" indent="0">
              <a:buNone/>
            </a:pPr>
            <a:r>
              <a:rPr lang="en-GB" dirty="0" err="1"/>
              <a:t>Deut</a:t>
            </a:r>
            <a:r>
              <a:rPr lang="en-GB" dirty="0"/>
              <a:t> 28:10           "So all the peoples of the earth will see that you are called by the name of the LORD, and they will be afraid of you.</a:t>
            </a:r>
          </a:p>
          <a:p>
            <a:pPr marL="0" indent="0">
              <a:buNone/>
            </a:pPr>
            <a:r>
              <a:rPr lang="en-GB" dirty="0"/>
              <a:t>(Jer. Ber 5. 1). Indeed, we have it expressly stated in an ancient Jewish Targum (that on Cant. 8:3), that the “</a:t>
            </a:r>
            <a:r>
              <a:rPr lang="en-GB" dirty="0" err="1"/>
              <a:t>tephillim</a:t>
            </a:r>
            <a:r>
              <a:rPr lang="en-GB" dirty="0"/>
              <a:t>” prevented all hostile demons from doing injury to any Israelite.</a:t>
            </a:r>
          </a:p>
        </p:txBody>
      </p:sp>
    </p:spTree>
    <p:extLst>
      <p:ext uri="{BB962C8B-B14F-4D97-AF65-F5344CB8AC3E}">
        <p14:creationId xmlns:p14="http://schemas.microsoft.com/office/powerpoint/2010/main" val="386165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ABDFD-8D8D-DE79-6902-D1E25CB3426E}"/>
              </a:ext>
            </a:extLst>
          </p:cNvPr>
          <p:cNvSpPr>
            <a:spLocks noGrp="1"/>
          </p:cNvSpPr>
          <p:nvPr>
            <p:ph type="title"/>
          </p:nvPr>
        </p:nvSpPr>
        <p:spPr/>
        <p:txBody>
          <a:bodyPr/>
          <a:lstStyle/>
          <a:p>
            <a:r>
              <a:rPr lang="en-GB" dirty="0"/>
              <a:t>Matthew 24 Part 2: The End-Times for Israel</a:t>
            </a:r>
          </a:p>
        </p:txBody>
      </p:sp>
      <p:sp>
        <p:nvSpPr>
          <p:cNvPr id="3" name="Content Placeholder 2">
            <a:extLst>
              <a:ext uri="{FF2B5EF4-FFF2-40B4-BE49-F238E27FC236}">
                <a16:creationId xmlns:a16="http://schemas.microsoft.com/office/drawing/2014/main" id="{E856C5ED-B669-640B-CB3F-62DF901A2B0D}"/>
              </a:ext>
            </a:extLst>
          </p:cNvPr>
          <p:cNvSpPr>
            <a:spLocks noGrp="1"/>
          </p:cNvSpPr>
          <p:nvPr>
            <p:ph idx="1"/>
          </p:nvPr>
        </p:nvSpPr>
        <p:spPr>
          <a:xfrm>
            <a:off x="838200" y="1328056"/>
            <a:ext cx="10515600" cy="5529943"/>
          </a:xfrm>
        </p:spPr>
        <p:txBody>
          <a:bodyPr>
            <a:normAutofit fontScale="77500" lnSpcReduction="20000"/>
          </a:bodyPr>
          <a:lstStyle/>
          <a:p>
            <a:r>
              <a:rPr lang="en-GB" dirty="0"/>
              <a:t>Last time we left off at Matthew 24 verse 12 and we said we would incorporate verses 13 &amp; 14 into this week’s study.</a:t>
            </a:r>
          </a:p>
          <a:p>
            <a:r>
              <a:rPr lang="en-GB" dirty="0"/>
              <a:t>We spent a long introduction dealing with the fact that the Church and Israel, in the Bible are two distinct groups, not to be confused or amalgamated together.</a:t>
            </a:r>
          </a:p>
          <a:p>
            <a:r>
              <a:rPr lang="en-GB" dirty="0"/>
              <a:t>We described how, particularly in relation to the end-times, they </a:t>
            </a:r>
            <a:r>
              <a:rPr lang="en-GB" dirty="0" err="1"/>
              <a:t>hve</a:t>
            </a:r>
            <a:r>
              <a:rPr lang="en-GB" dirty="0"/>
              <a:t> different and separate pathways.</a:t>
            </a:r>
          </a:p>
          <a:p>
            <a:r>
              <a:rPr lang="en-GB" dirty="0"/>
              <a:t>These are so different that it is not possible to be in both groups at the same time.</a:t>
            </a:r>
          </a:p>
          <a:p>
            <a:r>
              <a:rPr lang="en-GB" dirty="0"/>
              <a:t>They are shown as two different women – the bride of Christ to whom the Lord is betrothed but not yet married and the adulterous wife of Jehovah from whom He is temporarily separate, but whom He will forgive and restore at His second coming.</a:t>
            </a:r>
          </a:p>
          <a:p>
            <a:r>
              <a:rPr lang="en-GB" dirty="0"/>
              <a:t>So now we come to two awkward verses that need to be unpacked.</a:t>
            </a:r>
          </a:p>
          <a:p>
            <a:r>
              <a:rPr lang="en-GB" dirty="0"/>
              <a:t>Verse 13 – “The one who endures to the end will be saved”</a:t>
            </a:r>
          </a:p>
          <a:p>
            <a:r>
              <a:rPr lang="en-GB" dirty="0"/>
              <a:t>This verse is central to the Calvinist doctrine of ‘The Perseverance of the Saints’.</a:t>
            </a:r>
          </a:p>
          <a:p>
            <a:r>
              <a:rPr lang="en-GB" dirty="0"/>
              <a:t>A doctrine that says we have to remain steadfast to the end in order to retain our salvation; or that our perseverance is a sign that we were truly saved.</a:t>
            </a:r>
          </a:p>
          <a:p>
            <a:r>
              <a:rPr lang="en-GB" dirty="0"/>
              <a:t>If this doctrine is true, we can have no assurance of our salvation until the day of our death and even then, how can we know whether we walked perfectly enough?.</a:t>
            </a:r>
          </a:p>
          <a:p>
            <a:pPr marL="0" indent="0">
              <a:buNone/>
            </a:pPr>
            <a:endParaRPr lang="en-GB" dirty="0"/>
          </a:p>
        </p:txBody>
      </p:sp>
    </p:spTree>
    <p:extLst>
      <p:ext uri="{BB962C8B-B14F-4D97-AF65-F5344CB8AC3E}">
        <p14:creationId xmlns:p14="http://schemas.microsoft.com/office/powerpoint/2010/main" val="1217555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57CF19-FBA5-4820-2996-7C5BD8EA2B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86D4D6-712F-08A5-CA8F-8941B8A09322}"/>
              </a:ext>
            </a:extLst>
          </p:cNvPr>
          <p:cNvSpPr>
            <a:spLocks noGrp="1"/>
          </p:cNvSpPr>
          <p:nvPr>
            <p:ph type="title"/>
          </p:nvPr>
        </p:nvSpPr>
        <p:spPr/>
        <p:txBody>
          <a:bodyPr/>
          <a:lstStyle/>
          <a:p>
            <a:r>
              <a:rPr lang="en-GB" dirty="0"/>
              <a:t>Matthew 24 Part 2: The End-Times for Israel</a:t>
            </a:r>
          </a:p>
        </p:txBody>
      </p:sp>
      <p:sp>
        <p:nvSpPr>
          <p:cNvPr id="3" name="Content Placeholder 2">
            <a:extLst>
              <a:ext uri="{FF2B5EF4-FFF2-40B4-BE49-F238E27FC236}">
                <a16:creationId xmlns:a16="http://schemas.microsoft.com/office/drawing/2014/main" id="{889B2125-3C36-C64C-B1D8-54154A3A8E1B}"/>
              </a:ext>
            </a:extLst>
          </p:cNvPr>
          <p:cNvSpPr>
            <a:spLocks noGrp="1"/>
          </p:cNvSpPr>
          <p:nvPr>
            <p:ph idx="1"/>
          </p:nvPr>
        </p:nvSpPr>
        <p:spPr>
          <a:xfrm>
            <a:off x="838200" y="1328056"/>
            <a:ext cx="10515600" cy="5529943"/>
          </a:xfrm>
        </p:spPr>
        <p:txBody>
          <a:bodyPr>
            <a:normAutofit fontScale="77500" lnSpcReduction="20000"/>
          </a:bodyPr>
          <a:lstStyle/>
          <a:p>
            <a:r>
              <a:rPr lang="en-GB" dirty="0"/>
              <a:t>So, how should we interpret this verse?</a:t>
            </a:r>
          </a:p>
          <a:p>
            <a:r>
              <a:rPr lang="en-GB" dirty="0"/>
              <a:t>Well, if we correctly identify the context of this passage, it helps a lot.</a:t>
            </a:r>
          </a:p>
          <a:p>
            <a:r>
              <a:rPr lang="en-GB" dirty="0"/>
              <a:t>The verse was written, not to Christians or the Church but to Jews.</a:t>
            </a:r>
          </a:p>
          <a:p>
            <a:r>
              <a:rPr lang="en-GB" dirty="0"/>
              <a:t>It was written before the Church was born at Pentecost, in a Gospel that was addressed to Jews, authored by a Jew, and as we progress through this chapter it will become more and mor clear that the language relates to Jews and only to Jews.</a:t>
            </a:r>
          </a:p>
          <a:p>
            <a:r>
              <a:rPr lang="en-GB" dirty="0"/>
              <a:t>It was written to Jews who were being told that they (both the current generation and generations to come) would suffer extreme persecution, so this verse refers to those who come through the persecution and the Great Tribulation.</a:t>
            </a:r>
          </a:p>
          <a:p>
            <a:r>
              <a:rPr lang="en-GB" dirty="0"/>
              <a:t>The word used to describe being ‘saved’ is ‘</a:t>
            </a:r>
            <a:r>
              <a:rPr lang="en-GB" dirty="0" err="1"/>
              <a:t>Sozo</a:t>
            </a:r>
            <a:r>
              <a:rPr lang="en-GB" dirty="0"/>
              <a:t>’ (meaning to be rescued or delivered) rather than ‘Soteria’, which describes the state of being saved.</a:t>
            </a:r>
          </a:p>
          <a:p>
            <a:r>
              <a:rPr lang="en-GB" dirty="0"/>
              <a:t>This provides the theme of the whole of the book of Hebrews, which is addressed to Jewish believers who are contemplating turning back to Judaism to avoid persecution.</a:t>
            </a:r>
          </a:p>
          <a:p>
            <a:r>
              <a:rPr lang="en-GB" dirty="0"/>
              <a:t>The statement is addressed to those (Jewish believers) who might be facing persecution, and the exhortation is to persevere and trust God for deliverance.</a:t>
            </a:r>
          </a:p>
          <a:p>
            <a:r>
              <a:rPr lang="en-GB" dirty="0"/>
              <a:t>The Doctrine of ‘Perseverance of the Saints’ is based upon a misunderstanding of the context and application of this and other similar verses.</a:t>
            </a:r>
          </a:p>
        </p:txBody>
      </p:sp>
    </p:spTree>
    <p:extLst>
      <p:ext uri="{BB962C8B-B14F-4D97-AF65-F5344CB8AC3E}">
        <p14:creationId xmlns:p14="http://schemas.microsoft.com/office/powerpoint/2010/main" val="3933160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B3A3D1-F14E-5734-2CEC-AAF12C97BF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132250-CC83-6361-9B83-906B397096C0}"/>
              </a:ext>
            </a:extLst>
          </p:cNvPr>
          <p:cNvSpPr>
            <a:spLocks noGrp="1"/>
          </p:cNvSpPr>
          <p:nvPr>
            <p:ph type="title"/>
          </p:nvPr>
        </p:nvSpPr>
        <p:spPr/>
        <p:txBody>
          <a:bodyPr/>
          <a:lstStyle/>
          <a:p>
            <a:r>
              <a:rPr lang="en-GB" dirty="0"/>
              <a:t>Matthew 24 Part 2: The End-Times for Israel</a:t>
            </a:r>
          </a:p>
        </p:txBody>
      </p:sp>
      <p:sp>
        <p:nvSpPr>
          <p:cNvPr id="3" name="Content Placeholder 2">
            <a:extLst>
              <a:ext uri="{FF2B5EF4-FFF2-40B4-BE49-F238E27FC236}">
                <a16:creationId xmlns:a16="http://schemas.microsoft.com/office/drawing/2014/main" id="{36E4336E-9B6F-B683-F165-D6AA07715376}"/>
              </a:ext>
            </a:extLst>
          </p:cNvPr>
          <p:cNvSpPr>
            <a:spLocks noGrp="1"/>
          </p:cNvSpPr>
          <p:nvPr>
            <p:ph idx="1"/>
          </p:nvPr>
        </p:nvSpPr>
        <p:spPr>
          <a:xfrm>
            <a:off x="838200" y="1328056"/>
            <a:ext cx="10515600" cy="5529943"/>
          </a:xfrm>
        </p:spPr>
        <p:txBody>
          <a:bodyPr>
            <a:normAutofit fontScale="77500" lnSpcReduction="20000"/>
          </a:bodyPr>
          <a:lstStyle/>
          <a:p>
            <a:r>
              <a:rPr lang="en-GB" dirty="0"/>
              <a:t>Then we have verse 14 – “This gospel of the kingdom shall be preached in the whole world as a testimony to all the nations, and then the end will come.”</a:t>
            </a:r>
          </a:p>
          <a:p>
            <a:r>
              <a:rPr lang="en-GB" dirty="0"/>
              <a:t>Christ came as the King of the Jews, offering a Kingdom to them, which they rejected.</a:t>
            </a:r>
          </a:p>
          <a:p>
            <a:r>
              <a:rPr lang="en-GB" dirty="0"/>
              <a:t>The true Gospel of the Kingdom says that the King will return and will sit upon the throne of David, establishing a Kingdom on earth.</a:t>
            </a:r>
          </a:p>
          <a:p>
            <a:r>
              <a:rPr lang="en-GB" dirty="0"/>
              <a:t>This is something that was promised to the Jews and from which all nations can benefit.</a:t>
            </a:r>
          </a:p>
          <a:p>
            <a:r>
              <a:rPr lang="en-GB" dirty="0"/>
              <a:t>This has no direct relevance to the timing of the rapture of the Church.</a:t>
            </a:r>
          </a:p>
          <a:p>
            <a:r>
              <a:rPr lang="en-GB" dirty="0"/>
              <a:t>The Church-age saints will return with Jesus when He comes to set up His kingdom, which He will do when the Jews say “Blessed is He that comes in the name of the Lord”.</a:t>
            </a:r>
          </a:p>
          <a:p>
            <a:r>
              <a:rPr lang="en-GB" dirty="0"/>
              <a:t>It does not mean that the Lord cannot return for His church until the gospel has reached every nation.</a:t>
            </a:r>
          </a:p>
          <a:p>
            <a:r>
              <a:rPr lang="en-GB" dirty="0"/>
              <a:t>It does mean that every nation will, before the end, understand that Christ is King (every knee shall bow and every tongue confess etc.) – Philippians 2 v 5 - 11.</a:t>
            </a:r>
          </a:p>
          <a:p>
            <a:r>
              <a:rPr lang="en-GB" dirty="0"/>
              <a:t>So, Let’s move on to verses 15 – 28.</a:t>
            </a:r>
          </a:p>
          <a:p>
            <a:r>
              <a:rPr lang="en-GB" dirty="0"/>
              <a:t>This begins with something called ‘the abomination of desolation’</a:t>
            </a:r>
          </a:p>
        </p:txBody>
      </p:sp>
    </p:spTree>
    <p:extLst>
      <p:ext uri="{BB962C8B-B14F-4D97-AF65-F5344CB8AC3E}">
        <p14:creationId xmlns:p14="http://schemas.microsoft.com/office/powerpoint/2010/main" val="3282782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5FE84-0B94-8E45-44CB-F84FCBD59E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219AE5-5BE1-7C5C-AD46-EFB357380565}"/>
              </a:ext>
            </a:extLst>
          </p:cNvPr>
          <p:cNvSpPr>
            <a:spLocks noGrp="1"/>
          </p:cNvSpPr>
          <p:nvPr>
            <p:ph type="title"/>
          </p:nvPr>
        </p:nvSpPr>
        <p:spPr/>
        <p:txBody>
          <a:bodyPr/>
          <a:lstStyle/>
          <a:p>
            <a:r>
              <a:rPr lang="en-GB" dirty="0"/>
              <a:t>Matthew 24 Part 2: The End-Times for Israel</a:t>
            </a:r>
          </a:p>
        </p:txBody>
      </p:sp>
      <p:sp>
        <p:nvSpPr>
          <p:cNvPr id="3" name="Content Placeholder 2">
            <a:extLst>
              <a:ext uri="{FF2B5EF4-FFF2-40B4-BE49-F238E27FC236}">
                <a16:creationId xmlns:a16="http://schemas.microsoft.com/office/drawing/2014/main" id="{F14B2BBF-C692-6496-419F-E11833C67833}"/>
              </a:ext>
            </a:extLst>
          </p:cNvPr>
          <p:cNvSpPr>
            <a:spLocks noGrp="1"/>
          </p:cNvSpPr>
          <p:nvPr>
            <p:ph idx="1"/>
          </p:nvPr>
        </p:nvSpPr>
        <p:spPr>
          <a:xfrm>
            <a:off x="838200" y="1328056"/>
            <a:ext cx="10515600" cy="5529943"/>
          </a:xfrm>
        </p:spPr>
        <p:txBody>
          <a:bodyPr>
            <a:normAutofit fontScale="70000" lnSpcReduction="20000"/>
          </a:bodyPr>
          <a:lstStyle/>
          <a:p>
            <a:r>
              <a:rPr lang="en-GB" dirty="0"/>
              <a:t>This means the abomination (something causing disgust) of desolation (emptiness or barrenness).</a:t>
            </a:r>
          </a:p>
          <a:p>
            <a:r>
              <a:rPr lang="en-GB" dirty="0"/>
              <a:t>Other translations speak of “the abomination that causes desolation” (NIV), “the sacrilegious object that causes desecration” (NLT), and “that ‘Horrible Thing’” (CEV). The Amplified Bible adds the note that the abomination of desolation is “the appalling sacrilege that astonishes and makes desolate.”</a:t>
            </a:r>
          </a:p>
          <a:p>
            <a:r>
              <a:rPr lang="en-GB" dirty="0"/>
              <a:t>In the time of the Maccabees around 150 or so BC the Seleucids led by Antiochus the 4</a:t>
            </a:r>
            <a:r>
              <a:rPr lang="en-GB" baseline="30000" dirty="0"/>
              <a:t>th</a:t>
            </a:r>
            <a:r>
              <a:rPr lang="en-GB" dirty="0"/>
              <a:t> Epiphanes slaughtered a pig on the Jewish alter and many thought this was the abomination of desolation that Daniel referred to.</a:t>
            </a:r>
          </a:p>
          <a:p>
            <a:r>
              <a:rPr lang="en-GB" dirty="0"/>
              <a:t>Clearly, whilst this was a type of the abomination, it could not have been the real thing, because we now have Jesus telling them to watch out for it at some future point.</a:t>
            </a:r>
          </a:p>
          <a:p>
            <a:r>
              <a:rPr lang="en-GB" dirty="0"/>
              <a:t>There is a group of believers, known as preterists, who believe that this was fulfilled as part of what happened in AD70 – preterists (both partial and full)believe that all the prophecies for the end-times were fulfilled in AD 70.</a:t>
            </a:r>
          </a:p>
          <a:p>
            <a:r>
              <a:rPr lang="en-GB" dirty="0"/>
              <a:t>However, in Daniel’s prophecy (chapter 9 v 27) these events are pinned as occurring after the crucifixion in the period known as Daniel’s 70</a:t>
            </a:r>
            <a:r>
              <a:rPr lang="en-GB" baseline="30000" dirty="0"/>
              <a:t>th</a:t>
            </a:r>
            <a:r>
              <a:rPr lang="en-GB" dirty="0"/>
              <a:t> week – so during the great tribulation.</a:t>
            </a:r>
          </a:p>
          <a:p>
            <a:r>
              <a:rPr lang="en-GB" dirty="0"/>
              <a:t>The events described in Revelation 13 v 11 – 18 seem to me to describe the ultimate abomination of desolation where a Satanic beast erects an animated idol of himself in the temple and demands that people worship it.</a:t>
            </a:r>
          </a:p>
          <a:p>
            <a:r>
              <a:rPr lang="en-GB" dirty="0"/>
              <a:t>This occurs in the temple, which was destroyed in AD70, but John wrote of this in AD96, so it foresees a new temple, not yet built.</a:t>
            </a:r>
          </a:p>
        </p:txBody>
      </p:sp>
    </p:spTree>
    <p:extLst>
      <p:ext uri="{BB962C8B-B14F-4D97-AF65-F5344CB8AC3E}">
        <p14:creationId xmlns:p14="http://schemas.microsoft.com/office/powerpoint/2010/main" val="3021142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288951-CA94-0F88-B9AF-D0D7012033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DC268C-0ADD-B249-EF95-218F15BA4B92}"/>
              </a:ext>
            </a:extLst>
          </p:cNvPr>
          <p:cNvSpPr>
            <a:spLocks noGrp="1"/>
          </p:cNvSpPr>
          <p:nvPr>
            <p:ph type="title"/>
          </p:nvPr>
        </p:nvSpPr>
        <p:spPr/>
        <p:txBody>
          <a:bodyPr/>
          <a:lstStyle/>
          <a:p>
            <a:r>
              <a:rPr lang="en-GB" dirty="0"/>
              <a:t>Matthew 24 Part 2: The End-Times for Israel</a:t>
            </a:r>
          </a:p>
        </p:txBody>
      </p:sp>
      <p:sp>
        <p:nvSpPr>
          <p:cNvPr id="3" name="Content Placeholder 2">
            <a:extLst>
              <a:ext uri="{FF2B5EF4-FFF2-40B4-BE49-F238E27FC236}">
                <a16:creationId xmlns:a16="http://schemas.microsoft.com/office/drawing/2014/main" id="{EED55B57-8534-2293-C147-3E4A2C459E9E}"/>
              </a:ext>
            </a:extLst>
          </p:cNvPr>
          <p:cNvSpPr>
            <a:spLocks noGrp="1"/>
          </p:cNvSpPr>
          <p:nvPr>
            <p:ph idx="1"/>
          </p:nvPr>
        </p:nvSpPr>
        <p:spPr>
          <a:xfrm>
            <a:off x="838200" y="1328056"/>
            <a:ext cx="10515600" cy="5529943"/>
          </a:xfrm>
        </p:spPr>
        <p:txBody>
          <a:bodyPr>
            <a:normAutofit fontScale="77500" lnSpcReduction="20000"/>
          </a:bodyPr>
          <a:lstStyle/>
          <a:p>
            <a:r>
              <a:rPr lang="en-GB" dirty="0"/>
              <a:t>This is a very important matter for the Jews to understand, as they are told, “when you see it: flee!”</a:t>
            </a:r>
          </a:p>
          <a:p>
            <a:r>
              <a:rPr lang="en-GB" dirty="0"/>
              <a:t>If you are unable to recognise the event, what chance do you stand?</a:t>
            </a:r>
          </a:p>
          <a:p>
            <a:r>
              <a:rPr lang="en-GB" dirty="0"/>
              <a:t>But, again, note the context. It is an event concerning the Jewish Temple about which Jews are being warned.</a:t>
            </a:r>
          </a:p>
          <a:p>
            <a:r>
              <a:rPr lang="en-GB" dirty="0"/>
              <a:t>All the language surrounding the event is directed at and only applicable to Jews.</a:t>
            </a:r>
          </a:p>
          <a:p>
            <a:r>
              <a:rPr lang="en-GB" dirty="0"/>
              <a:t>Those in Judea (Jews).</a:t>
            </a:r>
          </a:p>
          <a:p>
            <a:r>
              <a:rPr lang="en-GB" dirty="0"/>
              <a:t>Those on the house-tops (Jews had terraces and gardens on their house-tops).</a:t>
            </a:r>
          </a:p>
          <a:p>
            <a:r>
              <a:rPr lang="en-GB" dirty="0"/>
              <a:t>Pray that it’s not on the Sabbath – only Jews are constrained on the Sabbath.</a:t>
            </a:r>
          </a:p>
          <a:p>
            <a:r>
              <a:rPr lang="en-GB" dirty="0"/>
              <a:t>If those days had not been cut short, life on earth would become extinct, but they were cut short for the sake of the elect (God’s chosen people, the Jews).</a:t>
            </a:r>
          </a:p>
          <a:p>
            <a:r>
              <a:rPr lang="en-GB" dirty="0"/>
              <a:t>A Jewish remnant has to be saved so that at the end all Israel can be saved (Romans 11 v 26), hence the time is cut short.</a:t>
            </a:r>
          </a:p>
          <a:p>
            <a:r>
              <a:rPr lang="en-GB" dirty="0"/>
              <a:t>As the spiritual activities intensify towards the end, there will be many false Christs bringing false hopes and distracting people from the true messiah.</a:t>
            </a:r>
          </a:p>
          <a:p>
            <a:r>
              <a:rPr lang="en-GB" dirty="0"/>
              <a:t>There is a clear warning not to be taken in by them.</a:t>
            </a:r>
          </a:p>
          <a:p>
            <a:r>
              <a:rPr lang="en-GB" dirty="0"/>
              <a:t>We have seen types or precursors of this already.</a:t>
            </a:r>
          </a:p>
        </p:txBody>
      </p:sp>
    </p:spTree>
    <p:extLst>
      <p:ext uri="{BB962C8B-B14F-4D97-AF65-F5344CB8AC3E}">
        <p14:creationId xmlns:p14="http://schemas.microsoft.com/office/powerpoint/2010/main" val="2449303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068AAE-C4BC-50F4-1B76-2A80B35857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03631B-D8E6-427C-D9DB-3F00D391D1F5}"/>
              </a:ext>
            </a:extLst>
          </p:cNvPr>
          <p:cNvSpPr>
            <a:spLocks noGrp="1"/>
          </p:cNvSpPr>
          <p:nvPr>
            <p:ph type="title"/>
          </p:nvPr>
        </p:nvSpPr>
        <p:spPr/>
        <p:txBody>
          <a:bodyPr/>
          <a:lstStyle/>
          <a:p>
            <a:r>
              <a:rPr lang="en-GB" dirty="0"/>
              <a:t>Matthew 24 Part 2: The End-Times for Israel</a:t>
            </a:r>
          </a:p>
        </p:txBody>
      </p:sp>
      <p:sp>
        <p:nvSpPr>
          <p:cNvPr id="3" name="Content Placeholder 2">
            <a:extLst>
              <a:ext uri="{FF2B5EF4-FFF2-40B4-BE49-F238E27FC236}">
                <a16:creationId xmlns:a16="http://schemas.microsoft.com/office/drawing/2014/main" id="{962732A7-C1DE-81AF-53A8-24021BBE54CC}"/>
              </a:ext>
            </a:extLst>
          </p:cNvPr>
          <p:cNvSpPr>
            <a:spLocks noGrp="1"/>
          </p:cNvSpPr>
          <p:nvPr>
            <p:ph idx="1"/>
          </p:nvPr>
        </p:nvSpPr>
        <p:spPr>
          <a:xfrm>
            <a:off x="838200" y="1328056"/>
            <a:ext cx="10515600" cy="5529943"/>
          </a:xfrm>
        </p:spPr>
        <p:txBody>
          <a:bodyPr>
            <a:normAutofit fontScale="77500" lnSpcReduction="20000"/>
          </a:bodyPr>
          <a:lstStyle/>
          <a:p>
            <a:r>
              <a:rPr lang="en-GB" dirty="0"/>
              <a:t>Vast numbers of people booked flights to see prophet T.B. Joshua who turned out to be a child abusing false prophet (died in 2021).</a:t>
            </a:r>
          </a:p>
          <a:p>
            <a:r>
              <a:rPr lang="en-GB" dirty="0"/>
              <a:t>Thousands more booked flights to see Todd Bentley, another sexually promiscuous and perverted harbinger of a false gospel.</a:t>
            </a:r>
          </a:p>
          <a:p>
            <a:r>
              <a:rPr lang="en-GB" dirty="0"/>
              <a:t>But because of biblical illiteracy, people flocked to these men who were saying, along with many misguided church leaders, “Jesus is in Florida – go there” or “Jesus is in Nigeria – go there”.</a:t>
            </a:r>
          </a:p>
          <a:p>
            <a:r>
              <a:rPr lang="en-GB" dirty="0"/>
              <a:t>Jesus’ instruction when faced with these false Christs is, “Don’t go”.</a:t>
            </a:r>
          </a:p>
          <a:p>
            <a:r>
              <a:rPr lang="en-GB" dirty="0"/>
              <a:t>So how are they (The Jews and those who have not been raptured but have come to faith after the rapture) to distinguish what is real from what is false?</a:t>
            </a:r>
          </a:p>
          <a:p>
            <a:r>
              <a:rPr lang="en-GB" dirty="0"/>
              <a:t>Well, Jesus says, in effect, the real thing will be unmistakeable.</a:t>
            </a:r>
          </a:p>
          <a:p>
            <a:r>
              <a:rPr lang="en-GB" dirty="0"/>
              <a:t>Just like lightning lights up the whole sky from east to west, Jesus will return to His people and to the earth in such a way that everyone still here will know beyond doubt that He has arrived.</a:t>
            </a:r>
          </a:p>
          <a:p>
            <a:r>
              <a:rPr lang="en-GB" dirty="0"/>
              <a:t>One favoured interpretation based upon Revelation 16 v 10 &amp; 22 v 5 is that Jesus will come at a time of darkness and will come as the ‘Light of the World’, so will be unmissable.</a:t>
            </a:r>
          </a:p>
          <a:p>
            <a:r>
              <a:rPr lang="en-GB" dirty="0"/>
              <a:t>This is in keeping with verse 29 of  this chapter, which we will look at next time</a:t>
            </a:r>
          </a:p>
        </p:txBody>
      </p:sp>
    </p:spTree>
    <p:extLst>
      <p:ext uri="{BB962C8B-B14F-4D97-AF65-F5344CB8AC3E}">
        <p14:creationId xmlns:p14="http://schemas.microsoft.com/office/powerpoint/2010/main" val="814810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7A0B40-8609-5ECD-922F-993062DD1E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2B2CFB-AA19-9A53-0D83-2B6696A15133}"/>
              </a:ext>
            </a:extLst>
          </p:cNvPr>
          <p:cNvSpPr>
            <a:spLocks noGrp="1"/>
          </p:cNvSpPr>
          <p:nvPr>
            <p:ph type="title"/>
          </p:nvPr>
        </p:nvSpPr>
        <p:spPr/>
        <p:txBody>
          <a:bodyPr/>
          <a:lstStyle/>
          <a:p>
            <a:r>
              <a:rPr lang="en-GB" dirty="0"/>
              <a:t>Matthew 24 Part 2: The End-Times for Israel</a:t>
            </a:r>
          </a:p>
        </p:txBody>
      </p:sp>
      <p:sp>
        <p:nvSpPr>
          <p:cNvPr id="3" name="Content Placeholder 2">
            <a:extLst>
              <a:ext uri="{FF2B5EF4-FFF2-40B4-BE49-F238E27FC236}">
                <a16:creationId xmlns:a16="http://schemas.microsoft.com/office/drawing/2014/main" id="{4B3BBB95-485A-499F-498C-6DC28DB1917A}"/>
              </a:ext>
            </a:extLst>
          </p:cNvPr>
          <p:cNvSpPr>
            <a:spLocks noGrp="1"/>
          </p:cNvSpPr>
          <p:nvPr>
            <p:ph idx="1"/>
          </p:nvPr>
        </p:nvSpPr>
        <p:spPr>
          <a:xfrm>
            <a:off x="838200" y="1328056"/>
            <a:ext cx="10515600" cy="5529943"/>
          </a:xfrm>
        </p:spPr>
        <p:txBody>
          <a:bodyPr>
            <a:normAutofit fontScale="77500" lnSpcReduction="20000"/>
          </a:bodyPr>
          <a:lstStyle/>
          <a:p>
            <a:r>
              <a:rPr lang="en-GB" dirty="0"/>
              <a:t>Finally, for this morning we have this last verse, “Wherever the corpse is, there the vultures will gather”. </a:t>
            </a:r>
          </a:p>
          <a:p>
            <a:r>
              <a:rPr lang="en-GB" dirty="0"/>
              <a:t>If you look this up online, you will find multiple interpretations of this verse with the carcass seen as Israel, the church, Rome, Christ Himself etc.</a:t>
            </a:r>
          </a:p>
          <a:p>
            <a:r>
              <a:rPr lang="en-GB" dirty="0"/>
              <a:t>I believe the interpretation requires us to keep within the context of the verse.</a:t>
            </a:r>
          </a:p>
          <a:p>
            <a:r>
              <a:rPr lang="en-GB" dirty="0"/>
              <a:t>Jesus has been talking about false Christs and deceivers.</a:t>
            </a:r>
          </a:p>
          <a:p>
            <a:r>
              <a:rPr lang="en-GB" dirty="0"/>
              <a:t>He has also spoken of His return, which will be unmissable.</a:t>
            </a:r>
          </a:p>
          <a:p>
            <a:r>
              <a:rPr lang="en-GB" dirty="0"/>
              <a:t>So, the gathering vultures has to represent those who are gathering around the dying corpse of Israel who await their Messiah to bring them life.</a:t>
            </a:r>
          </a:p>
          <a:p>
            <a:r>
              <a:rPr lang="en-GB" dirty="0"/>
              <a:t>This will cause the vultures to gather to take advantage of the corpse – the likes of Prophet T. B. Joshua, Todd Bently and Benny Hinn have successfully become rich at the expense of the corpses (feeding off them) who have neglected to feed from the one who is the bread of life and the living water. It will happen </a:t>
            </a:r>
            <a:r>
              <a:rPr lang="en-GB"/>
              <a:t>to the Jews too.</a:t>
            </a:r>
            <a:endParaRPr lang="en-GB" dirty="0"/>
          </a:p>
          <a:p>
            <a:r>
              <a:rPr lang="en-GB" dirty="0"/>
              <a:t>I believe that as Jesus says when He comes these false Christs (vultures) will be revealed for what they are, He is forewarning the Jews to whom He is speaking that seeing the vultures gathering (as we certainly are), is a sign that His second coming is near.</a:t>
            </a:r>
          </a:p>
          <a:p>
            <a:r>
              <a:rPr lang="en-GB" dirty="0"/>
              <a:t>If this is true, then the Rapture of the Church is nearer still.</a:t>
            </a:r>
          </a:p>
        </p:txBody>
      </p:sp>
    </p:spTree>
    <p:extLst>
      <p:ext uri="{BB962C8B-B14F-4D97-AF65-F5344CB8AC3E}">
        <p14:creationId xmlns:p14="http://schemas.microsoft.com/office/powerpoint/2010/main" val="18049285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6D45CA7-9B92-4113-BDB3-1DBB4DD38040}"/>
</file>

<file path=customXml/itemProps2.xml><?xml version="1.0" encoding="utf-8"?>
<ds:datastoreItem xmlns:ds="http://schemas.openxmlformats.org/officeDocument/2006/customXml" ds:itemID="{DDCC60E0-C36F-46CA-A0DD-83F394495DE8}"/>
</file>

<file path=customXml/itemProps3.xml><?xml version="1.0" encoding="utf-8"?>
<ds:datastoreItem xmlns:ds="http://schemas.openxmlformats.org/officeDocument/2006/customXml" ds:itemID="{E74604F6-93B5-4E7B-BECD-C8505F5A0E18}"/>
</file>

<file path=docProps/app.xml><?xml version="1.0" encoding="utf-8"?>
<Properties xmlns="http://schemas.openxmlformats.org/officeDocument/2006/extended-properties" xmlns:vt="http://schemas.openxmlformats.org/officeDocument/2006/docPropsVTypes">
  <TotalTime>1470</TotalTime>
  <Words>2199</Words>
  <Application>Microsoft Office PowerPoint</Application>
  <PresentationFormat>Widescreen</PresentationFormat>
  <Paragraphs>82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Matthew 24 Part 2</vt:lpstr>
      <vt:lpstr>Matthew 24 Part 2: The End-Times for Israel</vt:lpstr>
      <vt:lpstr>Matthew 24 Part 2: The End-Times for Israel</vt:lpstr>
      <vt:lpstr>Matthew 24 Part 2: The End-Times for Israel</vt:lpstr>
      <vt:lpstr>Matthew 24 Part 2: The End-Times for Israel</vt:lpstr>
      <vt:lpstr>Matthew 24 Part 2: The End-Times for Israel</vt:lpstr>
      <vt:lpstr>Matthew 24 Part 2: The End-Times for Israel</vt:lpstr>
      <vt:lpstr>Matthew 24 Part 2: The End-Times for Israel</vt:lpstr>
      <vt:lpstr>Matthew 24 Part 2: The End-Times for Israel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2025-10-17T06:07:54Z</dcterms:created>
  <dcterms:modified xsi:type="dcterms:W3CDTF">2025-10-18T06:38:50Z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