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9" r:id="rId5"/>
    <p:sldId id="266" r:id="rId6"/>
    <p:sldId id="265" r:id="rId7"/>
    <p:sldId id="259" r:id="rId8"/>
    <p:sldId id="26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A97BF0-2A75-42C2-A653-8BE7D7B7E6D6}" v="9" dt="2025-06-07T06:50:13.3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6" d="100"/>
          <a:sy n="66" d="100"/>
        </p:scale>
        <p:origin x="1330"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08C87-C085-ACB6-A4F0-92E2C1A7FA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07B2510-E91D-5EDE-F4E7-C939FBEAB8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D90C6C6-2261-032A-BB44-AEBE3678E753}"/>
              </a:ext>
            </a:extLst>
          </p:cNvPr>
          <p:cNvSpPr>
            <a:spLocks noGrp="1"/>
          </p:cNvSpPr>
          <p:nvPr>
            <p:ph type="dt" sz="half" idx="10"/>
          </p:nvPr>
        </p:nvSpPr>
        <p:spPr/>
        <p:txBody>
          <a:bodyPr/>
          <a:lstStyle/>
          <a:p>
            <a:fld id="{25B81E62-FDD5-4CDF-A201-F0FE2428C589}" type="datetimeFigureOut">
              <a:rPr lang="en-GB" smtClean="0"/>
              <a:t>15/06/2025</a:t>
            </a:fld>
            <a:endParaRPr lang="en-GB"/>
          </a:p>
        </p:txBody>
      </p:sp>
      <p:sp>
        <p:nvSpPr>
          <p:cNvPr id="5" name="Footer Placeholder 4">
            <a:extLst>
              <a:ext uri="{FF2B5EF4-FFF2-40B4-BE49-F238E27FC236}">
                <a16:creationId xmlns:a16="http://schemas.microsoft.com/office/drawing/2014/main" id="{C41EE727-AE3E-9640-2BCB-EA624345CA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E492D57-CFDF-AB2F-6FD1-790EE8BC2B4C}"/>
              </a:ext>
            </a:extLst>
          </p:cNvPr>
          <p:cNvSpPr>
            <a:spLocks noGrp="1"/>
          </p:cNvSpPr>
          <p:nvPr>
            <p:ph type="sldNum" sz="quarter" idx="12"/>
          </p:nvPr>
        </p:nvSpPr>
        <p:spPr/>
        <p:txBody>
          <a:bodyPr/>
          <a:lstStyle/>
          <a:p>
            <a:fld id="{F7EEB709-9A1E-4676-B170-0195B9F5FDEC}" type="slidenum">
              <a:rPr lang="en-GB" smtClean="0"/>
              <a:t>‹#›</a:t>
            </a:fld>
            <a:endParaRPr lang="en-GB"/>
          </a:p>
        </p:txBody>
      </p:sp>
    </p:spTree>
    <p:extLst>
      <p:ext uri="{BB962C8B-B14F-4D97-AF65-F5344CB8AC3E}">
        <p14:creationId xmlns:p14="http://schemas.microsoft.com/office/powerpoint/2010/main" val="2266976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AF130-8A13-D4B0-C6A0-08EFE10581A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7A16630-D61D-2734-28A1-EDF720F56E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8F819ED-1E0C-9971-09B7-25EB773BECCC}"/>
              </a:ext>
            </a:extLst>
          </p:cNvPr>
          <p:cNvSpPr>
            <a:spLocks noGrp="1"/>
          </p:cNvSpPr>
          <p:nvPr>
            <p:ph type="dt" sz="half" idx="10"/>
          </p:nvPr>
        </p:nvSpPr>
        <p:spPr/>
        <p:txBody>
          <a:bodyPr/>
          <a:lstStyle/>
          <a:p>
            <a:fld id="{25B81E62-FDD5-4CDF-A201-F0FE2428C589}" type="datetimeFigureOut">
              <a:rPr lang="en-GB" smtClean="0"/>
              <a:t>15/06/2025</a:t>
            </a:fld>
            <a:endParaRPr lang="en-GB"/>
          </a:p>
        </p:txBody>
      </p:sp>
      <p:sp>
        <p:nvSpPr>
          <p:cNvPr id="5" name="Footer Placeholder 4">
            <a:extLst>
              <a:ext uri="{FF2B5EF4-FFF2-40B4-BE49-F238E27FC236}">
                <a16:creationId xmlns:a16="http://schemas.microsoft.com/office/drawing/2014/main" id="{91A8B1AA-488C-6160-CE81-167C14A20B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3FCEE5-2F0B-3889-BC75-14BCC0150ED6}"/>
              </a:ext>
            </a:extLst>
          </p:cNvPr>
          <p:cNvSpPr>
            <a:spLocks noGrp="1"/>
          </p:cNvSpPr>
          <p:nvPr>
            <p:ph type="sldNum" sz="quarter" idx="12"/>
          </p:nvPr>
        </p:nvSpPr>
        <p:spPr/>
        <p:txBody>
          <a:bodyPr/>
          <a:lstStyle/>
          <a:p>
            <a:fld id="{F7EEB709-9A1E-4676-B170-0195B9F5FDEC}" type="slidenum">
              <a:rPr lang="en-GB" smtClean="0"/>
              <a:t>‹#›</a:t>
            </a:fld>
            <a:endParaRPr lang="en-GB"/>
          </a:p>
        </p:txBody>
      </p:sp>
    </p:spTree>
    <p:extLst>
      <p:ext uri="{BB962C8B-B14F-4D97-AF65-F5344CB8AC3E}">
        <p14:creationId xmlns:p14="http://schemas.microsoft.com/office/powerpoint/2010/main" val="9837496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5EF6C2-0D54-FEA3-E385-B130C7B01A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3BCD14A-4979-557D-52F8-71A84626884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A16CFE5-5B74-1942-D384-3C5280F25A7C}"/>
              </a:ext>
            </a:extLst>
          </p:cNvPr>
          <p:cNvSpPr>
            <a:spLocks noGrp="1"/>
          </p:cNvSpPr>
          <p:nvPr>
            <p:ph type="dt" sz="half" idx="10"/>
          </p:nvPr>
        </p:nvSpPr>
        <p:spPr/>
        <p:txBody>
          <a:bodyPr/>
          <a:lstStyle/>
          <a:p>
            <a:fld id="{25B81E62-FDD5-4CDF-A201-F0FE2428C589}" type="datetimeFigureOut">
              <a:rPr lang="en-GB" smtClean="0"/>
              <a:t>15/06/2025</a:t>
            </a:fld>
            <a:endParaRPr lang="en-GB"/>
          </a:p>
        </p:txBody>
      </p:sp>
      <p:sp>
        <p:nvSpPr>
          <p:cNvPr id="5" name="Footer Placeholder 4">
            <a:extLst>
              <a:ext uri="{FF2B5EF4-FFF2-40B4-BE49-F238E27FC236}">
                <a16:creationId xmlns:a16="http://schemas.microsoft.com/office/drawing/2014/main" id="{2FFE9EC4-898D-9DF8-ECA6-B43BE5EB82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4B37FC-DB1A-F158-B7FA-7673821F1EA2}"/>
              </a:ext>
            </a:extLst>
          </p:cNvPr>
          <p:cNvSpPr>
            <a:spLocks noGrp="1"/>
          </p:cNvSpPr>
          <p:nvPr>
            <p:ph type="sldNum" sz="quarter" idx="12"/>
          </p:nvPr>
        </p:nvSpPr>
        <p:spPr/>
        <p:txBody>
          <a:bodyPr/>
          <a:lstStyle/>
          <a:p>
            <a:fld id="{F7EEB709-9A1E-4676-B170-0195B9F5FDEC}" type="slidenum">
              <a:rPr lang="en-GB" smtClean="0"/>
              <a:t>‹#›</a:t>
            </a:fld>
            <a:endParaRPr lang="en-GB"/>
          </a:p>
        </p:txBody>
      </p:sp>
    </p:spTree>
    <p:extLst>
      <p:ext uri="{BB962C8B-B14F-4D97-AF65-F5344CB8AC3E}">
        <p14:creationId xmlns:p14="http://schemas.microsoft.com/office/powerpoint/2010/main" val="528653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18D7C-3C47-B6CE-1114-9B15047AB15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BB595B-EBE2-5935-6D22-5A1CF468D37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5CBAD13-95A3-5D54-6DAD-CF1F03856745}"/>
              </a:ext>
            </a:extLst>
          </p:cNvPr>
          <p:cNvSpPr>
            <a:spLocks noGrp="1"/>
          </p:cNvSpPr>
          <p:nvPr>
            <p:ph type="dt" sz="half" idx="10"/>
          </p:nvPr>
        </p:nvSpPr>
        <p:spPr/>
        <p:txBody>
          <a:bodyPr/>
          <a:lstStyle/>
          <a:p>
            <a:fld id="{25B81E62-FDD5-4CDF-A201-F0FE2428C589}" type="datetimeFigureOut">
              <a:rPr lang="en-GB" smtClean="0"/>
              <a:t>15/06/2025</a:t>
            </a:fld>
            <a:endParaRPr lang="en-GB"/>
          </a:p>
        </p:txBody>
      </p:sp>
      <p:sp>
        <p:nvSpPr>
          <p:cNvPr id="5" name="Footer Placeholder 4">
            <a:extLst>
              <a:ext uri="{FF2B5EF4-FFF2-40B4-BE49-F238E27FC236}">
                <a16:creationId xmlns:a16="http://schemas.microsoft.com/office/drawing/2014/main" id="{931160AE-54B8-4DE1-3FE7-21C045FC07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E3FC38-03C7-89D0-EE8E-3B18751E236A}"/>
              </a:ext>
            </a:extLst>
          </p:cNvPr>
          <p:cNvSpPr>
            <a:spLocks noGrp="1"/>
          </p:cNvSpPr>
          <p:nvPr>
            <p:ph type="sldNum" sz="quarter" idx="12"/>
          </p:nvPr>
        </p:nvSpPr>
        <p:spPr/>
        <p:txBody>
          <a:bodyPr/>
          <a:lstStyle/>
          <a:p>
            <a:fld id="{F7EEB709-9A1E-4676-B170-0195B9F5FDEC}" type="slidenum">
              <a:rPr lang="en-GB" smtClean="0"/>
              <a:t>‹#›</a:t>
            </a:fld>
            <a:endParaRPr lang="en-GB"/>
          </a:p>
        </p:txBody>
      </p:sp>
    </p:spTree>
    <p:extLst>
      <p:ext uri="{BB962C8B-B14F-4D97-AF65-F5344CB8AC3E}">
        <p14:creationId xmlns:p14="http://schemas.microsoft.com/office/powerpoint/2010/main" val="3162844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1F02D-EA43-F27D-8C97-A4FD8CA0F9A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00D227C-27AD-B0AC-20E0-872264DE6BD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B960A7-B352-0A30-32C9-599812C7C633}"/>
              </a:ext>
            </a:extLst>
          </p:cNvPr>
          <p:cNvSpPr>
            <a:spLocks noGrp="1"/>
          </p:cNvSpPr>
          <p:nvPr>
            <p:ph type="dt" sz="half" idx="10"/>
          </p:nvPr>
        </p:nvSpPr>
        <p:spPr/>
        <p:txBody>
          <a:bodyPr/>
          <a:lstStyle/>
          <a:p>
            <a:fld id="{25B81E62-FDD5-4CDF-A201-F0FE2428C589}" type="datetimeFigureOut">
              <a:rPr lang="en-GB" smtClean="0"/>
              <a:t>15/06/2025</a:t>
            </a:fld>
            <a:endParaRPr lang="en-GB"/>
          </a:p>
        </p:txBody>
      </p:sp>
      <p:sp>
        <p:nvSpPr>
          <p:cNvPr id="5" name="Footer Placeholder 4">
            <a:extLst>
              <a:ext uri="{FF2B5EF4-FFF2-40B4-BE49-F238E27FC236}">
                <a16:creationId xmlns:a16="http://schemas.microsoft.com/office/drawing/2014/main" id="{13F2F629-C257-D559-DBC3-045F5D80795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DE4EA8-03B4-C393-4384-CBF65845516E}"/>
              </a:ext>
            </a:extLst>
          </p:cNvPr>
          <p:cNvSpPr>
            <a:spLocks noGrp="1"/>
          </p:cNvSpPr>
          <p:nvPr>
            <p:ph type="sldNum" sz="quarter" idx="12"/>
          </p:nvPr>
        </p:nvSpPr>
        <p:spPr/>
        <p:txBody>
          <a:bodyPr/>
          <a:lstStyle/>
          <a:p>
            <a:fld id="{F7EEB709-9A1E-4676-B170-0195B9F5FDEC}" type="slidenum">
              <a:rPr lang="en-GB" smtClean="0"/>
              <a:t>‹#›</a:t>
            </a:fld>
            <a:endParaRPr lang="en-GB"/>
          </a:p>
        </p:txBody>
      </p:sp>
    </p:spTree>
    <p:extLst>
      <p:ext uri="{BB962C8B-B14F-4D97-AF65-F5344CB8AC3E}">
        <p14:creationId xmlns:p14="http://schemas.microsoft.com/office/powerpoint/2010/main" val="3720418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266CA-061E-DA4F-4A0A-5FFCE1680F4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7AF3531-FA54-D091-2A43-8264376D74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4F32A68-E03F-EB05-D1D2-8A016D7C2E7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DED3D84-384F-35BC-28D4-540F2AD1A36C}"/>
              </a:ext>
            </a:extLst>
          </p:cNvPr>
          <p:cNvSpPr>
            <a:spLocks noGrp="1"/>
          </p:cNvSpPr>
          <p:nvPr>
            <p:ph type="dt" sz="half" idx="10"/>
          </p:nvPr>
        </p:nvSpPr>
        <p:spPr/>
        <p:txBody>
          <a:bodyPr/>
          <a:lstStyle/>
          <a:p>
            <a:fld id="{25B81E62-FDD5-4CDF-A201-F0FE2428C589}" type="datetimeFigureOut">
              <a:rPr lang="en-GB" smtClean="0"/>
              <a:t>15/06/2025</a:t>
            </a:fld>
            <a:endParaRPr lang="en-GB"/>
          </a:p>
        </p:txBody>
      </p:sp>
      <p:sp>
        <p:nvSpPr>
          <p:cNvPr id="6" name="Footer Placeholder 5">
            <a:extLst>
              <a:ext uri="{FF2B5EF4-FFF2-40B4-BE49-F238E27FC236}">
                <a16:creationId xmlns:a16="http://schemas.microsoft.com/office/drawing/2014/main" id="{576CBFE3-0911-721C-0CBD-96B846D748D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FCFD84D-CB7A-42C8-09FB-30593FE8D729}"/>
              </a:ext>
            </a:extLst>
          </p:cNvPr>
          <p:cNvSpPr>
            <a:spLocks noGrp="1"/>
          </p:cNvSpPr>
          <p:nvPr>
            <p:ph type="sldNum" sz="quarter" idx="12"/>
          </p:nvPr>
        </p:nvSpPr>
        <p:spPr/>
        <p:txBody>
          <a:bodyPr/>
          <a:lstStyle/>
          <a:p>
            <a:fld id="{F7EEB709-9A1E-4676-B170-0195B9F5FDEC}" type="slidenum">
              <a:rPr lang="en-GB" smtClean="0"/>
              <a:t>‹#›</a:t>
            </a:fld>
            <a:endParaRPr lang="en-GB"/>
          </a:p>
        </p:txBody>
      </p:sp>
    </p:spTree>
    <p:extLst>
      <p:ext uri="{BB962C8B-B14F-4D97-AF65-F5344CB8AC3E}">
        <p14:creationId xmlns:p14="http://schemas.microsoft.com/office/powerpoint/2010/main" val="3462861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6C196-82F6-AEB2-A04E-B384E3E890A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02D62C3-C0B2-1C80-C05C-3F9C15CF91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40550C-7DE1-F907-578A-44DCBBC6F07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10AA3BB-6535-FCAE-4C61-EDBBD2D210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257100-9128-28D9-E355-7D3B1B0EB9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57F14CA-7632-C553-92F2-105F00A9059A}"/>
              </a:ext>
            </a:extLst>
          </p:cNvPr>
          <p:cNvSpPr>
            <a:spLocks noGrp="1"/>
          </p:cNvSpPr>
          <p:nvPr>
            <p:ph type="dt" sz="half" idx="10"/>
          </p:nvPr>
        </p:nvSpPr>
        <p:spPr/>
        <p:txBody>
          <a:bodyPr/>
          <a:lstStyle/>
          <a:p>
            <a:fld id="{25B81E62-FDD5-4CDF-A201-F0FE2428C589}" type="datetimeFigureOut">
              <a:rPr lang="en-GB" smtClean="0"/>
              <a:t>15/06/2025</a:t>
            </a:fld>
            <a:endParaRPr lang="en-GB"/>
          </a:p>
        </p:txBody>
      </p:sp>
      <p:sp>
        <p:nvSpPr>
          <p:cNvPr id="8" name="Footer Placeholder 7">
            <a:extLst>
              <a:ext uri="{FF2B5EF4-FFF2-40B4-BE49-F238E27FC236}">
                <a16:creationId xmlns:a16="http://schemas.microsoft.com/office/drawing/2014/main" id="{DB2905D2-0841-C27C-E13B-65692D3BFDB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95D6108-955A-AD4C-8117-1A2BAE9EF837}"/>
              </a:ext>
            </a:extLst>
          </p:cNvPr>
          <p:cNvSpPr>
            <a:spLocks noGrp="1"/>
          </p:cNvSpPr>
          <p:nvPr>
            <p:ph type="sldNum" sz="quarter" idx="12"/>
          </p:nvPr>
        </p:nvSpPr>
        <p:spPr/>
        <p:txBody>
          <a:bodyPr/>
          <a:lstStyle/>
          <a:p>
            <a:fld id="{F7EEB709-9A1E-4676-B170-0195B9F5FDEC}" type="slidenum">
              <a:rPr lang="en-GB" smtClean="0"/>
              <a:t>‹#›</a:t>
            </a:fld>
            <a:endParaRPr lang="en-GB"/>
          </a:p>
        </p:txBody>
      </p:sp>
    </p:spTree>
    <p:extLst>
      <p:ext uri="{BB962C8B-B14F-4D97-AF65-F5344CB8AC3E}">
        <p14:creationId xmlns:p14="http://schemas.microsoft.com/office/powerpoint/2010/main" val="28849180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3AE06-69E0-3F6C-031E-2A473E20B61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854731E-0FB2-61CD-AB3B-0C1CEF91FA9F}"/>
              </a:ext>
            </a:extLst>
          </p:cNvPr>
          <p:cNvSpPr>
            <a:spLocks noGrp="1"/>
          </p:cNvSpPr>
          <p:nvPr>
            <p:ph type="dt" sz="half" idx="10"/>
          </p:nvPr>
        </p:nvSpPr>
        <p:spPr/>
        <p:txBody>
          <a:bodyPr/>
          <a:lstStyle/>
          <a:p>
            <a:fld id="{25B81E62-FDD5-4CDF-A201-F0FE2428C589}" type="datetimeFigureOut">
              <a:rPr lang="en-GB" smtClean="0"/>
              <a:t>15/06/2025</a:t>
            </a:fld>
            <a:endParaRPr lang="en-GB"/>
          </a:p>
        </p:txBody>
      </p:sp>
      <p:sp>
        <p:nvSpPr>
          <p:cNvPr id="4" name="Footer Placeholder 3">
            <a:extLst>
              <a:ext uri="{FF2B5EF4-FFF2-40B4-BE49-F238E27FC236}">
                <a16:creationId xmlns:a16="http://schemas.microsoft.com/office/drawing/2014/main" id="{6577D484-18AD-5892-C56B-A58B0DE9CBC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A346225-0332-53B6-C2D5-18202C0B7E90}"/>
              </a:ext>
            </a:extLst>
          </p:cNvPr>
          <p:cNvSpPr>
            <a:spLocks noGrp="1"/>
          </p:cNvSpPr>
          <p:nvPr>
            <p:ph type="sldNum" sz="quarter" idx="12"/>
          </p:nvPr>
        </p:nvSpPr>
        <p:spPr/>
        <p:txBody>
          <a:bodyPr/>
          <a:lstStyle/>
          <a:p>
            <a:fld id="{F7EEB709-9A1E-4676-B170-0195B9F5FDEC}" type="slidenum">
              <a:rPr lang="en-GB" smtClean="0"/>
              <a:t>‹#›</a:t>
            </a:fld>
            <a:endParaRPr lang="en-GB"/>
          </a:p>
        </p:txBody>
      </p:sp>
    </p:spTree>
    <p:extLst>
      <p:ext uri="{BB962C8B-B14F-4D97-AF65-F5344CB8AC3E}">
        <p14:creationId xmlns:p14="http://schemas.microsoft.com/office/powerpoint/2010/main" val="2319845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054DD24-9A5E-EC46-615B-621C2F0836EA}"/>
              </a:ext>
            </a:extLst>
          </p:cNvPr>
          <p:cNvSpPr>
            <a:spLocks noGrp="1"/>
          </p:cNvSpPr>
          <p:nvPr>
            <p:ph type="dt" sz="half" idx="10"/>
          </p:nvPr>
        </p:nvSpPr>
        <p:spPr/>
        <p:txBody>
          <a:bodyPr/>
          <a:lstStyle/>
          <a:p>
            <a:fld id="{25B81E62-FDD5-4CDF-A201-F0FE2428C589}" type="datetimeFigureOut">
              <a:rPr lang="en-GB" smtClean="0"/>
              <a:t>15/06/2025</a:t>
            </a:fld>
            <a:endParaRPr lang="en-GB"/>
          </a:p>
        </p:txBody>
      </p:sp>
      <p:sp>
        <p:nvSpPr>
          <p:cNvPr id="3" name="Footer Placeholder 2">
            <a:extLst>
              <a:ext uri="{FF2B5EF4-FFF2-40B4-BE49-F238E27FC236}">
                <a16:creationId xmlns:a16="http://schemas.microsoft.com/office/drawing/2014/main" id="{5D540881-3D36-BB54-7C80-7556CC1641B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853DE4C-DDC2-F412-E234-86C497A24469}"/>
              </a:ext>
            </a:extLst>
          </p:cNvPr>
          <p:cNvSpPr>
            <a:spLocks noGrp="1"/>
          </p:cNvSpPr>
          <p:nvPr>
            <p:ph type="sldNum" sz="quarter" idx="12"/>
          </p:nvPr>
        </p:nvSpPr>
        <p:spPr/>
        <p:txBody>
          <a:bodyPr/>
          <a:lstStyle/>
          <a:p>
            <a:fld id="{F7EEB709-9A1E-4676-B170-0195B9F5FDEC}" type="slidenum">
              <a:rPr lang="en-GB" smtClean="0"/>
              <a:t>‹#›</a:t>
            </a:fld>
            <a:endParaRPr lang="en-GB"/>
          </a:p>
        </p:txBody>
      </p:sp>
    </p:spTree>
    <p:extLst>
      <p:ext uri="{BB962C8B-B14F-4D97-AF65-F5344CB8AC3E}">
        <p14:creationId xmlns:p14="http://schemas.microsoft.com/office/powerpoint/2010/main" val="1464499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853B2-F0BC-6DDC-4EC1-DB3A9CB10F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F49578F-18D4-B310-B71F-59995DB4A5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FD1814A-A310-4333-1698-6C78F4FD91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2A16586-DF81-0A04-5502-D49E0890E7A0}"/>
              </a:ext>
            </a:extLst>
          </p:cNvPr>
          <p:cNvSpPr>
            <a:spLocks noGrp="1"/>
          </p:cNvSpPr>
          <p:nvPr>
            <p:ph type="dt" sz="half" idx="10"/>
          </p:nvPr>
        </p:nvSpPr>
        <p:spPr/>
        <p:txBody>
          <a:bodyPr/>
          <a:lstStyle/>
          <a:p>
            <a:fld id="{25B81E62-FDD5-4CDF-A201-F0FE2428C589}" type="datetimeFigureOut">
              <a:rPr lang="en-GB" smtClean="0"/>
              <a:t>15/06/2025</a:t>
            </a:fld>
            <a:endParaRPr lang="en-GB"/>
          </a:p>
        </p:txBody>
      </p:sp>
      <p:sp>
        <p:nvSpPr>
          <p:cNvPr id="6" name="Footer Placeholder 5">
            <a:extLst>
              <a:ext uri="{FF2B5EF4-FFF2-40B4-BE49-F238E27FC236}">
                <a16:creationId xmlns:a16="http://schemas.microsoft.com/office/drawing/2014/main" id="{92D53197-068B-66CA-EA9E-899D57FAE8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8B63C85-25E2-A7DE-448E-1492410C5A0E}"/>
              </a:ext>
            </a:extLst>
          </p:cNvPr>
          <p:cNvSpPr>
            <a:spLocks noGrp="1"/>
          </p:cNvSpPr>
          <p:nvPr>
            <p:ph type="sldNum" sz="quarter" idx="12"/>
          </p:nvPr>
        </p:nvSpPr>
        <p:spPr/>
        <p:txBody>
          <a:bodyPr/>
          <a:lstStyle/>
          <a:p>
            <a:fld id="{F7EEB709-9A1E-4676-B170-0195B9F5FDEC}" type="slidenum">
              <a:rPr lang="en-GB" smtClean="0"/>
              <a:t>‹#›</a:t>
            </a:fld>
            <a:endParaRPr lang="en-GB"/>
          </a:p>
        </p:txBody>
      </p:sp>
    </p:spTree>
    <p:extLst>
      <p:ext uri="{BB962C8B-B14F-4D97-AF65-F5344CB8AC3E}">
        <p14:creationId xmlns:p14="http://schemas.microsoft.com/office/powerpoint/2010/main" val="1064644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3DBD5-EE66-89D5-03DF-FB2E55A777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509105A-362E-8954-EB5C-ACA6A22FB3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120D3EB-52DD-FFFA-E280-B6F0CBAB31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ACCBE2-4C01-B711-9C62-F3D9F52BC094}"/>
              </a:ext>
            </a:extLst>
          </p:cNvPr>
          <p:cNvSpPr>
            <a:spLocks noGrp="1"/>
          </p:cNvSpPr>
          <p:nvPr>
            <p:ph type="dt" sz="half" idx="10"/>
          </p:nvPr>
        </p:nvSpPr>
        <p:spPr/>
        <p:txBody>
          <a:bodyPr/>
          <a:lstStyle/>
          <a:p>
            <a:fld id="{25B81E62-FDD5-4CDF-A201-F0FE2428C589}" type="datetimeFigureOut">
              <a:rPr lang="en-GB" smtClean="0"/>
              <a:t>15/06/2025</a:t>
            </a:fld>
            <a:endParaRPr lang="en-GB"/>
          </a:p>
        </p:txBody>
      </p:sp>
      <p:sp>
        <p:nvSpPr>
          <p:cNvPr id="6" name="Footer Placeholder 5">
            <a:extLst>
              <a:ext uri="{FF2B5EF4-FFF2-40B4-BE49-F238E27FC236}">
                <a16:creationId xmlns:a16="http://schemas.microsoft.com/office/drawing/2014/main" id="{9F6FFD55-33CC-CC2B-0EC8-AD75329EEEE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83FDA3-3E1F-ABA1-1945-DB12E0F45441}"/>
              </a:ext>
            </a:extLst>
          </p:cNvPr>
          <p:cNvSpPr>
            <a:spLocks noGrp="1"/>
          </p:cNvSpPr>
          <p:nvPr>
            <p:ph type="sldNum" sz="quarter" idx="12"/>
          </p:nvPr>
        </p:nvSpPr>
        <p:spPr/>
        <p:txBody>
          <a:bodyPr/>
          <a:lstStyle/>
          <a:p>
            <a:fld id="{F7EEB709-9A1E-4676-B170-0195B9F5FDEC}" type="slidenum">
              <a:rPr lang="en-GB" smtClean="0"/>
              <a:t>‹#›</a:t>
            </a:fld>
            <a:endParaRPr lang="en-GB"/>
          </a:p>
        </p:txBody>
      </p:sp>
    </p:spTree>
    <p:extLst>
      <p:ext uri="{BB962C8B-B14F-4D97-AF65-F5344CB8AC3E}">
        <p14:creationId xmlns:p14="http://schemas.microsoft.com/office/powerpoint/2010/main" val="1205551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841455-5622-A5FE-5A55-4BBE6D2912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76B59F0-E0F4-0073-BBF9-5458E035D2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D8A0FD-C410-9CF1-1AB6-90E60FC520A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5B81E62-FDD5-4CDF-A201-F0FE2428C589}" type="datetimeFigureOut">
              <a:rPr lang="en-GB" smtClean="0"/>
              <a:t>15/06/2025</a:t>
            </a:fld>
            <a:endParaRPr lang="en-GB"/>
          </a:p>
        </p:txBody>
      </p:sp>
      <p:sp>
        <p:nvSpPr>
          <p:cNvPr id="5" name="Footer Placeholder 4">
            <a:extLst>
              <a:ext uri="{FF2B5EF4-FFF2-40B4-BE49-F238E27FC236}">
                <a16:creationId xmlns:a16="http://schemas.microsoft.com/office/drawing/2014/main" id="{5A041069-89D0-7E28-F1E3-0D26CFD19D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B7F1793-DF7C-61F2-0094-9B646E57415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7EEB709-9A1E-4676-B170-0195B9F5FDEC}" type="slidenum">
              <a:rPr lang="en-GB" smtClean="0"/>
              <a:t>‹#›</a:t>
            </a:fld>
            <a:endParaRPr lang="en-GB"/>
          </a:p>
        </p:txBody>
      </p:sp>
    </p:spTree>
    <p:extLst>
      <p:ext uri="{BB962C8B-B14F-4D97-AF65-F5344CB8AC3E}">
        <p14:creationId xmlns:p14="http://schemas.microsoft.com/office/powerpoint/2010/main" val="361263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75FEE-9491-462D-7501-DE6B4C52B9A1}"/>
              </a:ext>
            </a:extLst>
          </p:cNvPr>
          <p:cNvSpPr>
            <a:spLocks noGrp="1"/>
          </p:cNvSpPr>
          <p:nvPr>
            <p:ph type="ctrTitle"/>
          </p:nvPr>
        </p:nvSpPr>
        <p:spPr/>
        <p:txBody>
          <a:bodyPr/>
          <a:lstStyle/>
          <a:p>
            <a:r>
              <a:rPr lang="en-GB" dirty="0"/>
              <a:t>Matthew 20 v 29 to 34</a:t>
            </a:r>
          </a:p>
        </p:txBody>
      </p:sp>
      <p:sp>
        <p:nvSpPr>
          <p:cNvPr id="3" name="Subtitle 2">
            <a:extLst>
              <a:ext uri="{FF2B5EF4-FFF2-40B4-BE49-F238E27FC236}">
                <a16:creationId xmlns:a16="http://schemas.microsoft.com/office/drawing/2014/main" id="{49774A03-80D9-479B-6BCC-A382D253ED79}"/>
              </a:ext>
            </a:extLst>
          </p:cNvPr>
          <p:cNvSpPr>
            <a:spLocks noGrp="1"/>
          </p:cNvSpPr>
          <p:nvPr>
            <p:ph type="subTitle" idx="1"/>
          </p:nvPr>
        </p:nvSpPr>
        <p:spPr/>
        <p:txBody>
          <a:bodyPr/>
          <a:lstStyle/>
          <a:p>
            <a:r>
              <a:rPr lang="en-GB" dirty="0"/>
              <a:t>The Blind Men on the road to and </a:t>
            </a:r>
            <a:r>
              <a:rPr lang="en-GB"/>
              <a:t>from Jericho</a:t>
            </a:r>
            <a:endParaRPr lang="en-GB" dirty="0"/>
          </a:p>
        </p:txBody>
      </p:sp>
    </p:spTree>
    <p:extLst>
      <p:ext uri="{BB962C8B-B14F-4D97-AF65-F5344CB8AC3E}">
        <p14:creationId xmlns:p14="http://schemas.microsoft.com/office/powerpoint/2010/main" val="132071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324CD-E2FC-4F46-8A55-9B7D733FBD29}"/>
              </a:ext>
            </a:extLst>
          </p:cNvPr>
          <p:cNvSpPr>
            <a:spLocks noGrp="1"/>
          </p:cNvSpPr>
          <p:nvPr>
            <p:ph type="title"/>
          </p:nvPr>
        </p:nvSpPr>
        <p:spPr>
          <a:xfrm>
            <a:off x="838200" y="365125"/>
            <a:ext cx="10515600" cy="1460500"/>
          </a:xfrm>
        </p:spPr>
        <p:txBody>
          <a:bodyPr/>
          <a:lstStyle/>
          <a:p>
            <a:r>
              <a:rPr lang="en-GB" dirty="0"/>
              <a:t>Matthew 20 v 29 to 34</a:t>
            </a:r>
          </a:p>
        </p:txBody>
      </p:sp>
      <p:sp>
        <p:nvSpPr>
          <p:cNvPr id="3" name="Content Placeholder 2">
            <a:extLst>
              <a:ext uri="{FF2B5EF4-FFF2-40B4-BE49-F238E27FC236}">
                <a16:creationId xmlns:a16="http://schemas.microsoft.com/office/drawing/2014/main" id="{14A72AD4-A5C2-794E-D0B0-24E46F785FDD}"/>
              </a:ext>
            </a:extLst>
          </p:cNvPr>
          <p:cNvSpPr>
            <a:spLocks noGrp="1"/>
          </p:cNvSpPr>
          <p:nvPr>
            <p:ph idx="1"/>
          </p:nvPr>
        </p:nvSpPr>
        <p:spPr>
          <a:xfrm>
            <a:off x="838200" y="1404256"/>
            <a:ext cx="10515600" cy="5453743"/>
          </a:xfrm>
        </p:spPr>
        <p:txBody>
          <a:bodyPr>
            <a:normAutofit fontScale="77500" lnSpcReduction="20000"/>
          </a:bodyPr>
          <a:lstStyle/>
          <a:p>
            <a:r>
              <a:rPr lang="en-GB" dirty="0"/>
              <a:t>We have had a substantial break from Matthew’s Gospel.</a:t>
            </a:r>
          </a:p>
          <a:p>
            <a:r>
              <a:rPr lang="en-GB" dirty="0"/>
              <a:t>Matthew has taken us, so far, through Jesus’ genealogy to show us that He was of the correct descent to be Messiah.</a:t>
            </a:r>
          </a:p>
          <a:p>
            <a:r>
              <a:rPr lang="en-GB" dirty="0"/>
              <a:t>He has taken us through the virgin birth of Jesus to show that He fulfilled what was prophesied in Isaiah 7 and 9. </a:t>
            </a:r>
          </a:p>
          <a:p>
            <a:r>
              <a:rPr lang="en-GB" dirty="0"/>
              <a:t>He showed us how John – the greatest prophet who ever lived – announced Jesus as the long-awaited Messiah.</a:t>
            </a:r>
          </a:p>
          <a:p>
            <a:r>
              <a:rPr lang="en-GB" dirty="0"/>
              <a:t>He showed us Jesus’ humility in that He subjected Himself to baptism under John’s ministry (chapter 3)and a trial of temptation by Satan in the wilderness (chapter 4).</a:t>
            </a:r>
          </a:p>
          <a:p>
            <a:r>
              <a:rPr lang="en-GB" dirty="0"/>
              <a:t>We have read reports of several miracles, all of which confirmed that Jesus was the true Messiah – He was a fulfiller of Old Testament prophecy.</a:t>
            </a:r>
          </a:p>
          <a:p>
            <a:r>
              <a:rPr lang="en-GB" dirty="0"/>
              <a:t>We have also been the beneficiaries of 4 of the 5 discourses delivered by Jesus in Matthew’s Gospel – the fifth comes in Chapter 24 (the famous Olivet Discourse):</a:t>
            </a:r>
          </a:p>
          <a:p>
            <a:pPr lvl="1"/>
            <a:r>
              <a:rPr lang="en-GB" sz="2800" dirty="0"/>
              <a:t>Sermon on the Mount discourse (5-7).</a:t>
            </a:r>
          </a:p>
          <a:p>
            <a:pPr lvl="1"/>
            <a:r>
              <a:rPr lang="en-GB" sz="2800" dirty="0"/>
              <a:t>Mission discourse (10).</a:t>
            </a:r>
          </a:p>
          <a:p>
            <a:pPr lvl="1"/>
            <a:r>
              <a:rPr lang="en-GB" sz="2800" dirty="0"/>
              <a:t>Parable discourse (13).</a:t>
            </a:r>
          </a:p>
          <a:p>
            <a:pPr lvl="1"/>
            <a:r>
              <a:rPr lang="en-GB" sz="2800" dirty="0"/>
              <a:t>Greatest in the kingdom discourse (18).</a:t>
            </a:r>
          </a:p>
          <a:p>
            <a:endParaRPr lang="en-GB" dirty="0"/>
          </a:p>
          <a:p>
            <a:endParaRPr lang="en-GB" dirty="0"/>
          </a:p>
        </p:txBody>
      </p:sp>
    </p:spTree>
    <p:extLst>
      <p:ext uri="{BB962C8B-B14F-4D97-AF65-F5344CB8AC3E}">
        <p14:creationId xmlns:p14="http://schemas.microsoft.com/office/powerpoint/2010/main" val="1476326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5C0FF-CB6B-B4BA-2D1C-E6B8C80A35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EE290F-57F7-159E-FBD6-6DA79EF790E5}"/>
              </a:ext>
            </a:extLst>
          </p:cNvPr>
          <p:cNvSpPr>
            <a:spLocks noGrp="1"/>
          </p:cNvSpPr>
          <p:nvPr>
            <p:ph type="title"/>
          </p:nvPr>
        </p:nvSpPr>
        <p:spPr>
          <a:xfrm>
            <a:off x="838200" y="365125"/>
            <a:ext cx="10515600" cy="1460500"/>
          </a:xfrm>
        </p:spPr>
        <p:txBody>
          <a:bodyPr/>
          <a:lstStyle/>
          <a:p>
            <a:r>
              <a:rPr lang="en-GB" dirty="0"/>
              <a:t>Matthew 20 v 29 to 34</a:t>
            </a:r>
          </a:p>
        </p:txBody>
      </p:sp>
      <p:sp>
        <p:nvSpPr>
          <p:cNvPr id="3" name="Content Placeholder 2">
            <a:extLst>
              <a:ext uri="{FF2B5EF4-FFF2-40B4-BE49-F238E27FC236}">
                <a16:creationId xmlns:a16="http://schemas.microsoft.com/office/drawing/2014/main" id="{B8A44344-EC4A-C22B-8EF3-80F4CA7937DE}"/>
              </a:ext>
            </a:extLst>
          </p:cNvPr>
          <p:cNvSpPr>
            <a:spLocks noGrp="1"/>
          </p:cNvSpPr>
          <p:nvPr>
            <p:ph idx="1"/>
          </p:nvPr>
        </p:nvSpPr>
        <p:spPr>
          <a:xfrm>
            <a:off x="838199" y="1404256"/>
            <a:ext cx="10602687" cy="5453743"/>
          </a:xfrm>
        </p:spPr>
        <p:txBody>
          <a:bodyPr>
            <a:normAutofit fontScale="70000" lnSpcReduction="20000"/>
          </a:bodyPr>
          <a:lstStyle/>
          <a:p>
            <a:r>
              <a:rPr lang="en-GB" dirty="0"/>
              <a:t>Latterly in chapters 16 – 20 v 28 Jesus has been dealing with attitudes of the heart, showing that Kingdom attitudes were different from and contrary to the attitudes with which they were familiar.</a:t>
            </a:r>
          </a:p>
          <a:p>
            <a:r>
              <a:rPr lang="en-GB" dirty="0"/>
              <a:t>These blind men were demonstrating a much more noble attitude than the disciples had recently shown when they were bickering over which of them would be the greatest in the Kingdom of God.</a:t>
            </a:r>
          </a:p>
          <a:p>
            <a:r>
              <a:rPr lang="en-GB" dirty="0"/>
              <a:t>Any kind of greatness was impossible for them, and they knew it.</a:t>
            </a:r>
          </a:p>
          <a:p>
            <a:r>
              <a:rPr lang="en-GB" dirty="0"/>
              <a:t>They could not even earn a living, so were reduced to the humblest status in society, that of the beggar.</a:t>
            </a:r>
          </a:p>
          <a:p>
            <a:r>
              <a:rPr lang="en-GB" dirty="0"/>
              <a:t>They were blind, but they knew their place.</a:t>
            </a:r>
          </a:p>
          <a:p>
            <a:r>
              <a:rPr lang="en-GB" dirty="0"/>
              <a:t>So they called out to Jesus for mercy – an attitude we should apply when we ask Him to save us.</a:t>
            </a:r>
          </a:p>
          <a:p>
            <a:r>
              <a:rPr lang="en-GB" dirty="0"/>
              <a:t>In this sense, they were more far-sighted than most of those who could see.</a:t>
            </a:r>
          </a:p>
          <a:p>
            <a:r>
              <a:rPr lang="en-GB" dirty="0"/>
              <a:t>And despite being shouted down by the crowd, they would not be silenced.</a:t>
            </a:r>
          </a:p>
          <a:p>
            <a:r>
              <a:rPr lang="en-GB" dirty="0"/>
              <a:t>They recognised their predicament and knew they were in the presence of someone who could fix it.</a:t>
            </a:r>
          </a:p>
          <a:p>
            <a:r>
              <a:rPr lang="en-GB" dirty="0"/>
              <a:t>They also knew He was passing by – they needed to respond to His presence as a matter of urgency.</a:t>
            </a:r>
          </a:p>
        </p:txBody>
      </p:sp>
    </p:spTree>
    <p:extLst>
      <p:ext uri="{BB962C8B-B14F-4D97-AF65-F5344CB8AC3E}">
        <p14:creationId xmlns:p14="http://schemas.microsoft.com/office/powerpoint/2010/main" val="3981498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BC39F9-0558-EC02-601E-1DA5BA0225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DA9C81-A45E-F9FB-C410-72DDF4E945C8}"/>
              </a:ext>
            </a:extLst>
          </p:cNvPr>
          <p:cNvSpPr>
            <a:spLocks noGrp="1"/>
          </p:cNvSpPr>
          <p:nvPr>
            <p:ph type="title"/>
          </p:nvPr>
        </p:nvSpPr>
        <p:spPr>
          <a:xfrm>
            <a:off x="838200" y="365125"/>
            <a:ext cx="10515600" cy="1460500"/>
          </a:xfrm>
        </p:spPr>
        <p:txBody>
          <a:bodyPr/>
          <a:lstStyle/>
          <a:p>
            <a:r>
              <a:rPr lang="en-GB" dirty="0"/>
              <a:t>Matthew 20 v 29 to 34</a:t>
            </a:r>
          </a:p>
        </p:txBody>
      </p:sp>
      <p:sp>
        <p:nvSpPr>
          <p:cNvPr id="3" name="Content Placeholder 2">
            <a:extLst>
              <a:ext uri="{FF2B5EF4-FFF2-40B4-BE49-F238E27FC236}">
                <a16:creationId xmlns:a16="http://schemas.microsoft.com/office/drawing/2014/main" id="{EEAB538B-CFB5-7A00-BD1C-B74F14615405}"/>
              </a:ext>
            </a:extLst>
          </p:cNvPr>
          <p:cNvSpPr>
            <a:spLocks noGrp="1"/>
          </p:cNvSpPr>
          <p:nvPr>
            <p:ph idx="1"/>
          </p:nvPr>
        </p:nvSpPr>
        <p:spPr>
          <a:xfrm>
            <a:off x="838199" y="1404256"/>
            <a:ext cx="11027229" cy="5453743"/>
          </a:xfrm>
        </p:spPr>
        <p:txBody>
          <a:bodyPr>
            <a:normAutofit fontScale="70000" lnSpcReduction="20000"/>
          </a:bodyPr>
          <a:lstStyle/>
          <a:p>
            <a:r>
              <a:rPr lang="en-GB" dirty="0"/>
              <a:t>This latter part, you may recall, was taking place as they were approaching Jerusalem and the final events of Jesus’ life, including the crucifixion.</a:t>
            </a:r>
          </a:p>
          <a:p>
            <a:r>
              <a:rPr lang="en-GB" dirty="0"/>
              <a:t>Today’s passage begins with them leaving Jericho to walk to Jerusalem (approximately 18 miles).</a:t>
            </a:r>
          </a:p>
          <a:p>
            <a:r>
              <a:rPr lang="en-GB" dirty="0"/>
              <a:t>This gives us an opening to explore some extraordinary aspects of God’s word.</a:t>
            </a:r>
          </a:p>
          <a:p>
            <a:r>
              <a:rPr lang="en-GB" dirty="0"/>
              <a:t>First, we read in this Gospel that they were leaving Jericho but in Luke’s account we read that they were entering Jericho and in Mark’s account we read that they had arrived and were leaving when they encountered the blind men.</a:t>
            </a:r>
          </a:p>
          <a:p>
            <a:r>
              <a:rPr lang="en-GB" dirty="0"/>
              <a:t>Many who read this superficially, particularly those who wish to discredit the Bible, say that this is a contradiction.</a:t>
            </a:r>
          </a:p>
          <a:p>
            <a:r>
              <a:rPr lang="en-GB" dirty="0"/>
              <a:t>You might have heard me say before that when you find an apparent contradiction in God’s word, if you dig at that point, you will always unearth a gem – a revelation of some kind.</a:t>
            </a:r>
          </a:p>
          <a:p>
            <a:r>
              <a:rPr lang="en-GB" dirty="0"/>
              <a:t>You will recall that in the time of Joshua, Jericho was razed – demolished – and overwhelmed when God made the walls fall down.</a:t>
            </a:r>
          </a:p>
          <a:p>
            <a:r>
              <a:rPr lang="en-GB" dirty="0"/>
              <a:t>At a later date, a second Jericho was built adjacent to the old one, so, New Jericho and Old Jericho: they could therefore have been going both from and to Jericho at the same time.</a:t>
            </a:r>
          </a:p>
          <a:p>
            <a:r>
              <a:rPr lang="en-GB" dirty="0"/>
              <a:t>Which brings us to another remarkable prophetic association with Jericho.</a:t>
            </a:r>
          </a:p>
          <a:p>
            <a:r>
              <a:rPr lang="en-GB" dirty="0"/>
              <a:t>The very fact that there were two </a:t>
            </a:r>
            <a:r>
              <a:rPr lang="en-GB" dirty="0" err="1"/>
              <a:t>Jerichos</a:t>
            </a:r>
            <a:r>
              <a:rPr lang="en-GB" dirty="0"/>
              <a:t> as this time provided the Jews with a constant reminder of the accuracy and precision of God’s word.</a:t>
            </a:r>
          </a:p>
        </p:txBody>
      </p:sp>
    </p:spTree>
    <p:extLst>
      <p:ext uri="{BB962C8B-B14F-4D97-AF65-F5344CB8AC3E}">
        <p14:creationId xmlns:p14="http://schemas.microsoft.com/office/powerpoint/2010/main" val="31973199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F2B55D-2986-94F9-20D1-F7CE5DC4E2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BE507BB-4966-08D7-A9BA-54DA4A3AF637}"/>
              </a:ext>
            </a:extLst>
          </p:cNvPr>
          <p:cNvSpPr>
            <a:spLocks noGrp="1"/>
          </p:cNvSpPr>
          <p:nvPr>
            <p:ph type="title"/>
          </p:nvPr>
        </p:nvSpPr>
        <p:spPr>
          <a:xfrm>
            <a:off x="838200" y="365125"/>
            <a:ext cx="10515600" cy="1460500"/>
          </a:xfrm>
        </p:spPr>
        <p:txBody>
          <a:bodyPr/>
          <a:lstStyle/>
          <a:p>
            <a:r>
              <a:rPr lang="en-GB" dirty="0"/>
              <a:t>Matthew 20 v 29 to 34</a:t>
            </a:r>
          </a:p>
        </p:txBody>
      </p:sp>
      <p:sp>
        <p:nvSpPr>
          <p:cNvPr id="3" name="Content Placeholder 2">
            <a:extLst>
              <a:ext uri="{FF2B5EF4-FFF2-40B4-BE49-F238E27FC236}">
                <a16:creationId xmlns:a16="http://schemas.microsoft.com/office/drawing/2014/main" id="{B9EBC5A9-DF75-C841-828A-B4419EF77CFC}"/>
              </a:ext>
            </a:extLst>
          </p:cNvPr>
          <p:cNvSpPr>
            <a:spLocks noGrp="1"/>
          </p:cNvSpPr>
          <p:nvPr>
            <p:ph idx="1"/>
          </p:nvPr>
        </p:nvSpPr>
        <p:spPr>
          <a:xfrm>
            <a:off x="261257" y="1404256"/>
            <a:ext cx="11604171" cy="5453743"/>
          </a:xfrm>
        </p:spPr>
        <p:txBody>
          <a:bodyPr>
            <a:normAutofit fontScale="70000" lnSpcReduction="20000"/>
          </a:bodyPr>
          <a:lstStyle/>
          <a:p>
            <a:r>
              <a:rPr lang="en-GB" dirty="0"/>
              <a:t>After the fall of Jericho, a curse was pronounced on anyone who rebuilt the city (Joshua 6 v 26).</a:t>
            </a:r>
          </a:p>
          <a:p>
            <a:r>
              <a:rPr lang="en-GB" dirty="0"/>
              <a:t>The curse stated that anyone who rebuilt Jericho would lose his firstborn at the time the foundations were laid and would lose their youngest when the gates were set.</a:t>
            </a:r>
          </a:p>
          <a:p>
            <a:r>
              <a:rPr lang="en-GB" dirty="0"/>
              <a:t>Centuries later during the reign of Ahab, according to 1 Kings 16 v 34, </a:t>
            </a:r>
            <a:br>
              <a:rPr lang="en-GB" dirty="0"/>
            </a:br>
            <a:r>
              <a:rPr lang="en-GB" dirty="0"/>
              <a:t>“In his days Hiel the </a:t>
            </a:r>
            <a:r>
              <a:rPr lang="en-GB" dirty="0" err="1"/>
              <a:t>Bethelite</a:t>
            </a:r>
            <a:r>
              <a:rPr lang="en-GB" dirty="0"/>
              <a:t> built Jericho; he laid its foundations with the loss of Abiram his firstborn and set up its gates with the loss of his youngest son Segub, according to the word of the LORD, which He spoke by Joshua the son of Nun”. </a:t>
            </a:r>
          </a:p>
          <a:p>
            <a:r>
              <a:rPr lang="en-GB" dirty="0"/>
              <a:t>Joshua’s time was 1355 to1245 BC Ahab’s time was 874 BC (over 400 years later).</a:t>
            </a:r>
          </a:p>
          <a:p>
            <a:r>
              <a:rPr lang="en-GB" dirty="0"/>
              <a:t>This reveals that God’s word is true and reliable, regardless of the passage of time, and He keeps His word.</a:t>
            </a:r>
          </a:p>
          <a:p>
            <a:r>
              <a:rPr lang="en-GB" dirty="0"/>
              <a:t>Although this has little to do with the subject of the healings, I thought it would be good for us to examine it on the back of Joe’s excellent series on God’s word.</a:t>
            </a:r>
          </a:p>
          <a:p>
            <a:r>
              <a:rPr lang="en-GB" dirty="0"/>
              <a:t>What is, however, to do with healing, is that there were a disproportionate number of blind people in Jericho because in the absence of modern medications, blindness was more common then than now.</a:t>
            </a:r>
          </a:p>
          <a:p>
            <a:r>
              <a:rPr lang="en-GB" dirty="0"/>
              <a:t>There was a particular Balsam grown in Jericho - The Balsam tree of Jericho is noted among ancient writers—Theophrastus, Strabo, Pliny—for its medicinal and highly agreeable aromatic qualities. The so-called Mecca Balsam is generally conceded to be the product of the </a:t>
            </a:r>
            <a:r>
              <a:rPr lang="en-GB" dirty="0" err="1"/>
              <a:t>Balsamodendron</a:t>
            </a:r>
            <a:r>
              <a:rPr lang="en-GB" dirty="0"/>
              <a:t> opobalsamum.</a:t>
            </a:r>
          </a:p>
          <a:p>
            <a:r>
              <a:rPr lang="en-GB" dirty="0"/>
              <a:t>For a while this was grown nowhere else in the world and was supposed to be good for eye conditions.</a:t>
            </a:r>
          </a:p>
        </p:txBody>
      </p:sp>
    </p:spTree>
    <p:extLst>
      <p:ext uri="{BB962C8B-B14F-4D97-AF65-F5344CB8AC3E}">
        <p14:creationId xmlns:p14="http://schemas.microsoft.com/office/powerpoint/2010/main" val="2171528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66F48-9B32-6F8F-CE5F-0F92EDDF8D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54A5D5-9875-08FC-9D71-857BAF79BACD}"/>
              </a:ext>
            </a:extLst>
          </p:cNvPr>
          <p:cNvSpPr>
            <a:spLocks noGrp="1"/>
          </p:cNvSpPr>
          <p:nvPr>
            <p:ph type="title"/>
          </p:nvPr>
        </p:nvSpPr>
        <p:spPr>
          <a:xfrm>
            <a:off x="838200" y="365125"/>
            <a:ext cx="10515600" cy="1460500"/>
          </a:xfrm>
        </p:spPr>
        <p:txBody>
          <a:bodyPr/>
          <a:lstStyle/>
          <a:p>
            <a:r>
              <a:rPr lang="en-GB" dirty="0"/>
              <a:t>Matthew 20 v 29 to 34</a:t>
            </a:r>
          </a:p>
        </p:txBody>
      </p:sp>
      <p:sp>
        <p:nvSpPr>
          <p:cNvPr id="3" name="Content Placeholder 2">
            <a:extLst>
              <a:ext uri="{FF2B5EF4-FFF2-40B4-BE49-F238E27FC236}">
                <a16:creationId xmlns:a16="http://schemas.microsoft.com/office/drawing/2014/main" id="{D91BE964-365D-0DFE-AE78-431743C5AA92}"/>
              </a:ext>
            </a:extLst>
          </p:cNvPr>
          <p:cNvSpPr>
            <a:spLocks noGrp="1"/>
          </p:cNvSpPr>
          <p:nvPr>
            <p:ph idx="1"/>
          </p:nvPr>
        </p:nvSpPr>
        <p:spPr>
          <a:xfrm>
            <a:off x="838200" y="1404256"/>
            <a:ext cx="10515600" cy="5453743"/>
          </a:xfrm>
        </p:spPr>
        <p:txBody>
          <a:bodyPr>
            <a:normAutofit fontScale="85000" lnSpcReduction="20000"/>
          </a:bodyPr>
          <a:lstStyle/>
          <a:p>
            <a:r>
              <a:rPr lang="en-GB" dirty="0"/>
              <a:t>As they left Jericho, followed by a large crowd, they came across two blind men sitting beside the road.</a:t>
            </a:r>
          </a:p>
          <a:p>
            <a:r>
              <a:rPr lang="en-GB" dirty="0"/>
              <a:t>The event is also recorded in Mark 10 and Luke 18. These other accounts suggest there is only one blind person and Mark names ‘Bartimaeus’.</a:t>
            </a:r>
          </a:p>
          <a:p>
            <a:r>
              <a:rPr lang="en-GB" dirty="0"/>
              <a:t>Some have said this is a contradiction: it is not.</a:t>
            </a:r>
          </a:p>
          <a:p>
            <a:r>
              <a:rPr lang="en-GB" dirty="0"/>
              <a:t>Matthew refers to two blind persons and Mark and Luke refer to one of them – no contradiction.</a:t>
            </a:r>
          </a:p>
          <a:p>
            <a:r>
              <a:rPr lang="en-GB" dirty="0" err="1"/>
              <a:t>Bartimaus</a:t>
            </a:r>
            <a:r>
              <a:rPr lang="en-GB" dirty="0"/>
              <a:t> may have been the one who was their spokesperson or more prominent or better known, hence he gets mentioned by name.</a:t>
            </a:r>
          </a:p>
          <a:p>
            <a:r>
              <a:rPr lang="en-GB" dirty="0"/>
              <a:t>In all three accounts, they call out to Jesus, against opposition from the crowds, “son of David” (Jesus’ messianic title).</a:t>
            </a:r>
          </a:p>
          <a:p>
            <a:r>
              <a:rPr lang="en-GB" dirty="0"/>
              <a:t>This address shows us that they knew that Jesus was the Messiah – they were believers.</a:t>
            </a:r>
          </a:p>
          <a:p>
            <a:r>
              <a:rPr lang="en-GB" dirty="0"/>
              <a:t>We should note that there was no suggestion of ‘entitlement’ – they were asking for mercy – as we have said earlier, a far cry from the attitude of the disciples in earlier chapters, who considered themselves ‘entitled’ to claim the top spot in the Kingdom.</a:t>
            </a:r>
          </a:p>
          <a:p>
            <a:endParaRPr lang="en-GB" dirty="0"/>
          </a:p>
        </p:txBody>
      </p:sp>
    </p:spTree>
    <p:extLst>
      <p:ext uri="{BB962C8B-B14F-4D97-AF65-F5344CB8AC3E}">
        <p14:creationId xmlns:p14="http://schemas.microsoft.com/office/powerpoint/2010/main" val="4222674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01CCA-BD40-92DC-6EBF-C0C690BDB9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0571B0-7F50-6EF8-3076-4B43AFDF66C9}"/>
              </a:ext>
            </a:extLst>
          </p:cNvPr>
          <p:cNvSpPr>
            <a:spLocks noGrp="1"/>
          </p:cNvSpPr>
          <p:nvPr>
            <p:ph type="title"/>
          </p:nvPr>
        </p:nvSpPr>
        <p:spPr>
          <a:xfrm>
            <a:off x="838200" y="365125"/>
            <a:ext cx="10515600" cy="1460500"/>
          </a:xfrm>
        </p:spPr>
        <p:txBody>
          <a:bodyPr/>
          <a:lstStyle/>
          <a:p>
            <a:r>
              <a:rPr lang="en-GB" dirty="0"/>
              <a:t>Matthew 20 v 29 to 34</a:t>
            </a:r>
          </a:p>
        </p:txBody>
      </p:sp>
      <p:sp>
        <p:nvSpPr>
          <p:cNvPr id="3" name="Content Placeholder 2">
            <a:extLst>
              <a:ext uri="{FF2B5EF4-FFF2-40B4-BE49-F238E27FC236}">
                <a16:creationId xmlns:a16="http://schemas.microsoft.com/office/drawing/2014/main" id="{CC35BB52-B29D-9532-9708-296F7FF5B7E4}"/>
              </a:ext>
            </a:extLst>
          </p:cNvPr>
          <p:cNvSpPr>
            <a:spLocks noGrp="1"/>
          </p:cNvSpPr>
          <p:nvPr>
            <p:ph idx="1"/>
          </p:nvPr>
        </p:nvSpPr>
        <p:spPr>
          <a:xfrm>
            <a:off x="838200" y="1404256"/>
            <a:ext cx="10515600" cy="5453743"/>
          </a:xfrm>
        </p:spPr>
        <p:txBody>
          <a:bodyPr>
            <a:normAutofit fontScale="70000" lnSpcReduction="20000"/>
          </a:bodyPr>
          <a:lstStyle/>
          <a:p>
            <a:r>
              <a:rPr lang="en-GB" dirty="0"/>
              <a:t>This revelation to them means that they knew that Jesus could restore their eyesight, their only question was whether He would do so.</a:t>
            </a:r>
          </a:p>
          <a:p>
            <a:r>
              <a:rPr lang="en-GB" dirty="0"/>
              <a:t>We do not know for sure whether these blind men were blind from birth, but the healing of the blind was considered a messianic miracle, prophesied in Isaiah 35 v 5 and other places.</a:t>
            </a:r>
          </a:p>
          <a:p>
            <a:r>
              <a:rPr lang="en-GB" dirty="0"/>
              <a:t>The Rabbis of Jesus’ day taught that if anyone healed someone born blind, that had to be Messiah.</a:t>
            </a:r>
          </a:p>
          <a:p>
            <a:r>
              <a:rPr lang="en-GB" dirty="0"/>
              <a:t>The account of this miracle is in John 9 and it is well worth a read.</a:t>
            </a:r>
          </a:p>
          <a:p>
            <a:r>
              <a:rPr lang="en-GB" dirty="0"/>
              <a:t>Jesus performed the very miracle that the Jews had said only Messiah could, yet they cast doubt on His messiahship.</a:t>
            </a:r>
          </a:p>
          <a:p>
            <a:r>
              <a:rPr lang="en-GB" dirty="0"/>
              <a:t>They also promised extreme sanctions against anyone who confessed belief that Jesus was the Son of David.</a:t>
            </a:r>
          </a:p>
          <a:p>
            <a:r>
              <a:rPr lang="en-GB" dirty="0"/>
              <a:t>Teach the truth when it suits, deny the truth when it suits and then punish those who tell the truth or challenge the true narrative – have we heard of anything like this before?</a:t>
            </a:r>
          </a:p>
          <a:p>
            <a:r>
              <a:rPr lang="en-GB" dirty="0"/>
              <a:t>There is an obvious parallel between opening the literal eyes of a blind person and opening their spiritual eyes so that they can see the truth.</a:t>
            </a:r>
          </a:p>
          <a:p>
            <a:r>
              <a:rPr lang="en-GB" dirty="0"/>
              <a:t>These particular blind men were, in the spiritual sense, more far-sighted than most of the crowd that was following Jesus.</a:t>
            </a:r>
          </a:p>
          <a:p>
            <a:r>
              <a:rPr lang="en-GB" dirty="0"/>
              <a:t>They had discerned who He was and that He was capable of healing them.</a:t>
            </a:r>
          </a:p>
          <a:p>
            <a:r>
              <a:rPr lang="en-GB" dirty="0"/>
              <a:t>Like Abraham before them, they believed, and it would be counted to them as righteousness.</a:t>
            </a:r>
          </a:p>
        </p:txBody>
      </p:sp>
    </p:spTree>
    <p:extLst>
      <p:ext uri="{BB962C8B-B14F-4D97-AF65-F5344CB8AC3E}">
        <p14:creationId xmlns:p14="http://schemas.microsoft.com/office/powerpoint/2010/main" val="1506967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E80E2-EEC6-1B9C-7386-787199188B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CB5B2B-4274-E91F-DE99-AF7A17B48E45}"/>
              </a:ext>
            </a:extLst>
          </p:cNvPr>
          <p:cNvSpPr>
            <a:spLocks noGrp="1"/>
          </p:cNvSpPr>
          <p:nvPr>
            <p:ph type="title"/>
          </p:nvPr>
        </p:nvSpPr>
        <p:spPr>
          <a:xfrm>
            <a:off x="838200" y="365125"/>
            <a:ext cx="10515600" cy="1460500"/>
          </a:xfrm>
        </p:spPr>
        <p:txBody>
          <a:bodyPr/>
          <a:lstStyle/>
          <a:p>
            <a:r>
              <a:rPr lang="en-GB" dirty="0"/>
              <a:t>Matthew 20 v 29 to 34</a:t>
            </a:r>
          </a:p>
        </p:txBody>
      </p:sp>
      <p:sp>
        <p:nvSpPr>
          <p:cNvPr id="3" name="Content Placeholder 2">
            <a:extLst>
              <a:ext uri="{FF2B5EF4-FFF2-40B4-BE49-F238E27FC236}">
                <a16:creationId xmlns:a16="http://schemas.microsoft.com/office/drawing/2014/main" id="{B106D967-DC4F-EB85-C420-A390200064C9}"/>
              </a:ext>
            </a:extLst>
          </p:cNvPr>
          <p:cNvSpPr>
            <a:spLocks noGrp="1"/>
          </p:cNvSpPr>
          <p:nvPr>
            <p:ph idx="1"/>
          </p:nvPr>
        </p:nvSpPr>
        <p:spPr>
          <a:xfrm>
            <a:off x="838200" y="1404256"/>
            <a:ext cx="10515600" cy="5453743"/>
          </a:xfrm>
        </p:spPr>
        <p:txBody>
          <a:bodyPr>
            <a:normAutofit fontScale="70000" lnSpcReduction="20000"/>
          </a:bodyPr>
          <a:lstStyle/>
          <a:p>
            <a:r>
              <a:rPr lang="en-GB" dirty="0"/>
              <a:t>Though blindness was quite common for many different reasons – injury, military action, constant bright sunlight, desert dust and, most commonly, children being born to a mother who suffered from Gonorrhoea who would contract an infection in the womb that would eventually lead to blindness or could cause the child to be born blind.</a:t>
            </a:r>
          </a:p>
          <a:p>
            <a:r>
              <a:rPr lang="en-GB" dirty="0"/>
              <a:t>The healing of blind people, however, was extremely uncommon, hence, as a messianic sign, it was supposed to startle people into belief and realisation that Messiah was in their midst.</a:t>
            </a:r>
          </a:p>
          <a:p>
            <a:r>
              <a:rPr lang="en-GB" dirty="0"/>
              <a:t>A further aspect of this account that we should not overlook, is Jesus’ compassion for the two blind men.</a:t>
            </a:r>
          </a:p>
          <a:p>
            <a:r>
              <a:rPr lang="en-GB" dirty="0"/>
              <a:t>He is now within days of His death, and we know from the account of what took place in the Garden of Gethsemane that there was a great deal of mental anguish involved for Him.</a:t>
            </a:r>
          </a:p>
          <a:p>
            <a:r>
              <a:rPr lang="en-GB" dirty="0"/>
              <a:t>From the Old Testament, from Psalms such as </a:t>
            </a:r>
            <a:r>
              <a:rPr lang="en-GB"/>
              <a:t>Psalm 22, </a:t>
            </a:r>
            <a:r>
              <a:rPr lang="en-GB" dirty="0"/>
              <a:t>He knew He was going to suffer extreme violence and pain, as well as beatings and, effectively, torture.</a:t>
            </a:r>
          </a:p>
          <a:p>
            <a:r>
              <a:rPr lang="en-GB" dirty="0"/>
              <a:t>Yet He made time on this purposeful yet terrifying mission to stop and deal with the problems of two suffering blind men.</a:t>
            </a:r>
          </a:p>
          <a:p>
            <a:r>
              <a:rPr lang="en-GB" dirty="0"/>
              <a:t>Verse 34 tells us that He did this because “He was moved with compassion”.</a:t>
            </a:r>
          </a:p>
          <a:p>
            <a:r>
              <a:rPr lang="en-GB" dirty="0"/>
              <a:t>What a time for selfless thinking and for letting the needs of others move you to action.</a:t>
            </a:r>
          </a:p>
          <a:p>
            <a:r>
              <a:rPr lang="en-GB" dirty="0"/>
              <a:t>The result of these men losing their physical blindness was that they would follow Him – the one that opened their eyes.</a:t>
            </a:r>
          </a:p>
          <a:p>
            <a:r>
              <a:rPr lang="en-GB" dirty="0"/>
              <a:t>The result of losing our spiritual blindness is that we follow Jesus, who opened our eyes.</a:t>
            </a:r>
          </a:p>
        </p:txBody>
      </p:sp>
    </p:spTree>
    <p:extLst>
      <p:ext uri="{BB962C8B-B14F-4D97-AF65-F5344CB8AC3E}">
        <p14:creationId xmlns:p14="http://schemas.microsoft.com/office/powerpoint/2010/main" val="8324009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15711</TotalTime>
  <Words>1788</Words>
  <Application>Microsoft Office PowerPoint</Application>
  <PresentationFormat>Widescreen</PresentationFormat>
  <Paragraphs>78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Aptos</vt:lpstr>
      <vt:lpstr>Aptos Display</vt:lpstr>
      <vt:lpstr>Arial</vt:lpstr>
      <vt:lpstr>Office Theme</vt:lpstr>
      <vt:lpstr>Matthew 20 v 29 to 34</vt:lpstr>
      <vt:lpstr>Matthew 20 v 29 to 34</vt:lpstr>
      <vt:lpstr>Matthew 20 v 29 to 34</vt:lpstr>
      <vt:lpstr>Matthew 20 v 29 to 34</vt:lpstr>
      <vt:lpstr>Matthew 20 v 29 to 34</vt:lpstr>
      <vt:lpstr>Matthew 20 v 29 to 34</vt:lpstr>
      <vt:lpstr>Matthew 20 v 29 to 34</vt:lpstr>
      <vt:lpstr>Matthew 20 v 29 to 34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2</cp:revision>
  <dcterms:created xsi:type="dcterms:W3CDTF">2025-05-22T19:01:47Z</dcterms:created>
  <dcterms:modified xsi:type="dcterms:W3CDTF">2025-06-15T09:18:48Z</dcterms:modified>
</cp:coreProperties>
</file>