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5" r:id="rId4"/>
    <p:sldId id="266" r:id="rId5"/>
    <p:sldId id="267" r:id="rId6"/>
    <p:sldId id="269" r:id="rId7"/>
    <p:sldId id="270" r:id="rId8"/>
    <p:sldId id="268" r:id="rId9"/>
    <p:sldId id="27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40"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02F47AB6-6B4E-4404-B9F6-15C50A919FC0}"/>
    <pc:docChg chg="custSel modSld">
      <pc:chgData name="Ray Kelly" userId="fe8bf2b6eea63579" providerId="LiveId" clId="{02F47AB6-6B4E-4404-B9F6-15C50A919FC0}" dt="2024-06-22T14:27:53.161" v="106" actId="20577"/>
      <pc:docMkLst>
        <pc:docMk/>
      </pc:docMkLst>
      <pc:sldChg chg="modSp mod">
        <pc:chgData name="Ray Kelly" userId="fe8bf2b6eea63579" providerId="LiveId" clId="{02F47AB6-6B4E-4404-B9F6-15C50A919FC0}" dt="2024-06-22T14:09:38.798" v="3" actId="20577"/>
        <pc:sldMkLst>
          <pc:docMk/>
          <pc:sldMk cId="1696463697" sldId="256"/>
        </pc:sldMkLst>
        <pc:spChg chg="mod">
          <ac:chgData name="Ray Kelly" userId="fe8bf2b6eea63579" providerId="LiveId" clId="{02F47AB6-6B4E-4404-B9F6-15C50A919FC0}" dt="2024-06-22T14:09:38.798" v="3" actId="20577"/>
          <ac:spMkLst>
            <pc:docMk/>
            <pc:sldMk cId="1696463697" sldId="256"/>
            <ac:spMk id="2" creationId="{C97C1DE0-053A-EB79-716F-78327AD3A899}"/>
          </ac:spMkLst>
        </pc:spChg>
      </pc:sldChg>
      <pc:sldChg chg="modSp mod">
        <pc:chgData name="Ray Kelly" userId="fe8bf2b6eea63579" providerId="LiveId" clId="{02F47AB6-6B4E-4404-B9F6-15C50A919FC0}" dt="2024-06-22T14:10:07.848" v="4" actId="20577"/>
        <pc:sldMkLst>
          <pc:docMk/>
          <pc:sldMk cId="531788059" sldId="257"/>
        </pc:sldMkLst>
        <pc:spChg chg="mod">
          <ac:chgData name="Ray Kelly" userId="fe8bf2b6eea63579" providerId="LiveId" clId="{02F47AB6-6B4E-4404-B9F6-15C50A919FC0}" dt="2024-06-22T14:10:07.848" v="4" actId="20577"/>
          <ac:spMkLst>
            <pc:docMk/>
            <pc:sldMk cId="531788059" sldId="257"/>
            <ac:spMk id="3" creationId="{B48A27C2-FFFB-15B1-053F-A7B572A61926}"/>
          </ac:spMkLst>
        </pc:spChg>
      </pc:sldChg>
      <pc:sldChg chg="modSp mod">
        <pc:chgData name="Ray Kelly" userId="fe8bf2b6eea63579" providerId="LiveId" clId="{02F47AB6-6B4E-4404-B9F6-15C50A919FC0}" dt="2024-06-22T14:15:35.486" v="48" actId="20577"/>
        <pc:sldMkLst>
          <pc:docMk/>
          <pc:sldMk cId="1997951963" sldId="266"/>
        </pc:sldMkLst>
        <pc:spChg chg="mod">
          <ac:chgData name="Ray Kelly" userId="fe8bf2b6eea63579" providerId="LiveId" clId="{02F47AB6-6B4E-4404-B9F6-15C50A919FC0}" dt="2024-06-22T14:15:35.486" v="48" actId="20577"/>
          <ac:spMkLst>
            <pc:docMk/>
            <pc:sldMk cId="1997951963" sldId="266"/>
            <ac:spMk id="3" creationId="{2BDDE91B-4A09-2C12-ED4E-2A5A4E8DF8A3}"/>
          </ac:spMkLst>
        </pc:spChg>
      </pc:sldChg>
      <pc:sldChg chg="modSp mod">
        <pc:chgData name="Ray Kelly" userId="fe8bf2b6eea63579" providerId="LiveId" clId="{02F47AB6-6B4E-4404-B9F6-15C50A919FC0}" dt="2024-06-22T14:20:43.683" v="85" actId="6549"/>
        <pc:sldMkLst>
          <pc:docMk/>
          <pc:sldMk cId="387548093" sldId="267"/>
        </pc:sldMkLst>
        <pc:spChg chg="mod">
          <ac:chgData name="Ray Kelly" userId="fe8bf2b6eea63579" providerId="LiveId" clId="{02F47AB6-6B4E-4404-B9F6-15C50A919FC0}" dt="2024-06-22T14:20:43.683" v="85" actId="6549"/>
          <ac:spMkLst>
            <pc:docMk/>
            <pc:sldMk cId="387548093" sldId="267"/>
            <ac:spMk id="3" creationId="{991E7263-68E0-538C-DC62-1CED8FF701C0}"/>
          </ac:spMkLst>
        </pc:spChg>
      </pc:sldChg>
      <pc:sldChg chg="modSp mod">
        <pc:chgData name="Ray Kelly" userId="fe8bf2b6eea63579" providerId="LiveId" clId="{02F47AB6-6B4E-4404-B9F6-15C50A919FC0}" dt="2024-06-22T14:24:34.454" v="103" actId="20577"/>
        <pc:sldMkLst>
          <pc:docMk/>
          <pc:sldMk cId="2954716087" sldId="268"/>
        </pc:sldMkLst>
        <pc:spChg chg="mod">
          <ac:chgData name="Ray Kelly" userId="fe8bf2b6eea63579" providerId="LiveId" clId="{02F47AB6-6B4E-4404-B9F6-15C50A919FC0}" dt="2024-06-22T14:24:34.454" v="103" actId="20577"/>
          <ac:spMkLst>
            <pc:docMk/>
            <pc:sldMk cId="2954716087" sldId="268"/>
            <ac:spMk id="3" creationId="{60E13289-5D91-1CF2-B9FD-D4F95113787C}"/>
          </ac:spMkLst>
        </pc:spChg>
      </pc:sldChg>
      <pc:sldChg chg="modSp mod">
        <pc:chgData name="Ray Kelly" userId="fe8bf2b6eea63579" providerId="LiveId" clId="{02F47AB6-6B4E-4404-B9F6-15C50A919FC0}" dt="2024-06-22T14:22:39.922" v="88" actId="20577"/>
        <pc:sldMkLst>
          <pc:docMk/>
          <pc:sldMk cId="2759351180" sldId="270"/>
        </pc:sldMkLst>
        <pc:spChg chg="mod">
          <ac:chgData name="Ray Kelly" userId="fe8bf2b6eea63579" providerId="LiveId" clId="{02F47AB6-6B4E-4404-B9F6-15C50A919FC0}" dt="2024-06-22T14:22:39.922" v="88" actId="20577"/>
          <ac:spMkLst>
            <pc:docMk/>
            <pc:sldMk cId="2759351180" sldId="270"/>
            <ac:spMk id="3" creationId="{9E049FE0-42D3-786F-ECE2-26D40629DA74}"/>
          </ac:spMkLst>
        </pc:spChg>
      </pc:sldChg>
      <pc:sldChg chg="modSp mod">
        <pc:chgData name="Ray Kelly" userId="fe8bf2b6eea63579" providerId="LiveId" clId="{02F47AB6-6B4E-4404-B9F6-15C50A919FC0}" dt="2024-06-22T14:27:53.161" v="106" actId="20577"/>
        <pc:sldMkLst>
          <pc:docMk/>
          <pc:sldMk cId="1854859582" sldId="271"/>
        </pc:sldMkLst>
        <pc:spChg chg="mod">
          <ac:chgData name="Ray Kelly" userId="fe8bf2b6eea63579" providerId="LiveId" clId="{02F47AB6-6B4E-4404-B9F6-15C50A919FC0}" dt="2024-06-22T14:27:53.161" v="106" actId="20577"/>
          <ac:spMkLst>
            <pc:docMk/>
            <pc:sldMk cId="1854859582" sldId="271"/>
            <ac:spMk id="3" creationId="{855E5365-F9AB-2292-1FFB-30324D568FC1}"/>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4C26743-C03C-4C8C-8F1C-8983C09818A6}" type="datetimeFigureOut">
              <a:rPr lang="en-GB" smtClean="0"/>
              <a:t>22/06/2024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9DCE4A2-D856-4720-860A-B0991227FA00}" type="slidenum">
              <a:rPr lang="en-GB" smtClean="0"/>
              <a:t>‹#›</a:t>
            </a:fld>
            <a:endParaRPr lang="en-GB"/>
          </a:p>
        </p:txBody>
      </p:sp>
    </p:spTree>
    <p:extLst>
      <p:ext uri="{BB962C8B-B14F-4D97-AF65-F5344CB8AC3E}">
        <p14:creationId xmlns:p14="http://schemas.microsoft.com/office/powerpoint/2010/main" val="19110689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9DCE4A2-D856-4720-860A-B0991227FA00}" type="slidenum">
              <a:rPr lang="en-GB" smtClean="0"/>
              <a:t>4</a:t>
            </a:fld>
            <a:endParaRPr lang="en-GB"/>
          </a:p>
        </p:txBody>
      </p:sp>
    </p:spTree>
    <p:extLst>
      <p:ext uri="{BB962C8B-B14F-4D97-AF65-F5344CB8AC3E}">
        <p14:creationId xmlns:p14="http://schemas.microsoft.com/office/powerpoint/2010/main" val="4138623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08BCB-C0B1-404D-04B1-D222C52A9DC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C6AF5DF9-9335-E1A8-A01F-8ABA34E80FE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DAEDBD7-4D05-D841-5066-797F575DBE30}"/>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D2A851F8-8090-3C73-8A3E-419FC8BEE6A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2F0FF4E-9EC5-CCA3-F348-6B997C4BB6AA}"/>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10882265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BD5AB6-212F-EC39-6460-D8418F3C914B}"/>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7D292D3-9CB1-3E46-253E-D5D1C1DD2B5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E14440A-077F-5F9D-8B78-F7CC71DA72F2}"/>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75228B3B-0784-AFF4-417C-B48116097F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AD24DF-FD1A-6163-5C47-EB651FFEC69F}"/>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4540448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F78CA9C-2F51-0C91-B9AE-57A0F0814A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6A4D5A4A-A6EB-303A-B85B-99D86C720A9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CAFCC481-4885-1C06-8323-3CE2261ABF74}"/>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554D84B9-40C9-7BE3-FC54-DB4807B2C6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5A34CC8-5DFE-86F5-1EFE-EEE66A92777B}"/>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0349412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75644-38C5-88D4-B403-C03ADFDF828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82F75A2-78BB-D598-9C99-49440F94C9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A545FF8-7AD1-9FFB-01D5-5BC712549614}"/>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0639185A-16E5-1C74-D500-8465920E95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4263B4F7-756D-58B1-3859-68C6974C56B4}"/>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2029183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A30EC3-C208-2FCB-13CB-004DD67D312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50D3FF3-5516-B2F5-E030-00907E041564}"/>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317FEC-DA59-6510-7082-2B6A0CAD9DC1}"/>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88BC474E-A846-8467-989D-4CD2477D801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043E6B-0AFD-6BA6-2E77-C50BA82C6381}"/>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6794480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03F354-C2F0-8766-4A37-D5288C04B07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C7C0BF7-B094-73AD-6AB6-E974165996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89D2622-8BE2-B559-E4C5-A896095F90CE}"/>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1BD92F5-3D4C-B66A-DA8D-7C60AE8E44E4}"/>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6" name="Footer Placeholder 5">
            <a:extLst>
              <a:ext uri="{FF2B5EF4-FFF2-40B4-BE49-F238E27FC236}">
                <a16:creationId xmlns:a16="http://schemas.microsoft.com/office/drawing/2014/main" id="{1AD4E8B7-2494-7161-F10E-1C3FEB80414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FD437C2-3676-C0D8-B294-17DDFD25FD4D}"/>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853923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8CB16-60AF-329D-1D84-4EE7F4F16D2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6E51799-1CEC-AC25-6E2C-9711AAF43B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3AE06C5-467E-861A-1DCC-6CE0983343A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A3FE09F-2A88-284C-F4D1-B7C48C3846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13D80E2-9A1C-2368-D9D1-D4ED10B46A1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18AFCAE-3A6C-A98E-3F64-5B286F14E4A7}"/>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8" name="Footer Placeholder 7">
            <a:extLst>
              <a:ext uri="{FF2B5EF4-FFF2-40B4-BE49-F238E27FC236}">
                <a16:creationId xmlns:a16="http://schemas.microsoft.com/office/drawing/2014/main" id="{E4094E4D-2B75-2E23-67B1-09E6CCFDDB8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42A613D8-34CA-C1D5-E49D-FECDDE4D12E4}"/>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2270809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6A1D-559E-8DED-5B84-A9AB0F05CF2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52899A5-AB14-8447-1729-B36447DDBF6A}"/>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4" name="Footer Placeholder 3">
            <a:extLst>
              <a:ext uri="{FF2B5EF4-FFF2-40B4-BE49-F238E27FC236}">
                <a16:creationId xmlns:a16="http://schemas.microsoft.com/office/drawing/2014/main" id="{CF02B3B9-0EE3-9EE4-D8BE-717823CF9E45}"/>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1357E5D6-2A8E-70DF-42DB-9BCB1FBF85D5}"/>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4110129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DF0B6EF-C8C9-2488-9958-E21C9E365F6B}"/>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3" name="Footer Placeholder 2">
            <a:extLst>
              <a:ext uri="{FF2B5EF4-FFF2-40B4-BE49-F238E27FC236}">
                <a16:creationId xmlns:a16="http://schemas.microsoft.com/office/drawing/2014/main" id="{4CC84397-FDDA-D815-BAF9-30F9AA33900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E2F406B-540C-ABCA-1B16-1BDD995DB642}"/>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29861138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C8A77B-02B0-CE41-3660-AD29AE85792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7215CB7-DE88-4A78-5BFD-A9E0357E74C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3CA0A5DE-2CBD-67DC-C196-81BADA92E8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C3DF66E-3316-6B21-D1B6-CBFB8DB00456}"/>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6" name="Footer Placeholder 5">
            <a:extLst>
              <a:ext uri="{FF2B5EF4-FFF2-40B4-BE49-F238E27FC236}">
                <a16:creationId xmlns:a16="http://schemas.microsoft.com/office/drawing/2014/main" id="{5A38CB2E-4860-F0B8-91D4-340ED25101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093592-250C-03B2-E5F1-301F00066B8F}"/>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269214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724B7F-B186-EDB4-4282-FB49E6A2C54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38AF81E-A19A-98AE-28AF-7395F917F90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E246BD42-5566-4CCB-22D0-2F4ED3AB84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7EB662E-C66A-5674-C4B2-B3BD71D8D4CC}"/>
              </a:ext>
            </a:extLst>
          </p:cNvPr>
          <p:cNvSpPr>
            <a:spLocks noGrp="1"/>
          </p:cNvSpPr>
          <p:nvPr>
            <p:ph type="dt" sz="half" idx="10"/>
          </p:nvPr>
        </p:nvSpPr>
        <p:spPr/>
        <p:txBody>
          <a:bodyPr/>
          <a:lstStyle/>
          <a:p>
            <a:fld id="{FC8E0B6A-A284-46BB-8683-D0C97DDC3AF5}" type="datetimeFigureOut">
              <a:rPr lang="en-GB" smtClean="0"/>
              <a:t>22/06/2024</a:t>
            </a:fld>
            <a:endParaRPr lang="en-GB"/>
          </a:p>
        </p:txBody>
      </p:sp>
      <p:sp>
        <p:nvSpPr>
          <p:cNvPr id="6" name="Footer Placeholder 5">
            <a:extLst>
              <a:ext uri="{FF2B5EF4-FFF2-40B4-BE49-F238E27FC236}">
                <a16:creationId xmlns:a16="http://schemas.microsoft.com/office/drawing/2014/main" id="{21A0C4D8-DB34-55F5-7608-1747E3ABB20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4DDB32-56E9-CAF0-FC62-368560789BC6}"/>
              </a:ext>
            </a:extLst>
          </p:cNvPr>
          <p:cNvSpPr>
            <a:spLocks noGrp="1"/>
          </p:cNvSpPr>
          <p:nvPr>
            <p:ph type="sldNum" sz="quarter" idx="12"/>
          </p:nvPr>
        </p:nvSpPr>
        <p:spPr/>
        <p:txBody>
          <a:bodyPr/>
          <a:lstStyle/>
          <a:p>
            <a:fld id="{6E740421-0495-4D10-8924-479591A72991}" type="slidenum">
              <a:rPr lang="en-GB" smtClean="0"/>
              <a:t>‹#›</a:t>
            </a:fld>
            <a:endParaRPr lang="en-GB"/>
          </a:p>
        </p:txBody>
      </p:sp>
    </p:spTree>
    <p:extLst>
      <p:ext uri="{BB962C8B-B14F-4D97-AF65-F5344CB8AC3E}">
        <p14:creationId xmlns:p14="http://schemas.microsoft.com/office/powerpoint/2010/main" val="3412786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ED5CD48-D6A9-BA8F-2279-6D7A2CF63BF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71805DA-42D9-AD05-1D22-2939B739047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6C71C57-4A96-5935-FF21-3328FADA6A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C8E0B6A-A284-46BB-8683-D0C97DDC3AF5}" type="datetimeFigureOut">
              <a:rPr lang="en-GB" smtClean="0"/>
              <a:t>22/06/2024</a:t>
            </a:fld>
            <a:endParaRPr lang="en-GB"/>
          </a:p>
        </p:txBody>
      </p:sp>
      <p:sp>
        <p:nvSpPr>
          <p:cNvPr id="5" name="Footer Placeholder 4">
            <a:extLst>
              <a:ext uri="{FF2B5EF4-FFF2-40B4-BE49-F238E27FC236}">
                <a16:creationId xmlns:a16="http://schemas.microsoft.com/office/drawing/2014/main" id="{18F587F6-E47E-2705-3332-9FA4797621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373E31F3-98A3-9880-7603-A53811FDE5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E740421-0495-4D10-8924-479591A72991}" type="slidenum">
              <a:rPr lang="en-GB" smtClean="0"/>
              <a:t>‹#›</a:t>
            </a:fld>
            <a:endParaRPr lang="en-GB"/>
          </a:p>
        </p:txBody>
      </p:sp>
    </p:spTree>
    <p:extLst>
      <p:ext uri="{BB962C8B-B14F-4D97-AF65-F5344CB8AC3E}">
        <p14:creationId xmlns:p14="http://schemas.microsoft.com/office/powerpoint/2010/main" val="3975425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C1DE0-053A-EB79-716F-78327AD3A899}"/>
              </a:ext>
            </a:extLst>
          </p:cNvPr>
          <p:cNvSpPr>
            <a:spLocks noGrp="1"/>
          </p:cNvSpPr>
          <p:nvPr>
            <p:ph type="ctrTitle"/>
          </p:nvPr>
        </p:nvSpPr>
        <p:spPr/>
        <p:txBody>
          <a:bodyPr/>
          <a:lstStyle/>
          <a:p>
            <a:r>
              <a:rPr lang="en-GB" dirty="0"/>
              <a:t>Matthew 12 v 22 - 45</a:t>
            </a:r>
          </a:p>
        </p:txBody>
      </p:sp>
      <p:sp>
        <p:nvSpPr>
          <p:cNvPr id="3" name="Subtitle 2">
            <a:extLst>
              <a:ext uri="{FF2B5EF4-FFF2-40B4-BE49-F238E27FC236}">
                <a16:creationId xmlns:a16="http://schemas.microsoft.com/office/drawing/2014/main" id="{4528EE94-9844-83E5-A07E-46CE661913AD}"/>
              </a:ext>
            </a:extLst>
          </p:cNvPr>
          <p:cNvSpPr>
            <a:spLocks noGrp="1"/>
          </p:cNvSpPr>
          <p:nvPr>
            <p:ph type="subTitle" idx="1"/>
          </p:nvPr>
        </p:nvSpPr>
        <p:spPr/>
        <p:txBody>
          <a:bodyPr/>
          <a:lstStyle/>
          <a:p>
            <a:r>
              <a:rPr lang="en-GB" dirty="0"/>
              <a:t>The Unpardonable Sin</a:t>
            </a:r>
          </a:p>
        </p:txBody>
      </p:sp>
    </p:spTree>
    <p:extLst>
      <p:ext uri="{BB962C8B-B14F-4D97-AF65-F5344CB8AC3E}">
        <p14:creationId xmlns:p14="http://schemas.microsoft.com/office/powerpoint/2010/main" val="1696463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DF11-8C6D-BC11-9BF3-D099AF81BC03}"/>
              </a:ext>
            </a:extLst>
          </p:cNvPr>
          <p:cNvSpPr>
            <a:spLocks noGrp="1"/>
          </p:cNvSpPr>
          <p:nvPr>
            <p:ph type="title"/>
          </p:nvPr>
        </p:nvSpPr>
        <p:spPr/>
        <p:txBody>
          <a:bodyPr/>
          <a:lstStyle/>
          <a:p>
            <a:r>
              <a:rPr lang="en-GB" dirty="0"/>
              <a:t>Introduction</a:t>
            </a:r>
          </a:p>
        </p:txBody>
      </p:sp>
      <p:sp>
        <p:nvSpPr>
          <p:cNvPr id="3" name="Content Placeholder 2">
            <a:extLst>
              <a:ext uri="{FF2B5EF4-FFF2-40B4-BE49-F238E27FC236}">
                <a16:creationId xmlns:a16="http://schemas.microsoft.com/office/drawing/2014/main" id="{B48A27C2-FFFB-15B1-053F-A7B572A61926}"/>
              </a:ext>
            </a:extLst>
          </p:cNvPr>
          <p:cNvSpPr>
            <a:spLocks noGrp="1"/>
          </p:cNvSpPr>
          <p:nvPr>
            <p:ph idx="1"/>
          </p:nvPr>
        </p:nvSpPr>
        <p:spPr>
          <a:xfrm>
            <a:off x="838200" y="1337186"/>
            <a:ext cx="10515600" cy="5520813"/>
          </a:xfrm>
        </p:spPr>
        <p:txBody>
          <a:bodyPr>
            <a:normAutofit fontScale="70000" lnSpcReduction="20000"/>
          </a:bodyPr>
          <a:lstStyle/>
          <a:p>
            <a:r>
              <a:rPr lang="en-GB" dirty="0"/>
              <a:t>You may recall from last time we dealt with verses 14 – 21 where we learned of the character of Jesus.</a:t>
            </a:r>
          </a:p>
          <a:p>
            <a:r>
              <a:rPr lang="en-GB" dirty="0"/>
              <a:t>How He did not want to pour out wrath.</a:t>
            </a:r>
          </a:p>
          <a:p>
            <a:r>
              <a:rPr lang="en-GB" dirty="0"/>
              <a:t>From previous verses we learned that He is ‘humble and lowly in heart’ and we should ‘learn from Him’ and ‘Take His yoke upon us’.</a:t>
            </a:r>
          </a:p>
          <a:p>
            <a:r>
              <a:rPr lang="en-GB" dirty="0"/>
              <a:t>In the sense that younger, less capable oxen were yoked to those that were strong and able to facilitate their learning.</a:t>
            </a:r>
          </a:p>
          <a:p>
            <a:r>
              <a:rPr lang="en-GB" dirty="0"/>
              <a:t>The quotation from Isaiah 42 tells us of His compassion and care.</a:t>
            </a:r>
          </a:p>
          <a:p>
            <a:r>
              <a:rPr lang="en-GB" dirty="0"/>
              <a:t>A bruised reed He will not break and a smouldering wick He will not put out.</a:t>
            </a:r>
          </a:p>
          <a:p>
            <a:r>
              <a:rPr lang="en-GB" dirty="0"/>
              <a:t>In other words, if there is any chance of survival, any chance of light, He will support and sustain it.</a:t>
            </a:r>
          </a:p>
          <a:p>
            <a:r>
              <a:rPr lang="en-GB" dirty="0"/>
              <a:t>We are reminded of this at a critical time when the Leaders of Israel are about to commit the unpardonable sin.</a:t>
            </a:r>
          </a:p>
          <a:p>
            <a:r>
              <a:rPr lang="en-GB" dirty="0"/>
              <a:t>A time when He will be forced into pouring out His wrath for the sake of all mankind.</a:t>
            </a:r>
          </a:p>
          <a:p>
            <a:r>
              <a:rPr lang="en-GB" dirty="0"/>
              <a:t>He would pave the way for the birth of the Church in the future, but for now we are on the cusp of a transition from public ministry to private, from demonstrating His Messiahship to training the remnant etc. (see next slide).</a:t>
            </a:r>
          </a:p>
          <a:p>
            <a:r>
              <a:rPr lang="en-GB" dirty="0"/>
              <a:t>So, let’s look at the unpardonable sin and also how it applies to us today.</a:t>
            </a:r>
          </a:p>
        </p:txBody>
      </p:sp>
    </p:spTree>
    <p:extLst>
      <p:ext uri="{BB962C8B-B14F-4D97-AF65-F5344CB8AC3E}">
        <p14:creationId xmlns:p14="http://schemas.microsoft.com/office/powerpoint/2010/main" val="5317880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7F762E-ACB5-655C-9A5C-C6EB3D37B2D8}"/>
              </a:ext>
            </a:extLst>
          </p:cNvPr>
          <p:cNvSpPr>
            <a:spLocks noGrp="1"/>
          </p:cNvSpPr>
          <p:nvPr>
            <p:ph type="title"/>
          </p:nvPr>
        </p:nvSpPr>
        <p:spPr/>
        <p:txBody>
          <a:bodyPr/>
          <a:lstStyle/>
          <a:p>
            <a:r>
              <a:rPr lang="en-GB" dirty="0"/>
              <a:t>Introduction (continued)</a:t>
            </a:r>
          </a:p>
        </p:txBody>
      </p:sp>
      <p:graphicFrame>
        <p:nvGraphicFramePr>
          <p:cNvPr id="4" name="Content Placeholder 3">
            <a:extLst>
              <a:ext uri="{FF2B5EF4-FFF2-40B4-BE49-F238E27FC236}">
                <a16:creationId xmlns:a16="http://schemas.microsoft.com/office/drawing/2014/main" id="{E5020C47-7EC6-1A40-1A16-80EA13AA23CF}"/>
              </a:ext>
            </a:extLst>
          </p:cNvPr>
          <p:cNvGraphicFramePr>
            <a:graphicFrameLocks noGrp="1"/>
          </p:cNvGraphicFramePr>
          <p:nvPr>
            <p:ph idx="1"/>
          </p:nvPr>
        </p:nvGraphicFramePr>
        <p:xfrm>
          <a:off x="245806" y="1825625"/>
          <a:ext cx="11788878" cy="4427691"/>
        </p:xfrm>
        <a:graphic>
          <a:graphicData uri="http://schemas.openxmlformats.org/drawingml/2006/table">
            <a:tbl>
              <a:tblPr firstRow="1" bandRow="1">
                <a:tableStyleId>{5C22544A-7EE6-4342-B048-85BDC9FD1C3A}</a:tableStyleId>
              </a:tblPr>
              <a:tblGrid>
                <a:gridCol w="3929626">
                  <a:extLst>
                    <a:ext uri="{9D8B030D-6E8A-4147-A177-3AD203B41FA5}">
                      <a16:colId xmlns:a16="http://schemas.microsoft.com/office/drawing/2014/main" val="2907431652"/>
                    </a:ext>
                  </a:extLst>
                </a:gridCol>
                <a:gridCol w="3929626">
                  <a:extLst>
                    <a:ext uri="{9D8B030D-6E8A-4147-A177-3AD203B41FA5}">
                      <a16:colId xmlns:a16="http://schemas.microsoft.com/office/drawing/2014/main" val="3055220362"/>
                    </a:ext>
                  </a:extLst>
                </a:gridCol>
                <a:gridCol w="3929626">
                  <a:extLst>
                    <a:ext uri="{9D8B030D-6E8A-4147-A177-3AD203B41FA5}">
                      <a16:colId xmlns:a16="http://schemas.microsoft.com/office/drawing/2014/main" val="3196909691"/>
                    </a:ext>
                  </a:extLst>
                </a:gridCol>
              </a:tblGrid>
              <a:tr h="507412">
                <a:tc gridSpan="3">
                  <a:txBody>
                    <a:bodyPr/>
                    <a:lstStyle/>
                    <a:p>
                      <a:pPr algn="ctr"/>
                      <a:r>
                        <a:rPr lang="en-GB" dirty="0"/>
                        <a:t>The transition from public to private ministry</a:t>
                      </a:r>
                    </a:p>
                  </a:txBody>
                  <a:tcPr/>
                </a:tc>
                <a:tc hMerge="1">
                  <a:txBody>
                    <a:bodyPr/>
                    <a:lstStyle/>
                    <a:p>
                      <a:endParaRPr lang="en-GB"/>
                    </a:p>
                  </a:txBody>
                  <a:tcPr/>
                </a:tc>
                <a:tc hMerge="1">
                  <a:txBody>
                    <a:bodyPr/>
                    <a:lstStyle/>
                    <a:p>
                      <a:endParaRPr lang="en-GB" dirty="0"/>
                    </a:p>
                  </a:txBody>
                  <a:tcPr/>
                </a:tc>
                <a:extLst>
                  <a:ext uri="{0D108BD9-81ED-4DB2-BD59-A6C34878D82A}">
                    <a16:rowId xmlns:a16="http://schemas.microsoft.com/office/drawing/2014/main" val="40022608"/>
                  </a:ext>
                </a:extLst>
              </a:tr>
              <a:tr h="507412">
                <a:tc>
                  <a:txBody>
                    <a:bodyPr/>
                    <a:lstStyle/>
                    <a:p>
                      <a:endParaRPr lang="en-GB" dirty="0"/>
                    </a:p>
                  </a:txBody>
                  <a:tcPr/>
                </a:tc>
                <a:tc>
                  <a:txBody>
                    <a:bodyPr/>
                    <a:lstStyle/>
                    <a:p>
                      <a:r>
                        <a:rPr lang="en-GB" dirty="0"/>
                        <a:t>Public</a:t>
                      </a:r>
                    </a:p>
                  </a:txBody>
                  <a:tcPr/>
                </a:tc>
                <a:tc>
                  <a:txBody>
                    <a:bodyPr/>
                    <a:lstStyle/>
                    <a:p>
                      <a:r>
                        <a:rPr lang="en-GB" dirty="0"/>
                        <a:t>Private</a:t>
                      </a:r>
                    </a:p>
                  </a:txBody>
                  <a:tcPr/>
                </a:tc>
                <a:extLst>
                  <a:ext uri="{0D108BD9-81ED-4DB2-BD59-A6C34878D82A}">
                    <a16:rowId xmlns:a16="http://schemas.microsoft.com/office/drawing/2014/main" val="722461300"/>
                  </a:ext>
                </a:extLst>
              </a:tr>
              <a:tr h="507412">
                <a:tc>
                  <a:txBody>
                    <a:bodyPr/>
                    <a:lstStyle/>
                    <a:p>
                      <a:r>
                        <a:rPr lang="en-GB" dirty="0"/>
                        <a:t>Chapters</a:t>
                      </a:r>
                    </a:p>
                  </a:txBody>
                  <a:tcPr/>
                </a:tc>
                <a:tc>
                  <a:txBody>
                    <a:bodyPr/>
                    <a:lstStyle/>
                    <a:p>
                      <a:r>
                        <a:rPr lang="en-GB" dirty="0"/>
                        <a:t>1 - 12</a:t>
                      </a:r>
                    </a:p>
                  </a:txBody>
                  <a:tcPr/>
                </a:tc>
                <a:tc>
                  <a:txBody>
                    <a:bodyPr/>
                    <a:lstStyle/>
                    <a:p>
                      <a:r>
                        <a:rPr lang="en-GB" dirty="0"/>
                        <a:t>13 - 28</a:t>
                      </a:r>
                    </a:p>
                  </a:txBody>
                  <a:tcPr/>
                </a:tc>
                <a:extLst>
                  <a:ext uri="{0D108BD9-81ED-4DB2-BD59-A6C34878D82A}">
                    <a16:rowId xmlns:a16="http://schemas.microsoft.com/office/drawing/2014/main" val="3455576784"/>
                  </a:ext>
                </a:extLst>
              </a:tr>
              <a:tr h="507412">
                <a:tc>
                  <a:txBody>
                    <a:bodyPr/>
                    <a:lstStyle/>
                    <a:p>
                      <a:r>
                        <a:rPr lang="en-GB" dirty="0"/>
                        <a:t>Focus</a:t>
                      </a:r>
                    </a:p>
                  </a:txBody>
                  <a:tcPr/>
                </a:tc>
                <a:tc>
                  <a:txBody>
                    <a:bodyPr/>
                    <a:lstStyle/>
                    <a:p>
                      <a:r>
                        <a:rPr lang="en-GB" dirty="0"/>
                        <a:t>Nation</a:t>
                      </a:r>
                    </a:p>
                  </a:txBody>
                  <a:tcPr/>
                </a:tc>
                <a:tc>
                  <a:txBody>
                    <a:bodyPr/>
                    <a:lstStyle/>
                    <a:p>
                      <a:r>
                        <a:rPr lang="en-GB" dirty="0"/>
                        <a:t>Remnant</a:t>
                      </a:r>
                    </a:p>
                  </a:txBody>
                  <a:tcPr/>
                </a:tc>
                <a:extLst>
                  <a:ext uri="{0D108BD9-81ED-4DB2-BD59-A6C34878D82A}">
                    <a16:rowId xmlns:a16="http://schemas.microsoft.com/office/drawing/2014/main" val="2041789795"/>
                  </a:ext>
                </a:extLst>
              </a:tr>
              <a:tr h="507412">
                <a:tc>
                  <a:txBody>
                    <a:bodyPr/>
                    <a:lstStyle/>
                    <a:p>
                      <a:r>
                        <a:rPr lang="en-GB" dirty="0"/>
                        <a:t>Miracles</a:t>
                      </a:r>
                    </a:p>
                  </a:txBody>
                  <a:tcPr/>
                </a:tc>
                <a:tc>
                  <a:txBody>
                    <a:bodyPr/>
                    <a:lstStyle/>
                    <a:p>
                      <a:r>
                        <a:rPr lang="en-GB" dirty="0"/>
                        <a:t>Proof to the Nation</a:t>
                      </a:r>
                    </a:p>
                  </a:txBody>
                  <a:tcPr/>
                </a:tc>
                <a:tc>
                  <a:txBody>
                    <a:bodyPr/>
                    <a:lstStyle/>
                    <a:p>
                      <a:r>
                        <a:rPr lang="en-GB" dirty="0"/>
                        <a:t>Training for the Remnant</a:t>
                      </a:r>
                    </a:p>
                  </a:txBody>
                  <a:tcPr/>
                </a:tc>
                <a:extLst>
                  <a:ext uri="{0D108BD9-81ED-4DB2-BD59-A6C34878D82A}">
                    <a16:rowId xmlns:a16="http://schemas.microsoft.com/office/drawing/2014/main" val="3980202679"/>
                  </a:ext>
                </a:extLst>
              </a:tr>
              <a:tr h="507412">
                <a:tc>
                  <a:txBody>
                    <a:bodyPr/>
                    <a:lstStyle/>
                    <a:p>
                      <a:r>
                        <a:rPr lang="en-GB" dirty="0"/>
                        <a:t>Offer of the Kingdom</a:t>
                      </a:r>
                    </a:p>
                  </a:txBody>
                  <a:tcPr/>
                </a:tc>
                <a:tc>
                  <a:txBody>
                    <a:bodyPr/>
                    <a:lstStyle/>
                    <a:p>
                      <a:r>
                        <a:rPr lang="en-GB" dirty="0"/>
                        <a:t>Prominent</a:t>
                      </a:r>
                    </a:p>
                  </a:txBody>
                  <a:tcPr/>
                </a:tc>
                <a:tc>
                  <a:txBody>
                    <a:bodyPr/>
                    <a:lstStyle/>
                    <a:p>
                      <a:r>
                        <a:rPr lang="en-GB" dirty="0"/>
                        <a:t>Absent</a:t>
                      </a:r>
                    </a:p>
                  </a:txBody>
                  <a:tcPr/>
                </a:tc>
                <a:extLst>
                  <a:ext uri="{0D108BD9-81ED-4DB2-BD59-A6C34878D82A}">
                    <a16:rowId xmlns:a16="http://schemas.microsoft.com/office/drawing/2014/main" val="1800835526"/>
                  </a:ext>
                </a:extLst>
              </a:tr>
              <a:tr h="507412">
                <a:tc>
                  <a:txBody>
                    <a:bodyPr/>
                    <a:lstStyle/>
                    <a:p>
                      <a:r>
                        <a:rPr lang="en-GB" dirty="0"/>
                        <a:t>Teaching</a:t>
                      </a:r>
                    </a:p>
                  </a:txBody>
                  <a:tcPr/>
                </a:tc>
                <a:tc>
                  <a:txBody>
                    <a:bodyPr/>
                    <a:lstStyle/>
                    <a:p>
                      <a:r>
                        <a:rPr lang="en-GB" dirty="0"/>
                        <a:t>By discourse (with plain meaning)</a:t>
                      </a:r>
                    </a:p>
                  </a:txBody>
                  <a:tcPr/>
                </a:tc>
                <a:tc>
                  <a:txBody>
                    <a:bodyPr/>
                    <a:lstStyle/>
                    <a:p>
                      <a:r>
                        <a:rPr lang="en-GB" dirty="0"/>
                        <a:t>Parables</a:t>
                      </a:r>
                    </a:p>
                  </a:txBody>
                  <a:tcPr/>
                </a:tc>
                <a:extLst>
                  <a:ext uri="{0D108BD9-81ED-4DB2-BD59-A6C34878D82A}">
                    <a16:rowId xmlns:a16="http://schemas.microsoft.com/office/drawing/2014/main" val="615749645"/>
                  </a:ext>
                </a:extLst>
              </a:tr>
              <a:tr h="875807">
                <a:tc>
                  <a:txBody>
                    <a:bodyPr/>
                    <a:lstStyle/>
                    <a:p>
                      <a:r>
                        <a:rPr lang="en-GB" dirty="0"/>
                        <a:t>The interim plan during the postponement</a:t>
                      </a:r>
                    </a:p>
                  </a:txBody>
                  <a:tcPr/>
                </a:tc>
                <a:tc>
                  <a:txBody>
                    <a:bodyPr/>
                    <a:lstStyle/>
                    <a:p>
                      <a:r>
                        <a:rPr lang="en-GB" dirty="0"/>
                        <a:t>Not mentioned</a:t>
                      </a:r>
                    </a:p>
                  </a:txBody>
                  <a:tcPr/>
                </a:tc>
                <a:tc>
                  <a:txBody>
                    <a:bodyPr/>
                    <a:lstStyle/>
                    <a:p>
                      <a:r>
                        <a:rPr lang="en-GB" dirty="0"/>
                        <a:t>prominent</a:t>
                      </a:r>
                    </a:p>
                  </a:txBody>
                  <a:tcPr/>
                </a:tc>
                <a:extLst>
                  <a:ext uri="{0D108BD9-81ED-4DB2-BD59-A6C34878D82A}">
                    <a16:rowId xmlns:a16="http://schemas.microsoft.com/office/drawing/2014/main" val="98977519"/>
                  </a:ext>
                </a:extLst>
              </a:tr>
            </a:tbl>
          </a:graphicData>
        </a:graphic>
      </p:graphicFrame>
    </p:spTree>
    <p:extLst>
      <p:ext uri="{BB962C8B-B14F-4D97-AF65-F5344CB8AC3E}">
        <p14:creationId xmlns:p14="http://schemas.microsoft.com/office/powerpoint/2010/main" val="665505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369807-CAFA-FF87-E1C0-45060DE95360}"/>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2BDDE91B-4A09-2C12-ED4E-2A5A4E8DF8A3}"/>
              </a:ext>
            </a:extLst>
          </p:cNvPr>
          <p:cNvSpPr>
            <a:spLocks noGrp="1"/>
          </p:cNvSpPr>
          <p:nvPr>
            <p:ph idx="1"/>
          </p:nvPr>
        </p:nvSpPr>
        <p:spPr>
          <a:xfrm>
            <a:off x="838200" y="1386348"/>
            <a:ext cx="10515600" cy="5471652"/>
          </a:xfrm>
        </p:spPr>
        <p:txBody>
          <a:bodyPr>
            <a:normAutofit fontScale="77500" lnSpcReduction="20000"/>
          </a:bodyPr>
          <a:lstStyle/>
          <a:p>
            <a:r>
              <a:rPr lang="en-GB" dirty="0"/>
              <a:t>First, what was the occasion when this sin was committed.</a:t>
            </a:r>
          </a:p>
          <a:p>
            <a:r>
              <a:rPr lang="en-GB" dirty="0"/>
              <a:t>Jesus had left the area when they – the Pharisees – had conspired to destroy Him.</a:t>
            </a:r>
          </a:p>
          <a:p>
            <a:r>
              <a:rPr lang="en-GB" dirty="0"/>
              <a:t>We are told that they had presented Him with a man who was blind and mute.</a:t>
            </a:r>
          </a:p>
          <a:p>
            <a:r>
              <a:rPr lang="en-GB" dirty="0"/>
              <a:t>The language would lead us to believe that this was at the time that he left.</a:t>
            </a:r>
          </a:p>
          <a:p>
            <a:r>
              <a:rPr lang="en-GB" dirty="0"/>
              <a:t>The simple word ‘then’ is the Greek word ‘tote’ which can equally be translated ‘at that time’.</a:t>
            </a:r>
          </a:p>
          <a:p>
            <a:r>
              <a:rPr lang="en-GB" dirty="0"/>
              <a:t>It also seems to me that the Pharisees that challenged Jesus were, once again, setting a trap for Him.</a:t>
            </a:r>
          </a:p>
          <a:p>
            <a:r>
              <a:rPr lang="en-GB" dirty="0"/>
              <a:t>They had followed him as part of their determination to destroy Him and also as part of their investigation of His Messianic claims.</a:t>
            </a:r>
          </a:p>
          <a:p>
            <a:r>
              <a:rPr lang="en-GB" dirty="0"/>
              <a:t>This particular miracle was high on the list of Messianic miracles.</a:t>
            </a:r>
          </a:p>
          <a:p>
            <a:r>
              <a:rPr lang="en-GB" dirty="0"/>
              <a:t>To heal a man possessed by a dumb spirit was viewed as a purely messianic miracle, as the religious leaders were unable to exorcise this spirit.</a:t>
            </a:r>
          </a:p>
          <a:p>
            <a:r>
              <a:rPr lang="en-GB" dirty="0"/>
              <a:t>There were three such miracles and Jesus had performed all of them during His ministry.</a:t>
            </a:r>
          </a:p>
          <a:p>
            <a:r>
              <a:rPr lang="en-GB" dirty="0"/>
              <a:t>These were, the healing of a man born blind (John 9), the cleansing of a Jewish leper (Matthew 8 v 4 and Luke 17 v 14) and the casting out of a dumb spirit.</a:t>
            </a:r>
          </a:p>
        </p:txBody>
      </p:sp>
    </p:spTree>
    <p:extLst>
      <p:ext uri="{BB962C8B-B14F-4D97-AF65-F5344CB8AC3E}">
        <p14:creationId xmlns:p14="http://schemas.microsoft.com/office/powerpoint/2010/main" val="1997951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E4B72-3C48-D399-CDA9-7541D00AD2E5}"/>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991E7263-68E0-538C-DC62-1CED8FF701C0}"/>
              </a:ext>
            </a:extLst>
          </p:cNvPr>
          <p:cNvSpPr>
            <a:spLocks noGrp="1"/>
          </p:cNvSpPr>
          <p:nvPr>
            <p:ph idx="1"/>
          </p:nvPr>
        </p:nvSpPr>
        <p:spPr>
          <a:xfrm>
            <a:off x="196645" y="1396180"/>
            <a:ext cx="11828207" cy="5461819"/>
          </a:xfrm>
        </p:spPr>
        <p:txBody>
          <a:bodyPr>
            <a:normAutofit fontScale="70000" lnSpcReduction="20000"/>
          </a:bodyPr>
          <a:lstStyle/>
          <a:p>
            <a:r>
              <a:rPr lang="en-GB" dirty="0"/>
              <a:t>This is the second time Jesus is recorded by Matthew as doing this miracle and the previous time they’d had the same response (Matthew 9 v 32) – they accused Him of casting out demons by Beelzebub.</a:t>
            </a:r>
          </a:p>
          <a:p>
            <a:r>
              <a:rPr lang="en-GB" dirty="0"/>
              <a:t>The first time He was evidently gracious about their error but this second time they crossed a line and there was no way back for them.</a:t>
            </a:r>
          </a:p>
          <a:p>
            <a:r>
              <a:rPr lang="en-GB" dirty="0"/>
              <a:t>By this time, He had done all the miracles the Old Testament had predicted and had performed all of the ‘Messianic’ miracles at least once and was now performing the deliverance of the demon possessed mute for the second time.</a:t>
            </a:r>
          </a:p>
          <a:p>
            <a:r>
              <a:rPr lang="en-GB" dirty="0"/>
              <a:t>What made the sin unpardonable?</a:t>
            </a:r>
          </a:p>
          <a:p>
            <a:r>
              <a:rPr lang="en-GB" dirty="0"/>
              <a:t>I believe it was, at least in part, because it was wilful.</a:t>
            </a:r>
          </a:p>
          <a:p>
            <a:r>
              <a:rPr lang="en-GB" dirty="0"/>
              <a:t>They had taught the multitudes that anyone who performed this particular miracle MUST be Messiah and then denied their own teaching by accusing Jesus of working for Satan.</a:t>
            </a:r>
          </a:p>
          <a:p>
            <a:r>
              <a:rPr lang="en-GB" dirty="0"/>
              <a:t>Another reason was that this was their (the Jewish Leaders’) final rejection of Jesus their Messiah.</a:t>
            </a:r>
          </a:p>
          <a:p>
            <a:r>
              <a:rPr lang="en-GB" dirty="0"/>
              <a:t>We should note that the crowd questioned whether this was Messiah (the Son of David) but were not courageous enough to stand against their teachers and Leaders. </a:t>
            </a:r>
          </a:p>
          <a:p>
            <a:r>
              <a:rPr lang="en-GB" dirty="0"/>
              <a:t>To this day they reject Jesus because the Rabbis did not accept Him – still following their lead like sheep.</a:t>
            </a:r>
          </a:p>
          <a:p>
            <a:r>
              <a:rPr lang="en-GB" dirty="0"/>
              <a:t>The Jewish majority always followed the direction indicated by their religious leaders.</a:t>
            </a:r>
          </a:p>
          <a:p>
            <a:r>
              <a:rPr lang="en-GB" dirty="0"/>
              <a:t>I believe this is the reason for Peter’s plea to them in Acts 2 v 40 – “Save yourselves from this perverse generation”. </a:t>
            </a:r>
          </a:p>
        </p:txBody>
      </p:sp>
    </p:spTree>
    <p:extLst>
      <p:ext uri="{BB962C8B-B14F-4D97-AF65-F5344CB8AC3E}">
        <p14:creationId xmlns:p14="http://schemas.microsoft.com/office/powerpoint/2010/main" val="3875480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F25E65-05D6-18DC-5897-61BB3ACBC557}"/>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C5871F6E-04E8-07BC-0899-892AB3485870}"/>
              </a:ext>
            </a:extLst>
          </p:cNvPr>
          <p:cNvSpPr>
            <a:spLocks noGrp="1"/>
          </p:cNvSpPr>
          <p:nvPr>
            <p:ph idx="1"/>
          </p:nvPr>
        </p:nvSpPr>
        <p:spPr>
          <a:xfrm>
            <a:off x="838200" y="1337186"/>
            <a:ext cx="10515600" cy="5520813"/>
          </a:xfrm>
        </p:spPr>
        <p:txBody>
          <a:bodyPr>
            <a:normAutofit fontScale="77500" lnSpcReduction="20000"/>
          </a:bodyPr>
          <a:lstStyle/>
          <a:p>
            <a:r>
              <a:rPr lang="en-GB" dirty="0"/>
              <a:t>So, what is the particular sin?</a:t>
            </a:r>
          </a:p>
          <a:p>
            <a:r>
              <a:rPr lang="en-GB" dirty="0"/>
              <a:t>The word ‘Blasphemy’ is the Greek word ‘</a:t>
            </a:r>
            <a:r>
              <a:rPr lang="en-GB" dirty="0" err="1"/>
              <a:t>Blasphemia</a:t>
            </a:r>
            <a:r>
              <a:rPr lang="en-GB" dirty="0"/>
              <a:t>’ – to speak against or to vilify.</a:t>
            </a:r>
          </a:p>
          <a:p>
            <a:r>
              <a:rPr lang="en-GB" dirty="0"/>
              <a:t>In the next verse Jesus makes it clear that all other sins are forgivable, even blasphemy against Jesus Himself.</a:t>
            </a:r>
          </a:p>
          <a:p>
            <a:r>
              <a:rPr lang="en-GB" dirty="0"/>
              <a:t>However, all Jesus’ works were in the power of the Holy Spirit and were therefore perfect and good.</a:t>
            </a:r>
          </a:p>
          <a:p>
            <a:r>
              <a:rPr lang="en-GB" dirty="0"/>
              <a:t>In speaking against these works, the Pharisees were saying that Satan was behind these works, making them evil and deceitful.</a:t>
            </a:r>
          </a:p>
          <a:p>
            <a:r>
              <a:rPr lang="en-GB" dirty="0"/>
              <a:t>Given what the Pharisees had always taught, this was not simply that they were deluded or ignorant – had made a mistake.</a:t>
            </a:r>
          </a:p>
          <a:p>
            <a:r>
              <a:rPr lang="en-GB" dirty="0"/>
              <a:t>This was wilful accusation using deliberate falsehood.</a:t>
            </a:r>
          </a:p>
          <a:p>
            <a:r>
              <a:rPr lang="en-GB" dirty="0"/>
              <a:t>In refusing Messiah themselves, they were also leading the people astray, knowingly.</a:t>
            </a:r>
          </a:p>
          <a:p>
            <a:r>
              <a:rPr lang="en-GB" dirty="0"/>
              <a:t>Jesus calls them to account for their reasoning – A house divided against itself cannot stand.</a:t>
            </a:r>
          </a:p>
          <a:p>
            <a:r>
              <a:rPr lang="en-GB" dirty="0"/>
              <a:t>If Satan is doing this, he is ruining his own works.</a:t>
            </a:r>
          </a:p>
          <a:p>
            <a:r>
              <a:rPr lang="en-GB" dirty="0"/>
              <a:t>If I cast out demons by Beelzebub, what about when your people carry out exorcisms? These are double standards.</a:t>
            </a:r>
          </a:p>
        </p:txBody>
      </p:sp>
    </p:spTree>
    <p:extLst>
      <p:ext uri="{BB962C8B-B14F-4D97-AF65-F5344CB8AC3E}">
        <p14:creationId xmlns:p14="http://schemas.microsoft.com/office/powerpoint/2010/main" val="24823647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3B766D-4FE1-4FE9-30D3-2B18022ECB0D}"/>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9E049FE0-42D3-786F-ECE2-26D40629DA74}"/>
              </a:ext>
            </a:extLst>
          </p:cNvPr>
          <p:cNvSpPr>
            <a:spLocks noGrp="1"/>
          </p:cNvSpPr>
          <p:nvPr>
            <p:ph idx="1"/>
          </p:nvPr>
        </p:nvSpPr>
        <p:spPr>
          <a:xfrm>
            <a:off x="838200" y="1347018"/>
            <a:ext cx="10515600" cy="5510981"/>
          </a:xfrm>
        </p:spPr>
        <p:txBody>
          <a:bodyPr>
            <a:normAutofit fontScale="92500" lnSpcReduction="10000"/>
          </a:bodyPr>
          <a:lstStyle/>
          <a:p>
            <a:r>
              <a:rPr lang="en-GB" dirty="0"/>
              <a:t>If I want to enter the strong man’s (Satan’s) house I have first to bind the strong man – it takes one stronger and more powerful than the strong man to overcome him (Jesus is stronger than the strong man).</a:t>
            </a:r>
          </a:p>
          <a:p>
            <a:r>
              <a:rPr lang="en-GB" dirty="0"/>
              <a:t>In verses 31 &amp; 32 we get our first glimpse of the corporate nature of this sin.</a:t>
            </a:r>
          </a:p>
          <a:p>
            <a:r>
              <a:rPr lang="en-GB" dirty="0"/>
              <a:t>If ‘people’ blaspheme – using the plural.</a:t>
            </a:r>
          </a:p>
          <a:p>
            <a:r>
              <a:rPr lang="en-GB" dirty="0"/>
              <a:t>An individual can decide whether to go with the majority or not, but this transgression was being pushed by the leaders upon the people.</a:t>
            </a:r>
          </a:p>
          <a:p>
            <a:r>
              <a:rPr lang="en-GB" dirty="0"/>
              <a:t>Verses 33 to 37 seems to address people both corporately – ‘you brood of vipers’ - and individually – the good man etc.-</a:t>
            </a:r>
          </a:p>
          <a:p>
            <a:r>
              <a:rPr lang="en-GB" dirty="0"/>
              <a:t>The application is to consider carefully which group(s) you decide to be associated with.</a:t>
            </a:r>
          </a:p>
          <a:p>
            <a:r>
              <a:rPr lang="en-GB" dirty="0"/>
              <a:t>Jesus also deals with the fact that the mouth speaks out of that which fills the heart – they were evil in heart and spoke evil things.</a:t>
            </a:r>
          </a:p>
          <a:p>
            <a:endParaRPr lang="en-GB" dirty="0"/>
          </a:p>
        </p:txBody>
      </p:sp>
    </p:spTree>
    <p:extLst>
      <p:ext uri="{BB962C8B-B14F-4D97-AF65-F5344CB8AC3E}">
        <p14:creationId xmlns:p14="http://schemas.microsoft.com/office/powerpoint/2010/main" val="27593511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1C50A-E064-A5B0-27F6-BC1ED5BDB816}"/>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60E13289-5D91-1CF2-B9FD-D4F95113787C}"/>
              </a:ext>
            </a:extLst>
          </p:cNvPr>
          <p:cNvSpPr>
            <a:spLocks noGrp="1"/>
          </p:cNvSpPr>
          <p:nvPr>
            <p:ph idx="1"/>
          </p:nvPr>
        </p:nvSpPr>
        <p:spPr>
          <a:xfrm>
            <a:off x="108155" y="1278194"/>
            <a:ext cx="11897032" cy="5506064"/>
          </a:xfrm>
        </p:spPr>
        <p:txBody>
          <a:bodyPr>
            <a:normAutofit fontScale="70000" lnSpcReduction="20000"/>
          </a:bodyPr>
          <a:lstStyle/>
          <a:p>
            <a:r>
              <a:rPr lang="en-GB" dirty="0"/>
              <a:t>In verse 38 we have Jesus’ confirmation that this is the end of His attempts to offer them the Kingdom.</a:t>
            </a:r>
          </a:p>
          <a:p>
            <a:r>
              <a:rPr lang="en-GB" dirty="0"/>
              <a:t>They ask Him for yet another sign, when He has given them so many – there are 37 recorded in the Gospels but John tells us that there were a much greater number than this (John 21 v 25).</a:t>
            </a:r>
          </a:p>
          <a:p>
            <a:r>
              <a:rPr lang="en-GB" dirty="0"/>
              <a:t>He then speaks categorically – “No more signs for an evil and adulterous generation”</a:t>
            </a:r>
          </a:p>
          <a:p>
            <a:r>
              <a:rPr lang="en-GB" dirty="0"/>
              <a:t>That is, apart from the sign of Jonah (the sign of resurrection), which the Nation is to receive 3 times (Lazarus, Jesus and the two witnesses in Revelation 11 v 11)</a:t>
            </a:r>
          </a:p>
          <a:p>
            <a:r>
              <a:rPr lang="en-GB" dirty="0"/>
              <a:t>Another important fact to remember is that this sin was being spoken of as a national and generational sin.</a:t>
            </a:r>
          </a:p>
          <a:p>
            <a:r>
              <a:rPr lang="en-GB" dirty="0"/>
              <a:t>This generation was unique – it was the generation when Messianic prophesies about Jesus’ first coming would be fulfilled and He would walk amongst His people, demonstrating His Messiahship.</a:t>
            </a:r>
          </a:p>
          <a:p>
            <a:r>
              <a:rPr lang="en-GB" dirty="0"/>
              <a:t>Above all generations, they had more light, more demonstrations of power and more fulfilments of prophecy.</a:t>
            </a:r>
          </a:p>
          <a:p>
            <a:r>
              <a:rPr lang="en-GB" dirty="0"/>
              <a:t>Jesus gives examples of situations where there was less light available, and the people repented (Ninevah and The Queen of Sheba).</a:t>
            </a:r>
          </a:p>
          <a:p>
            <a:r>
              <a:rPr lang="en-GB" dirty="0"/>
              <a:t>Jesus refers to the sin being on the part of this particular generation of Jews in verses 39, 41, 42 and 45.</a:t>
            </a:r>
          </a:p>
          <a:p>
            <a:r>
              <a:rPr lang="en-GB" dirty="0"/>
              <a:t>This generation of Jews finally and officially rejected Jesus (the National leaders with the people acquiescing).</a:t>
            </a:r>
          </a:p>
          <a:p>
            <a:r>
              <a:rPr lang="en-GB" dirty="0"/>
              <a:t>So, can any Christian commit this sin today?</a:t>
            </a:r>
          </a:p>
        </p:txBody>
      </p:sp>
    </p:spTree>
    <p:extLst>
      <p:ext uri="{BB962C8B-B14F-4D97-AF65-F5344CB8AC3E}">
        <p14:creationId xmlns:p14="http://schemas.microsoft.com/office/powerpoint/2010/main" val="29547160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F789DE-675B-50B0-14FA-BD579E6F76C4}"/>
              </a:ext>
            </a:extLst>
          </p:cNvPr>
          <p:cNvSpPr>
            <a:spLocks noGrp="1"/>
          </p:cNvSpPr>
          <p:nvPr>
            <p:ph type="title"/>
          </p:nvPr>
        </p:nvSpPr>
        <p:spPr/>
        <p:txBody>
          <a:bodyPr/>
          <a:lstStyle/>
          <a:p>
            <a:r>
              <a:rPr lang="en-GB" dirty="0"/>
              <a:t>The Unpardonable Sin</a:t>
            </a:r>
          </a:p>
        </p:txBody>
      </p:sp>
      <p:sp>
        <p:nvSpPr>
          <p:cNvPr id="3" name="Content Placeholder 2">
            <a:extLst>
              <a:ext uri="{FF2B5EF4-FFF2-40B4-BE49-F238E27FC236}">
                <a16:creationId xmlns:a16="http://schemas.microsoft.com/office/drawing/2014/main" id="{855E5365-F9AB-2292-1FFB-30324D568FC1}"/>
              </a:ext>
            </a:extLst>
          </p:cNvPr>
          <p:cNvSpPr>
            <a:spLocks noGrp="1"/>
          </p:cNvSpPr>
          <p:nvPr>
            <p:ph idx="1"/>
          </p:nvPr>
        </p:nvSpPr>
        <p:spPr>
          <a:xfrm>
            <a:off x="838200" y="1307690"/>
            <a:ext cx="10515600" cy="5550310"/>
          </a:xfrm>
        </p:spPr>
        <p:txBody>
          <a:bodyPr>
            <a:normAutofit fontScale="77500" lnSpcReduction="20000"/>
          </a:bodyPr>
          <a:lstStyle/>
          <a:p>
            <a:r>
              <a:rPr lang="en-GB" dirty="0"/>
              <a:t>The only unforgiveable sin today is failure to put one’s trust in Jesus before physical death.</a:t>
            </a:r>
          </a:p>
          <a:p>
            <a:r>
              <a:rPr lang="en-GB" dirty="0"/>
              <a:t>So, an unforgiveable sin can be committed by an unbeliever who has never trusted in Jesus.</a:t>
            </a:r>
          </a:p>
          <a:p>
            <a:r>
              <a:rPr lang="en-GB" dirty="0"/>
              <a:t>There is, of course a parallel with this day when a whole nation (bar the remnant) rejected Jesus despite having more evidence than any people group has ever had.</a:t>
            </a:r>
          </a:p>
          <a:p>
            <a:r>
              <a:rPr lang="en-GB" dirty="0"/>
              <a:t>On two previous occasions the Nation had reached the point where God had said that Judgement is now inevitable and irreversible.</a:t>
            </a:r>
          </a:p>
          <a:p>
            <a:r>
              <a:rPr lang="en-GB" dirty="0"/>
              <a:t>Kadesh Barnea and the reign of Manasseh. </a:t>
            </a:r>
          </a:p>
          <a:p>
            <a:r>
              <a:rPr lang="en-GB" dirty="0"/>
              <a:t>So, in a sense this sin was ‘an’ unpardonable sin’ rather than ‘the’ unpardonable sin.</a:t>
            </a:r>
          </a:p>
          <a:p>
            <a:r>
              <a:rPr lang="en-GB" dirty="0"/>
              <a:t>Along with these other examples, the sin of Israel at this time was National and Generational, not individual.</a:t>
            </a:r>
          </a:p>
          <a:p>
            <a:r>
              <a:rPr lang="en-GB" dirty="0"/>
              <a:t>Individual sin was not in view and it does not refer to a sin that any individual can commit, though, of course, an individual could go along with this sin and involve him or herself with it and its consequences.</a:t>
            </a:r>
          </a:p>
          <a:p>
            <a:r>
              <a:rPr lang="en-GB" dirty="0"/>
              <a:t>To do so one would have to </a:t>
            </a:r>
            <a:r>
              <a:rPr lang="en-GB"/>
              <a:t>allow oneself </a:t>
            </a:r>
            <a:r>
              <a:rPr lang="en-GB" dirty="0"/>
              <a:t>to be drawn to follow a National rejection of Jesus.</a:t>
            </a:r>
          </a:p>
        </p:txBody>
      </p:sp>
    </p:spTree>
    <p:extLst>
      <p:ext uri="{BB962C8B-B14F-4D97-AF65-F5344CB8AC3E}">
        <p14:creationId xmlns:p14="http://schemas.microsoft.com/office/powerpoint/2010/main" val="18548595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a9bf50e5a8cfa745a9af4cb1453818a2">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9d685ba099c2c246ce3ef499302b2cfe"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084F21-60CA-4BC6-8B12-0EBD015F31E3}"/>
</file>

<file path=customXml/itemProps2.xml><?xml version="1.0" encoding="utf-8"?>
<ds:datastoreItem xmlns:ds="http://schemas.openxmlformats.org/officeDocument/2006/customXml" ds:itemID="{EEDD9DEE-B4E8-4EBA-B128-B7549B674C36}"/>
</file>

<file path=customXml/itemProps3.xml><?xml version="1.0" encoding="utf-8"?>
<ds:datastoreItem xmlns:ds="http://schemas.openxmlformats.org/officeDocument/2006/customXml" ds:itemID="{FC056C34-373D-46DF-9428-85E46D312038}"/>
</file>

<file path=docProps/app.xml><?xml version="1.0" encoding="utf-8"?>
<Properties xmlns="http://schemas.openxmlformats.org/officeDocument/2006/extended-properties" xmlns:vt="http://schemas.openxmlformats.org/officeDocument/2006/docPropsVTypes">
  <TotalTime>2940</TotalTime>
  <Words>1659</Words>
  <Application>Microsoft Office PowerPoint</Application>
  <PresentationFormat>Widescreen</PresentationFormat>
  <Paragraphs>103</Paragraphs>
  <Slides>9</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12 v 22 - 45</vt:lpstr>
      <vt:lpstr>Introduction</vt:lpstr>
      <vt:lpstr>Introduction (continued)</vt:lpstr>
      <vt:lpstr>The Unpardonable Sin</vt:lpstr>
      <vt:lpstr>The Unpardonable Sin</vt:lpstr>
      <vt:lpstr>The Unpardonable Sin</vt:lpstr>
      <vt:lpstr>The Unpardonable Sin</vt:lpstr>
      <vt:lpstr>The Unpardonable Sin</vt:lpstr>
      <vt:lpstr>The Unpardonable Sin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2</cp:revision>
  <dcterms:created xsi:type="dcterms:W3CDTF">2024-06-17T19:21:50Z</dcterms:created>
  <dcterms:modified xsi:type="dcterms:W3CDTF">2024-06-22T14:28:00Z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