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0" autoAdjust="0"/>
    <p:restoredTop sz="94660"/>
  </p:normalViewPr>
  <p:slideViewPr>
    <p:cSldViewPr snapToGrid="0">
      <p:cViewPr varScale="1">
        <p:scale>
          <a:sx n="78" d="100"/>
          <a:sy n="78" d="100"/>
        </p:scale>
        <p:origin x="87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B98B9D12-8AEB-4359-BED4-D52F3681A5A0}"/>
    <pc:docChg chg="undo custSel addSld modSld">
      <pc:chgData name="Ray Kelly" userId="fe8bf2b6eea63579" providerId="LiveId" clId="{B98B9D12-8AEB-4359-BED4-D52F3681A5A0}" dt="2026-06-21T07:51:47.492" v="10378" actId="20577"/>
      <pc:docMkLst>
        <pc:docMk/>
      </pc:docMkLst>
      <pc:sldChg chg="modSp mod">
        <pc:chgData name="Ray Kelly" userId="fe8bf2b6eea63579" providerId="LiveId" clId="{B98B9D12-8AEB-4359-BED4-D52F3681A5A0}" dt="2026-06-21T07:35:48.644" v="10350" actId="20577"/>
        <pc:sldMkLst>
          <pc:docMk/>
          <pc:sldMk cId="968914977" sldId="256"/>
        </pc:sldMkLst>
        <pc:spChg chg="mod">
          <ac:chgData name="Ray Kelly" userId="fe8bf2b6eea63579" providerId="LiveId" clId="{B98B9D12-8AEB-4359-BED4-D52F3681A5A0}" dt="2026-06-15T06:00:07.597" v="25" actId="20577"/>
          <ac:spMkLst>
            <pc:docMk/>
            <pc:sldMk cId="968914977" sldId="256"/>
            <ac:spMk id="2" creationId="{12F5BC93-B68E-5583-0EA4-E89E8FCAEB7A}"/>
          </ac:spMkLst>
        </pc:spChg>
        <pc:spChg chg="mod">
          <ac:chgData name="Ray Kelly" userId="fe8bf2b6eea63579" providerId="LiveId" clId="{B98B9D12-8AEB-4359-BED4-D52F3681A5A0}" dt="2026-06-21T07:35:48.644" v="10350" actId="20577"/>
          <ac:spMkLst>
            <pc:docMk/>
            <pc:sldMk cId="968914977" sldId="256"/>
            <ac:spMk id="3" creationId="{02BE1306-991C-FD09-49BB-09858AFA357F}"/>
          </ac:spMkLst>
        </pc:spChg>
      </pc:sldChg>
      <pc:sldChg chg="modSp new mod">
        <pc:chgData name="Ray Kelly" userId="fe8bf2b6eea63579" providerId="LiveId" clId="{B98B9D12-8AEB-4359-BED4-D52F3681A5A0}" dt="2026-06-18T06:32:59.244" v="9797" actId="27636"/>
        <pc:sldMkLst>
          <pc:docMk/>
          <pc:sldMk cId="883828613" sldId="257"/>
        </pc:sldMkLst>
        <pc:spChg chg="mod">
          <ac:chgData name="Ray Kelly" userId="fe8bf2b6eea63579" providerId="LiveId" clId="{B98B9D12-8AEB-4359-BED4-D52F3681A5A0}" dt="2026-06-15T06:01:07.338" v="55" actId="20577"/>
          <ac:spMkLst>
            <pc:docMk/>
            <pc:sldMk cId="883828613" sldId="257"/>
            <ac:spMk id="2" creationId="{949E4349-8409-B64B-B69C-5ED6C004F990}"/>
          </ac:spMkLst>
        </pc:spChg>
        <pc:spChg chg="mod">
          <ac:chgData name="Ray Kelly" userId="fe8bf2b6eea63579" providerId="LiveId" clId="{B98B9D12-8AEB-4359-BED4-D52F3681A5A0}" dt="2026-06-18T06:32:59.244" v="9797" actId="27636"/>
          <ac:spMkLst>
            <pc:docMk/>
            <pc:sldMk cId="883828613" sldId="257"/>
            <ac:spMk id="3" creationId="{EF53716B-D8CA-C30A-4BC5-0CCD72CB8CBE}"/>
          </ac:spMkLst>
        </pc:spChg>
      </pc:sldChg>
      <pc:sldChg chg="modSp add mod">
        <pc:chgData name="Ray Kelly" userId="fe8bf2b6eea63579" providerId="LiveId" clId="{B98B9D12-8AEB-4359-BED4-D52F3681A5A0}" dt="2026-06-18T06:36:33.947" v="9800" actId="20577"/>
        <pc:sldMkLst>
          <pc:docMk/>
          <pc:sldMk cId="2015778286" sldId="258"/>
        </pc:sldMkLst>
        <pc:spChg chg="mod">
          <ac:chgData name="Ray Kelly" userId="fe8bf2b6eea63579" providerId="LiveId" clId="{B98B9D12-8AEB-4359-BED4-D52F3681A5A0}" dt="2026-06-18T06:36:33.947" v="9800" actId="20577"/>
          <ac:spMkLst>
            <pc:docMk/>
            <pc:sldMk cId="2015778286" sldId="258"/>
            <ac:spMk id="3" creationId="{FDD65CFD-6D32-A528-4CFD-18CBF9D7A61A}"/>
          </ac:spMkLst>
        </pc:spChg>
      </pc:sldChg>
      <pc:sldChg chg="modSp add mod">
        <pc:chgData name="Ray Kelly" userId="fe8bf2b6eea63579" providerId="LiveId" clId="{B98B9D12-8AEB-4359-BED4-D52F3681A5A0}" dt="2026-06-21T07:47:03.408" v="10351" actId="20577"/>
        <pc:sldMkLst>
          <pc:docMk/>
          <pc:sldMk cId="1379177742" sldId="259"/>
        </pc:sldMkLst>
        <pc:spChg chg="mod">
          <ac:chgData name="Ray Kelly" userId="fe8bf2b6eea63579" providerId="LiveId" clId="{B98B9D12-8AEB-4359-BED4-D52F3681A5A0}" dt="2026-06-21T07:47:03.408" v="10351" actId="20577"/>
          <ac:spMkLst>
            <pc:docMk/>
            <pc:sldMk cId="1379177742" sldId="259"/>
            <ac:spMk id="3" creationId="{58086004-3884-657B-5710-6322E5F36315}"/>
          </ac:spMkLst>
        </pc:spChg>
      </pc:sldChg>
      <pc:sldChg chg="modSp add mod">
        <pc:chgData name="Ray Kelly" userId="fe8bf2b6eea63579" providerId="LiveId" clId="{B98B9D12-8AEB-4359-BED4-D52F3681A5A0}" dt="2026-06-21T07:50:00.176" v="10366" actId="20577"/>
        <pc:sldMkLst>
          <pc:docMk/>
          <pc:sldMk cId="2347140694" sldId="260"/>
        </pc:sldMkLst>
        <pc:spChg chg="mod">
          <ac:chgData name="Ray Kelly" userId="fe8bf2b6eea63579" providerId="LiveId" clId="{B98B9D12-8AEB-4359-BED4-D52F3681A5A0}" dt="2026-06-21T07:50:00.176" v="10366" actId="20577"/>
          <ac:spMkLst>
            <pc:docMk/>
            <pc:sldMk cId="2347140694" sldId="260"/>
            <ac:spMk id="3" creationId="{C1547242-2466-323F-AD97-DD4466D9D79B}"/>
          </ac:spMkLst>
        </pc:spChg>
      </pc:sldChg>
      <pc:sldChg chg="modSp add mod">
        <pc:chgData name="Ray Kelly" userId="fe8bf2b6eea63579" providerId="LiveId" clId="{B98B9D12-8AEB-4359-BED4-D52F3681A5A0}" dt="2026-06-21T07:51:47.492" v="10378" actId="20577"/>
        <pc:sldMkLst>
          <pc:docMk/>
          <pc:sldMk cId="4259291120" sldId="261"/>
        </pc:sldMkLst>
        <pc:spChg chg="mod">
          <ac:chgData name="Ray Kelly" userId="fe8bf2b6eea63579" providerId="LiveId" clId="{B98B9D12-8AEB-4359-BED4-D52F3681A5A0}" dt="2026-06-21T07:51:47.492" v="10378" actId="20577"/>
          <ac:spMkLst>
            <pc:docMk/>
            <pc:sldMk cId="4259291120" sldId="261"/>
            <ac:spMk id="3" creationId="{97BF4018-BEF9-A745-8987-F1F4E767A920}"/>
          </ac:spMkLst>
        </pc:spChg>
      </pc:sldChg>
      <pc:sldChg chg="modSp add mod">
        <pc:chgData name="Ray Kelly" userId="fe8bf2b6eea63579" providerId="LiveId" clId="{B98B9D12-8AEB-4359-BED4-D52F3681A5A0}" dt="2026-06-16T14:00:50.825" v="7074" actId="20577"/>
        <pc:sldMkLst>
          <pc:docMk/>
          <pc:sldMk cId="4261858704" sldId="262"/>
        </pc:sldMkLst>
        <pc:spChg chg="mod">
          <ac:chgData name="Ray Kelly" userId="fe8bf2b6eea63579" providerId="LiveId" clId="{B98B9D12-8AEB-4359-BED4-D52F3681A5A0}" dt="2026-06-16T14:00:50.825" v="7074" actId="20577"/>
          <ac:spMkLst>
            <pc:docMk/>
            <pc:sldMk cId="4261858704" sldId="262"/>
            <ac:spMk id="3" creationId="{A077D3A3-909D-95C6-F572-39F291ED370E}"/>
          </ac:spMkLst>
        </pc:spChg>
      </pc:sldChg>
      <pc:sldChg chg="modSp add mod">
        <pc:chgData name="Ray Kelly" userId="fe8bf2b6eea63579" providerId="LiveId" clId="{B98B9D12-8AEB-4359-BED4-D52F3681A5A0}" dt="2026-06-16T14:10:15.961" v="7159" actId="21"/>
        <pc:sldMkLst>
          <pc:docMk/>
          <pc:sldMk cId="3404021343" sldId="263"/>
        </pc:sldMkLst>
        <pc:spChg chg="mod">
          <ac:chgData name="Ray Kelly" userId="fe8bf2b6eea63579" providerId="LiveId" clId="{B98B9D12-8AEB-4359-BED4-D52F3681A5A0}" dt="2026-06-16T14:10:15.961" v="7159" actId="21"/>
          <ac:spMkLst>
            <pc:docMk/>
            <pc:sldMk cId="3404021343" sldId="263"/>
            <ac:spMk id="3" creationId="{2D787640-D8D7-DBD1-FB3C-D2F285BAB0F3}"/>
          </ac:spMkLst>
        </pc:spChg>
      </pc:sldChg>
      <pc:sldChg chg="modSp add mod">
        <pc:chgData name="Ray Kelly" userId="fe8bf2b6eea63579" providerId="LiveId" clId="{B98B9D12-8AEB-4359-BED4-D52F3681A5A0}" dt="2026-06-16T14:10:30.319" v="7166" actId="27636"/>
        <pc:sldMkLst>
          <pc:docMk/>
          <pc:sldMk cId="2876800736" sldId="264"/>
        </pc:sldMkLst>
        <pc:spChg chg="mod">
          <ac:chgData name="Ray Kelly" userId="fe8bf2b6eea63579" providerId="LiveId" clId="{B98B9D12-8AEB-4359-BED4-D52F3681A5A0}" dt="2026-06-16T14:10:30.319" v="7166" actId="27636"/>
          <ac:spMkLst>
            <pc:docMk/>
            <pc:sldMk cId="2876800736" sldId="264"/>
            <ac:spMk id="3" creationId="{F2C08711-F55D-D9A0-9372-C619D45B4DFE}"/>
          </ac:spMkLst>
        </pc:spChg>
      </pc:sldChg>
      <pc:sldChg chg="modSp add mod">
        <pc:chgData name="Ray Kelly" userId="fe8bf2b6eea63579" providerId="LiveId" clId="{B98B9D12-8AEB-4359-BED4-D52F3681A5A0}" dt="2026-06-16T15:11:13.346" v="8556" actId="20577"/>
        <pc:sldMkLst>
          <pc:docMk/>
          <pc:sldMk cId="1730723397" sldId="265"/>
        </pc:sldMkLst>
        <pc:spChg chg="mod">
          <ac:chgData name="Ray Kelly" userId="fe8bf2b6eea63579" providerId="LiveId" clId="{B98B9D12-8AEB-4359-BED4-D52F3681A5A0}" dt="2026-06-16T15:11:13.346" v="8556" actId="20577"/>
          <ac:spMkLst>
            <pc:docMk/>
            <pc:sldMk cId="1730723397" sldId="265"/>
            <ac:spMk id="3" creationId="{1BC35043-5762-0CCC-FF91-4E26274395B3}"/>
          </ac:spMkLst>
        </pc:spChg>
      </pc:sldChg>
      <pc:sldChg chg="modSp add mod">
        <pc:chgData name="Ray Kelly" userId="fe8bf2b6eea63579" providerId="LiveId" clId="{B98B9D12-8AEB-4359-BED4-D52F3681A5A0}" dt="2026-06-18T10:13:15.933" v="10296" actId="20577"/>
        <pc:sldMkLst>
          <pc:docMk/>
          <pc:sldMk cId="1876474342" sldId="266"/>
        </pc:sldMkLst>
        <pc:spChg chg="mod">
          <ac:chgData name="Ray Kelly" userId="fe8bf2b6eea63579" providerId="LiveId" clId="{B98B9D12-8AEB-4359-BED4-D52F3681A5A0}" dt="2026-06-18T10:13:15.933" v="10296" actId="20577"/>
          <ac:spMkLst>
            <pc:docMk/>
            <pc:sldMk cId="1876474342" sldId="266"/>
            <ac:spMk id="3" creationId="{F11BADFA-E71A-1299-7C77-6C569DD8E1E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F865B-F0BF-DCAA-8B82-70188839858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58FD220-9F3E-00A3-79E6-15330EBF12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909E3EA-F401-0BEB-B5E6-6FD4AC85D55C}"/>
              </a:ext>
            </a:extLst>
          </p:cNvPr>
          <p:cNvSpPr>
            <a:spLocks noGrp="1"/>
          </p:cNvSpPr>
          <p:nvPr>
            <p:ph type="dt" sz="half" idx="10"/>
          </p:nvPr>
        </p:nvSpPr>
        <p:spPr/>
        <p:txBody>
          <a:bodyPr/>
          <a:lstStyle/>
          <a:p>
            <a:fld id="{629F4C4C-1A28-449A-BE1A-DD513CA32241}" type="datetimeFigureOut">
              <a:rPr lang="en-GB" smtClean="0"/>
              <a:t>18/06/2026</a:t>
            </a:fld>
            <a:endParaRPr lang="en-GB"/>
          </a:p>
        </p:txBody>
      </p:sp>
      <p:sp>
        <p:nvSpPr>
          <p:cNvPr id="5" name="Footer Placeholder 4">
            <a:extLst>
              <a:ext uri="{FF2B5EF4-FFF2-40B4-BE49-F238E27FC236}">
                <a16:creationId xmlns:a16="http://schemas.microsoft.com/office/drawing/2014/main" id="{38004B7A-629D-E0CD-D21A-31911F6B5F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9964B1-62EE-220D-DF02-009EB7C0DE8A}"/>
              </a:ext>
            </a:extLst>
          </p:cNvPr>
          <p:cNvSpPr>
            <a:spLocks noGrp="1"/>
          </p:cNvSpPr>
          <p:nvPr>
            <p:ph type="sldNum" sz="quarter" idx="12"/>
          </p:nvPr>
        </p:nvSpPr>
        <p:spPr/>
        <p:txBody>
          <a:bodyPr/>
          <a:lstStyle/>
          <a:p>
            <a:fld id="{FA5BE523-D5A2-42D9-A2C1-2BB69817AF49}" type="slidenum">
              <a:rPr lang="en-GB" smtClean="0"/>
              <a:t>‹#›</a:t>
            </a:fld>
            <a:endParaRPr lang="en-GB"/>
          </a:p>
        </p:txBody>
      </p:sp>
    </p:spTree>
    <p:extLst>
      <p:ext uri="{BB962C8B-B14F-4D97-AF65-F5344CB8AC3E}">
        <p14:creationId xmlns:p14="http://schemas.microsoft.com/office/powerpoint/2010/main" val="3954887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5FF96-8B5C-E075-4031-EE63880A06B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DB21268-98B2-C91F-5C5F-0EFF1811AC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483BFC-3F57-8E1F-387F-B6D84F816642}"/>
              </a:ext>
            </a:extLst>
          </p:cNvPr>
          <p:cNvSpPr>
            <a:spLocks noGrp="1"/>
          </p:cNvSpPr>
          <p:nvPr>
            <p:ph type="dt" sz="half" idx="10"/>
          </p:nvPr>
        </p:nvSpPr>
        <p:spPr/>
        <p:txBody>
          <a:bodyPr/>
          <a:lstStyle/>
          <a:p>
            <a:fld id="{629F4C4C-1A28-449A-BE1A-DD513CA32241}" type="datetimeFigureOut">
              <a:rPr lang="en-GB" smtClean="0"/>
              <a:t>18/06/2026</a:t>
            </a:fld>
            <a:endParaRPr lang="en-GB"/>
          </a:p>
        </p:txBody>
      </p:sp>
      <p:sp>
        <p:nvSpPr>
          <p:cNvPr id="5" name="Footer Placeholder 4">
            <a:extLst>
              <a:ext uri="{FF2B5EF4-FFF2-40B4-BE49-F238E27FC236}">
                <a16:creationId xmlns:a16="http://schemas.microsoft.com/office/drawing/2014/main" id="{DE19649E-80EB-D25F-6AAF-63F9D591EB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0C87018-800A-77DD-C13A-EF6E8BD52EC1}"/>
              </a:ext>
            </a:extLst>
          </p:cNvPr>
          <p:cNvSpPr>
            <a:spLocks noGrp="1"/>
          </p:cNvSpPr>
          <p:nvPr>
            <p:ph type="sldNum" sz="quarter" idx="12"/>
          </p:nvPr>
        </p:nvSpPr>
        <p:spPr/>
        <p:txBody>
          <a:bodyPr/>
          <a:lstStyle/>
          <a:p>
            <a:fld id="{FA5BE523-D5A2-42D9-A2C1-2BB69817AF49}" type="slidenum">
              <a:rPr lang="en-GB" smtClean="0"/>
              <a:t>‹#›</a:t>
            </a:fld>
            <a:endParaRPr lang="en-GB"/>
          </a:p>
        </p:txBody>
      </p:sp>
    </p:spTree>
    <p:extLst>
      <p:ext uri="{BB962C8B-B14F-4D97-AF65-F5344CB8AC3E}">
        <p14:creationId xmlns:p14="http://schemas.microsoft.com/office/powerpoint/2010/main" val="449324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26895F-2E53-0B94-22E1-FC2FA173B18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68DD83F-1186-B938-760A-8F79E40D73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0EDF9C-0C5D-1863-A0F3-947E5132808E}"/>
              </a:ext>
            </a:extLst>
          </p:cNvPr>
          <p:cNvSpPr>
            <a:spLocks noGrp="1"/>
          </p:cNvSpPr>
          <p:nvPr>
            <p:ph type="dt" sz="half" idx="10"/>
          </p:nvPr>
        </p:nvSpPr>
        <p:spPr/>
        <p:txBody>
          <a:bodyPr/>
          <a:lstStyle/>
          <a:p>
            <a:fld id="{629F4C4C-1A28-449A-BE1A-DD513CA32241}" type="datetimeFigureOut">
              <a:rPr lang="en-GB" smtClean="0"/>
              <a:t>18/06/2026</a:t>
            </a:fld>
            <a:endParaRPr lang="en-GB"/>
          </a:p>
        </p:txBody>
      </p:sp>
      <p:sp>
        <p:nvSpPr>
          <p:cNvPr id="5" name="Footer Placeholder 4">
            <a:extLst>
              <a:ext uri="{FF2B5EF4-FFF2-40B4-BE49-F238E27FC236}">
                <a16:creationId xmlns:a16="http://schemas.microsoft.com/office/drawing/2014/main" id="{29C450B6-ABFE-FBEA-A62C-AF5F4182A7D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C1550A-A414-B07F-169E-BCE6A988E5CC}"/>
              </a:ext>
            </a:extLst>
          </p:cNvPr>
          <p:cNvSpPr>
            <a:spLocks noGrp="1"/>
          </p:cNvSpPr>
          <p:nvPr>
            <p:ph type="sldNum" sz="quarter" idx="12"/>
          </p:nvPr>
        </p:nvSpPr>
        <p:spPr/>
        <p:txBody>
          <a:bodyPr/>
          <a:lstStyle/>
          <a:p>
            <a:fld id="{FA5BE523-D5A2-42D9-A2C1-2BB69817AF49}" type="slidenum">
              <a:rPr lang="en-GB" smtClean="0"/>
              <a:t>‹#›</a:t>
            </a:fld>
            <a:endParaRPr lang="en-GB"/>
          </a:p>
        </p:txBody>
      </p:sp>
    </p:spTree>
    <p:extLst>
      <p:ext uri="{BB962C8B-B14F-4D97-AF65-F5344CB8AC3E}">
        <p14:creationId xmlns:p14="http://schemas.microsoft.com/office/powerpoint/2010/main" val="3843695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EB43B-ECAF-DCDA-5E16-382A9090007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6D33FDA-C932-E378-A703-5160ECC4ABB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973A18-FC7B-538A-C116-4F28FF126DB0}"/>
              </a:ext>
            </a:extLst>
          </p:cNvPr>
          <p:cNvSpPr>
            <a:spLocks noGrp="1"/>
          </p:cNvSpPr>
          <p:nvPr>
            <p:ph type="dt" sz="half" idx="10"/>
          </p:nvPr>
        </p:nvSpPr>
        <p:spPr/>
        <p:txBody>
          <a:bodyPr/>
          <a:lstStyle/>
          <a:p>
            <a:fld id="{629F4C4C-1A28-449A-BE1A-DD513CA32241}" type="datetimeFigureOut">
              <a:rPr lang="en-GB" smtClean="0"/>
              <a:t>18/06/2026</a:t>
            </a:fld>
            <a:endParaRPr lang="en-GB"/>
          </a:p>
        </p:txBody>
      </p:sp>
      <p:sp>
        <p:nvSpPr>
          <p:cNvPr id="5" name="Footer Placeholder 4">
            <a:extLst>
              <a:ext uri="{FF2B5EF4-FFF2-40B4-BE49-F238E27FC236}">
                <a16:creationId xmlns:a16="http://schemas.microsoft.com/office/drawing/2014/main" id="{BA7ECE5A-699E-616D-B91D-0E342EE25D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2A5086-400B-5C9B-9442-7D45BA2C8C7A}"/>
              </a:ext>
            </a:extLst>
          </p:cNvPr>
          <p:cNvSpPr>
            <a:spLocks noGrp="1"/>
          </p:cNvSpPr>
          <p:nvPr>
            <p:ph type="sldNum" sz="quarter" idx="12"/>
          </p:nvPr>
        </p:nvSpPr>
        <p:spPr/>
        <p:txBody>
          <a:bodyPr/>
          <a:lstStyle/>
          <a:p>
            <a:fld id="{FA5BE523-D5A2-42D9-A2C1-2BB69817AF49}" type="slidenum">
              <a:rPr lang="en-GB" smtClean="0"/>
              <a:t>‹#›</a:t>
            </a:fld>
            <a:endParaRPr lang="en-GB"/>
          </a:p>
        </p:txBody>
      </p:sp>
    </p:spTree>
    <p:extLst>
      <p:ext uri="{BB962C8B-B14F-4D97-AF65-F5344CB8AC3E}">
        <p14:creationId xmlns:p14="http://schemas.microsoft.com/office/powerpoint/2010/main" val="946536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0230-287C-799F-54F4-2A02D108C9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054E857-203F-23FF-CE8A-7318D2DA309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5EFD82D-4234-51B5-F1B0-9B0B2B05A340}"/>
              </a:ext>
            </a:extLst>
          </p:cNvPr>
          <p:cNvSpPr>
            <a:spLocks noGrp="1"/>
          </p:cNvSpPr>
          <p:nvPr>
            <p:ph type="dt" sz="half" idx="10"/>
          </p:nvPr>
        </p:nvSpPr>
        <p:spPr/>
        <p:txBody>
          <a:bodyPr/>
          <a:lstStyle/>
          <a:p>
            <a:fld id="{629F4C4C-1A28-449A-BE1A-DD513CA32241}" type="datetimeFigureOut">
              <a:rPr lang="en-GB" smtClean="0"/>
              <a:t>18/06/2026</a:t>
            </a:fld>
            <a:endParaRPr lang="en-GB"/>
          </a:p>
        </p:txBody>
      </p:sp>
      <p:sp>
        <p:nvSpPr>
          <p:cNvPr id="5" name="Footer Placeholder 4">
            <a:extLst>
              <a:ext uri="{FF2B5EF4-FFF2-40B4-BE49-F238E27FC236}">
                <a16:creationId xmlns:a16="http://schemas.microsoft.com/office/drawing/2014/main" id="{F16E4DBB-BFA7-0824-C4A1-1CB4D8ED4E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3BBDD67-B3C2-608D-90E7-EC41E88EDD6E}"/>
              </a:ext>
            </a:extLst>
          </p:cNvPr>
          <p:cNvSpPr>
            <a:spLocks noGrp="1"/>
          </p:cNvSpPr>
          <p:nvPr>
            <p:ph type="sldNum" sz="quarter" idx="12"/>
          </p:nvPr>
        </p:nvSpPr>
        <p:spPr/>
        <p:txBody>
          <a:bodyPr/>
          <a:lstStyle/>
          <a:p>
            <a:fld id="{FA5BE523-D5A2-42D9-A2C1-2BB69817AF49}" type="slidenum">
              <a:rPr lang="en-GB" smtClean="0"/>
              <a:t>‹#›</a:t>
            </a:fld>
            <a:endParaRPr lang="en-GB"/>
          </a:p>
        </p:txBody>
      </p:sp>
    </p:spTree>
    <p:extLst>
      <p:ext uri="{BB962C8B-B14F-4D97-AF65-F5344CB8AC3E}">
        <p14:creationId xmlns:p14="http://schemas.microsoft.com/office/powerpoint/2010/main" val="2995161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92C40-082B-BB3F-F82C-8E776E2C128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08757EA-3352-4925-DDB7-B2654B17B9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313ACDE-1252-EFD8-6026-829AE3D6BA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AF4F990-3960-D636-6423-2DBDB8B7BF8E}"/>
              </a:ext>
            </a:extLst>
          </p:cNvPr>
          <p:cNvSpPr>
            <a:spLocks noGrp="1"/>
          </p:cNvSpPr>
          <p:nvPr>
            <p:ph type="dt" sz="half" idx="10"/>
          </p:nvPr>
        </p:nvSpPr>
        <p:spPr/>
        <p:txBody>
          <a:bodyPr/>
          <a:lstStyle/>
          <a:p>
            <a:fld id="{629F4C4C-1A28-449A-BE1A-DD513CA32241}" type="datetimeFigureOut">
              <a:rPr lang="en-GB" smtClean="0"/>
              <a:t>18/06/2026</a:t>
            </a:fld>
            <a:endParaRPr lang="en-GB"/>
          </a:p>
        </p:txBody>
      </p:sp>
      <p:sp>
        <p:nvSpPr>
          <p:cNvPr id="6" name="Footer Placeholder 5">
            <a:extLst>
              <a:ext uri="{FF2B5EF4-FFF2-40B4-BE49-F238E27FC236}">
                <a16:creationId xmlns:a16="http://schemas.microsoft.com/office/drawing/2014/main" id="{9BAE8159-0043-EB80-4E9E-C52EF9319D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7B9C1C4-1C6F-D31E-2E2E-2CF370518624}"/>
              </a:ext>
            </a:extLst>
          </p:cNvPr>
          <p:cNvSpPr>
            <a:spLocks noGrp="1"/>
          </p:cNvSpPr>
          <p:nvPr>
            <p:ph type="sldNum" sz="quarter" idx="12"/>
          </p:nvPr>
        </p:nvSpPr>
        <p:spPr/>
        <p:txBody>
          <a:bodyPr/>
          <a:lstStyle/>
          <a:p>
            <a:fld id="{FA5BE523-D5A2-42D9-A2C1-2BB69817AF49}" type="slidenum">
              <a:rPr lang="en-GB" smtClean="0"/>
              <a:t>‹#›</a:t>
            </a:fld>
            <a:endParaRPr lang="en-GB"/>
          </a:p>
        </p:txBody>
      </p:sp>
    </p:spTree>
    <p:extLst>
      <p:ext uri="{BB962C8B-B14F-4D97-AF65-F5344CB8AC3E}">
        <p14:creationId xmlns:p14="http://schemas.microsoft.com/office/powerpoint/2010/main" val="880851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FFCFE-0A64-1E05-597A-BD576DBB6FE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C0BD015-6149-C4AB-C91B-0EF507F2A9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B3E510-EDFC-B985-BD9D-5AC73EFE4E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9EA0895-8276-52DC-066A-5D47BF0A2C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722CF9-7FE8-D94D-90B4-83558AEB23A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986CE47-FED5-579D-8650-F29CB89C4446}"/>
              </a:ext>
            </a:extLst>
          </p:cNvPr>
          <p:cNvSpPr>
            <a:spLocks noGrp="1"/>
          </p:cNvSpPr>
          <p:nvPr>
            <p:ph type="dt" sz="half" idx="10"/>
          </p:nvPr>
        </p:nvSpPr>
        <p:spPr/>
        <p:txBody>
          <a:bodyPr/>
          <a:lstStyle/>
          <a:p>
            <a:fld id="{629F4C4C-1A28-449A-BE1A-DD513CA32241}" type="datetimeFigureOut">
              <a:rPr lang="en-GB" smtClean="0"/>
              <a:t>18/06/2026</a:t>
            </a:fld>
            <a:endParaRPr lang="en-GB"/>
          </a:p>
        </p:txBody>
      </p:sp>
      <p:sp>
        <p:nvSpPr>
          <p:cNvPr id="8" name="Footer Placeholder 7">
            <a:extLst>
              <a:ext uri="{FF2B5EF4-FFF2-40B4-BE49-F238E27FC236}">
                <a16:creationId xmlns:a16="http://schemas.microsoft.com/office/drawing/2014/main" id="{2DE8B1A9-9783-889B-5033-8AB3F65F347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C70A016-CB43-BD34-101A-E01FC2668704}"/>
              </a:ext>
            </a:extLst>
          </p:cNvPr>
          <p:cNvSpPr>
            <a:spLocks noGrp="1"/>
          </p:cNvSpPr>
          <p:nvPr>
            <p:ph type="sldNum" sz="quarter" idx="12"/>
          </p:nvPr>
        </p:nvSpPr>
        <p:spPr/>
        <p:txBody>
          <a:bodyPr/>
          <a:lstStyle/>
          <a:p>
            <a:fld id="{FA5BE523-D5A2-42D9-A2C1-2BB69817AF49}" type="slidenum">
              <a:rPr lang="en-GB" smtClean="0"/>
              <a:t>‹#›</a:t>
            </a:fld>
            <a:endParaRPr lang="en-GB"/>
          </a:p>
        </p:txBody>
      </p:sp>
    </p:spTree>
    <p:extLst>
      <p:ext uri="{BB962C8B-B14F-4D97-AF65-F5344CB8AC3E}">
        <p14:creationId xmlns:p14="http://schemas.microsoft.com/office/powerpoint/2010/main" val="3027023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449F7-39F9-03B7-06E7-77EF16DAAD2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B1224EA-9815-2535-4E05-940719AAEFE3}"/>
              </a:ext>
            </a:extLst>
          </p:cNvPr>
          <p:cNvSpPr>
            <a:spLocks noGrp="1"/>
          </p:cNvSpPr>
          <p:nvPr>
            <p:ph type="dt" sz="half" idx="10"/>
          </p:nvPr>
        </p:nvSpPr>
        <p:spPr/>
        <p:txBody>
          <a:bodyPr/>
          <a:lstStyle/>
          <a:p>
            <a:fld id="{629F4C4C-1A28-449A-BE1A-DD513CA32241}" type="datetimeFigureOut">
              <a:rPr lang="en-GB" smtClean="0"/>
              <a:t>18/06/2026</a:t>
            </a:fld>
            <a:endParaRPr lang="en-GB"/>
          </a:p>
        </p:txBody>
      </p:sp>
      <p:sp>
        <p:nvSpPr>
          <p:cNvPr id="4" name="Footer Placeholder 3">
            <a:extLst>
              <a:ext uri="{FF2B5EF4-FFF2-40B4-BE49-F238E27FC236}">
                <a16:creationId xmlns:a16="http://schemas.microsoft.com/office/drawing/2014/main" id="{5CA44F78-16AE-5F03-BEF3-B9CE920C196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01E35E5-A479-79AF-F61A-F66BAA0540C3}"/>
              </a:ext>
            </a:extLst>
          </p:cNvPr>
          <p:cNvSpPr>
            <a:spLocks noGrp="1"/>
          </p:cNvSpPr>
          <p:nvPr>
            <p:ph type="sldNum" sz="quarter" idx="12"/>
          </p:nvPr>
        </p:nvSpPr>
        <p:spPr/>
        <p:txBody>
          <a:bodyPr/>
          <a:lstStyle/>
          <a:p>
            <a:fld id="{FA5BE523-D5A2-42D9-A2C1-2BB69817AF49}" type="slidenum">
              <a:rPr lang="en-GB" smtClean="0"/>
              <a:t>‹#›</a:t>
            </a:fld>
            <a:endParaRPr lang="en-GB"/>
          </a:p>
        </p:txBody>
      </p:sp>
    </p:spTree>
    <p:extLst>
      <p:ext uri="{BB962C8B-B14F-4D97-AF65-F5344CB8AC3E}">
        <p14:creationId xmlns:p14="http://schemas.microsoft.com/office/powerpoint/2010/main" val="3135930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C2FDA0-6A41-B8D6-E1EF-0D969B5C1F36}"/>
              </a:ext>
            </a:extLst>
          </p:cNvPr>
          <p:cNvSpPr>
            <a:spLocks noGrp="1"/>
          </p:cNvSpPr>
          <p:nvPr>
            <p:ph type="dt" sz="half" idx="10"/>
          </p:nvPr>
        </p:nvSpPr>
        <p:spPr/>
        <p:txBody>
          <a:bodyPr/>
          <a:lstStyle/>
          <a:p>
            <a:fld id="{629F4C4C-1A28-449A-BE1A-DD513CA32241}" type="datetimeFigureOut">
              <a:rPr lang="en-GB" smtClean="0"/>
              <a:t>18/06/2026</a:t>
            </a:fld>
            <a:endParaRPr lang="en-GB"/>
          </a:p>
        </p:txBody>
      </p:sp>
      <p:sp>
        <p:nvSpPr>
          <p:cNvPr id="3" name="Footer Placeholder 2">
            <a:extLst>
              <a:ext uri="{FF2B5EF4-FFF2-40B4-BE49-F238E27FC236}">
                <a16:creationId xmlns:a16="http://schemas.microsoft.com/office/drawing/2014/main" id="{C0A71CE7-117F-EFAA-188D-48CCA51B29A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15A5B00-F200-9C71-AE0E-EB8F4FED58E8}"/>
              </a:ext>
            </a:extLst>
          </p:cNvPr>
          <p:cNvSpPr>
            <a:spLocks noGrp="1"/>
          </p:cNvSpPr>
          <p:nvPr>
            <p:ph type="sldNum" sz="quarter" idx="12"/>
          </p:nvPr>
        </p:nvSpPr>
        <p:spPr/>
        <p:txBody>
          <a:bodyPr/>
          <a:lstStyle/>
          <a:p>
            <a:fld id="{FA5BE523-D5A2-42D9-A2C1-2BB69817AF49}" type="slidenum">
              <a:rPr lang="en-GB" smtClean="0"/>
              <a:t>‹#›</a:t>
            </a:fld>
            <a:endParaRPr lang="en-GB"/>
          </a:p>
        </p:txBody>
      </p:sp>
    </p:spTree>
    <p:extLst>
      <p:ext uri="{BB962C8B-B14F-4D97-AF65-F5344CB8AC3E}">
        <p14:creationId xmlns:p14="http://schemas.microsoft.com/office/powerpoint/2010/main" val="387458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98C6D-3FCC-8EBB-150E-26C8151128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72A65F5-3D38-8903-29B8-8F6F2D1B21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09438EF-676A-A983-417C-D4783D56E7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4629B6-6877-7E56-6585-2956F9D71EEC}"/>
              </a:ext>
            </a:extLst>
          </p:cNvPr>
          <p:cNvSpPr>
            <a:spLocks noGrp="1"/>
          </p:cNvSpPr>
          <p:nvPr>
            <p:ph type="dt" sz="half" idx="10"/>
          </p:nvPr>
        </p:nvSpPr>
        <p:spPr/>
        <p:txBody>
          <a:bodyPr/>
          <a:lstStyle/>
          <a:p>
            <a:fld id="{629F4C4C-1A28-449A-BE1A-DD513CA32241}" type="datetimeFigureOut">
              <a:rPr lang="en-GB" smtClean="0"/>
              <a:t>18/06/2026</a:t>
            </a:fld>
            <a:endParaRPr lang="en-GB"/>
          </a:p>
        </p:txBody>
      </p:sp>
      <p:sp>
        <p:nvSpPr>
          <p:cNvPr id="6" name="Footer Placeholder 5">
            <a:extLst>
              <a:ext uri="{FF2B5EF4-FFF2-40B4-BE49-F238E27FC236}">
                <a16:creationId xmlns:a16="http://schemas.microsoft.com/office/drawing/2014/main" id="{EFC0B5EE-0E26-0F16-AEF9-CE1704C9EB4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FAF744-D63A-BC16-910D-20E89A564F3A}"/>
              </a:ext>
            </a:extLst>
          </p:cNvPr>
          <p:cNvSpPr>
            <a:spLocks noGrp="1"/>
          </p:cNvSpPr>
          <p:nvPr>
            <p:ph type="sldNum" sz="quarter" idx="12"/>
          </p:nvPr>
        </p:nvSpPr>
        <p:spPr/>
        <p:txBody>
          <a:bodyPr/>
          <a:lstStyle/>
          <a:p>
            <a:fld id="{FA5BE523-D5A2-42D9-A2C1-2BB69817AF49}" type="slidenum">
              <a:rPr lang="en-GB" smtClean="0"/>
              <a:t>‹#›</a:t>
            </a:fld>
            <a:endParaRPr lang="en-GB"/>
          </a:p>
        </p:txBody>
      </p:sp>
    </p:spTree>
    <p:extLst>
      <p:ext uri="{BB962C8B-B14F-4D97-AF65-F5344CB8AC3E}">
        <p14:creationId xmlns:p14="http://schemas.microsoft.com/office/powerpoint/2010/main" val="2937088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09A47-D988-572F-10CB-10624A0656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E0849DB-D153-2015-882D-A9B8C92DC7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852F5E8-323C-B2E1-3BDD-FD5F587EC5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886AF5-D19A-9A6E-BFA2-A961899D0739}"/>
              </a:ext>
            </a:extLst>
          </p:cNvPr>
          <p:cNvSpPr>
            <a:spLocks noGrp="1"/>
          </p:cNvSpPr>
          <p:nvPr>
            <p:ph type="dt" sz="half" idx="10"/>
          </p:nvPr>
        </p:nvSpPr>
        <p:spPr/>
        <p:txBody>
          <a:bodyPr/>
          <a:lstStyle/>
          <a:p>
            <a:fld id="{629F4C4C-1A28-449A-BE1A-DD513CA32241}" type="datetimeFigureOut">
              <a:rPr lang="en-GB" smtClean="0"/>
              <a:t>18/06/2026</a:t>
            </a:fld>
            <a:endParaRPr lang="en-GB"/>
          </a:p>
        </p:txBody>
      </p:sp>
      <p:sp>
        <p:nvSpPr>
          <p:cNvPr id="6" name="Footer Placeholder 5">
            <a:extLst>
              <a:ext uri="{FF2B5EF4-FFF2-40B4-BE49-F238E27FC236}">
                <a16:creationId xmlns:a16="http://schemas.microsoft.com/office/drawing/2014/main" id="{67041A82-E2FA-7594-83AC-869F45CB036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92AF974-F1B2-274B-C724-FE64728EC540}"/>
              </a:ext>
            </a:extLst>
          </p:cNvPr>
          <p:cNvSpPr>
            <a:spLocks noGrp="1"/>
          </p:cNvSpPr>
          <p:nvPr>
            <p:ph type="sldNum" sz="quarter" idx="12"/>
          </p:nvPr>
        </p:nvSpPr>
        <p:spPr/>
        <p:txBody>
          <a:bodyPr/>
          <a:lstStyle/>
          <a:p>
            <a:fld id="{FA5BE523-D5A2-42D9-A2C1-2BB69817AF49}" type="slidenum">
              <a:rPr lang="en-GB" smtClean="0"/>
              <a:t>‹#›</a:t>
            </a:fld>
            <a:endParaRPr lang="en-GB"/>
          </a:p>
        </p:txBody>
      </p:sp>
    </p:spTree>
    <p:extLst>
      <p:ext uri="{BB962C8B-B14F-4D97-AF65-F5344CB8AC3E}">
        <p14:creationId xmlns:p14="http://schemas.microsoft.com/office/powerpoint/2010/main" val="2546896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2FC2D8-D6AE-5890-ADD1-8A5542054D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5F75D76-CD84-9778-7780-F1F791EEBF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C026CAE-2E9D-D099-11CD-8161592844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29F4C4C-1A28-449A-BE1A-DD513CA32241}" type="datetimeFigureOut">
              <a:rPr lang="en-GB" smtClean="0"/>
              <a:t>18/06/2026</a:t>
            </a:fld>
            <a:endParaRPr lang="en-GB"/>
          </a:p>
        </p:txBody>
      </p:sp>
      <p:sp>
        <p:nvSpPr>
          <p:cNvPr id="5" name="Footer Placeholder 4">
            <a:extLst>
              <a:ext uri="{FF2B5EF4-FFF2-40B4-BE49-F238E27FC236}">
                <a16:creationId xmlns:a16="http://schemas.microsoft.com/office/drawing/2014/main" id="{E04CE1F1-8B99-2AAC-DAF3-8B05062932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4871C5F3-F4FF-D84E-6A7A-AE62460156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A5BE523-D5A2-42D9-A2C1-2BB69817AF49}" type="slidenum">
              <a:rPr lang="en-GB" smtClean="0"/>
              <a:t>‹#›</a:t>
            </a:fld>
            <a:endParaRPr lang="en-GB"/>
          </a:p>
        </p:txBody>
      </p:sp>
    </p:spTree>
    <p:extLst>
      <p:ext uri="{BB962C8B-B14F-4D97-AF65-F5344CB8AC3E}">
        <p14:creationId xmlns:p14="http://schemas.microsoft.com/office/powerpoint/2010/main" val="38007334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5BC93-B68E-5583-0EA4-E89E8FCAEB7A}"/>
              </a:ext>
            </a:extLst>
          </p:cNvPr>
          <p:cNvSpPr>
            <a:spLocks noGrp="1"/>
          </p:cNvSpPr>
          <p:nvPr>
            <p:ph type="ctrTitle"/>
          </p:nvPr>
        </p:nvSpPr>
        <p:spPr/>
        <p:txBody>
          <a:bodyPr/>
          <a:lstStyle/>
          <a:p>
            <a:r>
              <a:rPr lang="en-GB" dirty="0"/>
              <a:t>The Feast of the Sabbath</a:t>
            </a:r>
          </a:p>
        </p:txBody>
      </p:sp>
      <p:sp>
        <p:nvSpPr>
          <p:cNvPr id="3" name="Subtitle 2">
            <a:extLst>
              <a:ext uri="{FF2B5EF4-FFF2-40B4-BE49-F238E27FC236}">
                <a16:creationId xmlns:a16="http://schemas.microsoft.com/office/drawing/2014/main" id="{02BE1306-991C-FD09-49BB-09858AFA357F}"/>
              </a:ext>
            </a:extLst>
          </p:cNvPr>
          <p:cNvSpPr>
            <a:spLocks noGrp="1"/>
          </p:cNvSpPr>
          <p:nvPr>
            <p:ph type="subTitle" idx="1"/>
          </p:nvPr>
        </p:nvSpPr>
        <p:spPr/>
        <p:txBody>
          <a:bodyPr/>
          <a:lstStyle/>
          <a:p>
            <a:r>
              <a:rPr lang="en-GB" dirty="0"/>
              <a:t>God’s first Feast</a:t>
            </a:r>
          </a:p>
          <a:p>
            <a:r>
              <a:rPr lang="en-GB" b="1" dirty="0"/>
              <a:t>A gift and a delight, not a burden!</a:t>
            </a:r>
          </a:p>
          <a:p>
            <a:r>
              <a:rPr lang="en-GB" b="1" dirty="0"/>
              <a:t>Leviticus 23 v 3</a:t>
            </a:r>
          </a:p>
        </p:txBody>
      </p:sp>
    </p:spTree>
    <p:extLst>
      <p:ext uri="{BB962C8B-B14F-4D97-AF65-F5344CB8AC3E}">
        <p14:creationId xmlns:p14="http://schemas.microsoft.com/office/powerpoint/2010/main" val="968914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A046B-044A-1ABD-E0E0-4083172E14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B98C46-0175-487C-9E9E-EF7EC2DF1D0F}"/>
              </a:ext>
            </a:extLst>
          </p:cNvPr>
          <p:cNvSpPr>
            <a:spLocks noGrp="1"/>
          </p:cNvSpPr>
          <p:nvPr>
            <p:ph type="title"/>
          </p:nvPr>
        </p:nvSpPr>
        <p:spPr/>
        <p:txBody>
          <a:bodyPr/>
          <a:lstStyle/>
          <a:p>
            <a:r>
              <a:rPr lang="en-GB" dirty="0"/>
              <a:t>The Sabbath</a:t>
            </a:r>
          </a:p>
        </p:txBody>
      </p:sp>
      <p:sp>
        <p:nvSpPr>
          <p:cNvPr id="3" name="Content Placeholder 2">
            <a:extLst>
              <a:ext uri="{FF2B5EF4-FFF2-40B4-BE49-F238E27FC236}">
                <a16:creationId xmlns:a16="http://schemas.microsoft.com/office/drawing/2014/main" id="{1BC35043-5762-0CCC-FF91-4E26274395B3}"/>
              </a:ext>
            </a:extLst>
          </p:cNvPr>
          <p:cNvSpPr>
            <a:spLocks noGrp="1"/>
          </p:cNvSpPr>
          <p:nvPr>
            <p:ph idx="1"/>
          </p:nvPr>
        </p:nvSpPr>
        <p:spPr>
          <a:xfrm>
            <a:off x="838200" y="1297858"/>
            <a:ext cx="10515600" cy="5560142"/>
          </a:xfrm>
        </p:spPr>
        <p:txBody>
          <a:bodyPr>
            <a:normAutofit fontScale="70000" lnSpcReduction="20000"/>
          </a:bodyPr>
          <a:lstStyle/>
          <a:p>
            <a:r>
              <a:rPr lang="en-GB" dirty="0"/>
              <a:t>Jesus fell foul of this legalism in Mark 2 v 23 – 28 where Jesus was challenged for encouraging His </a:t>
            </a:r>
            <a:r>
              <a:rPr lang="en-GB" dirty="0" err="1"/>
              <a:t>dsciples</a:t>
            </a:r>
            <a:r>
              <a:rPr lang="en-GB" dirty="0"/>
              <a:t> to break the Sabbath rules.</a:t>
            </a:r>
          </a:p>
          <a:p>
            <a:r>
              <a:rPr lang="en-GB" dirty="0"/>
              <a:t>What they were doing was perfectly lawful on any normal day but not, according to the religious Jews, on the Sabbath.</a:t>
            </a:r>
          </a:p>
          <a:p>
            <a:r>
              <a:rPr lang="en-GB" dirty="0"/>
              <a:t>Jesus then schools them that Sabbath observance was not rigid and indicated occasions when it could and should be broken – it was a matter of priority.</a:t>
            </a:r>
          </a:p>
          <a:p>
            <a:r>
              <a:rPr lang="en-GB" dirty="0"/>
              <a:t>But then he said, “The Sabbath was made for man, and not man for the Sabbath. So the Son of Man is Lord even of the Sabbath.</a:t>
            </a:r>
          </a:p>
          <a:p>
            <a:r>
              <a:rPr lang="en-GB" dirty="0"/>
              <a:t>They knew that this was a direct claim to be God – God instituted the Sabbath, as we have read, so to be ‘Lord of the Sabbath’ was admitting to being the source of it – the founder of it.</a:t>
            </a:r>
          </a:p>
          <a:p>
            <a:r>
              <a:rPr lang="en-GB" dirty="0"/>
              <a:t>So, what did the Sabbath have to say over all?</a:t>
            </a:r>
          </a:p>
          <a:p>
            <a:r>
              <a:rPr lang="en-GB" dirty="0"/>
              <a:t>Adam was in harmony with God before the fall of man – he was at rest.</a:t>
            </a:r>
          </a:p>
          <a:p>
            <a:r>
              <a:rPr lang="en-GB" dirty="0"/>
              <a:t>After the fall of man, he had to strive for survival.</a:t>
            </a:r>
          </a:p>
          <a:p>
            <a:r>
              <a:rPr lang="en-GB" dirty="0"/>
              <a:t>The Sabbath principle pictures man on a journey from rest to rest – like God, we work until the work is done and then we rest.</a:t>
            </a:r>
          </a:p>
          <a:p>
            <a:r>
              <a:rPr lang="en-GB" dirty="0"/>
              <a:t>We also have a puzzling verse in 2 Peter 3 v 8 and following, in which a day is as a thousand years and a thousand years as a day.</a:t>
            </a:r>
          </a:p>
          <a:p>
            <a:r>
              <a:rPr lang="en-GB" dirty="0"/>
              <a:t>Peter describes, I believe, a 1000-year rest-day to come as a Sabbath, probably in the Millennial Kingdom (this view expressed by Irenaeus, Polycarp and the Epistle of Barnabas)</a:t>
            </a:r>
          </a:p>
        </p:txBody>
      </p:sp>
    </p:spTree>
    <p:extLst>
      <p:ext uri="{BB962C8B-B14F-4D97-AF65-F5344CB8AC3E}">
        <p14:creationId xmlns:p14="http://schemas.microsoft.com/office/powerpoint/2010/main" val="1730723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535D91-5FA4-C019-0EAA-6896A1D53D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A062A-B372-45FF-B04E-FF396D137BD0}"/>
              </a:ext>
            </a:extLst>
          </p:cNvPr>
          <p:cNvSpPr>
            <a:spLocks noGrp="1"/>
          </p:cNvSpPr>
          <p:nvPr>
            <p:ph type="title"/>
          </p:nvPr>
        </p:nvSpPr>
        <p:spPr/>
        <p:txBody>
          <a:bodyPr/>
          <a:lstStyle/>
          <a:p>
            <a:r>
              <a:rPr lang="en-GB" dirty="0"/>
              <a:t>The Sabbath</a:t>
            </a:r>
          </a:p>
        </p:txBody>
      </p:sp>
      <p:sp>
        <p:nvSpPr>
          <p:cNvPr id="3" name="Content Placeholder 2">
            <a:extLst>
              <a:ext uri="{FF2B5EF4-FFF2-40B4-BE49-F238E27FC236}">
                <a16:creationId xmlns:a16="http://schemas.microsoft.com/office/drawing/2014/main" id="{F11BADFA-E71A-1299-7C77-6C569DD8E1E4}"/>
              </a:ext>
            </a:extLst>
          </p:cNvPr>
          <p:cNvSpPr>
            <a:spLocks noGrp="1"/>
          </p:cNvSpPr>
          <p:nvPr>
            <p:ph idx="1"/>
          </p:nvPr>
        </p:nvSpPr>
        <p:spPr>
          <a:xfrm>
            <a:off x="838200" y="1297858"/>
            <a:ext cx="10515600" cy="5560142"/>
          </a:xfrm>
        </p:spPr>
        <p:txBody>
          <a:bodyPr>
            <a:normAutofit fontScale="70000" lnSpcReduction="20000"/>
          </a:bodyPr>
          <a:lstStyle/>
          <a:p>
            <a:r>
              <a:rPr lang="en-GB" dirty="0"/>
              <a:t>So, what about us and the Sabbath – should we continue to celebrate it?</a:t>
            </a:r>
          </a:p>
          <a:p>
            <a:r>
              <a:rPr lang="en-GB" dirty="0"/>
              <a:t>It’s among the 10 commandments, so the 7</a:t>
            </a:r>
            <a:r>
              <a:rPr lang="en-GB" baseline="30000" dirty="0"/>
              <a:t>th</a:t>
            </a:r>
            <a:r>
              <a:rPr lang="en-GB" dirty="0"/>
              <a:t> day Adventists would say, “Yes” ( as would some other denominations).</a:t>
            </a:r>
          </a:p>
          <a:p>
            <a:r>
              <a:rPr lang="en-GB" dirty="0"/>
              <a:t>However, there is at least partial fulfilment of the Sabbath in Jesus’ first coming – He created the possibility for men to come into God’s presence and rest by getting rid of the dividing veil that separated us from God when He brought us God’s forgiveness.</a:t>
            </a:r>
          </a:p>
          <a:p>
            <a:r>
              <a:rPr lang="en-GB" dirty="0"/>
              <a:t>So now, rather than celebrate ‘The Sabbath’, we should be living in God’s constant Sabbath.</a:t>
            </a:r>
          </a:p>
          <a:p>
            <a:r>
              <a:rPr lang="en-GB" dirty="0"/>
              <a:t>As forgiven and redeemed people, we are already at rest.</a:t>
            </a:r>
          </a:p>
          <a:p>
            <a:r>
              <a:rPr lang="en-GB" dirty="0"/>
              <a:t>It remains a really good idea to have one day in seven devoted to the Lord and even better if we can do this on the same day to facilitate corporate worship.</a:t>
            </a:r>
          </a:p>
          <a:p>
            <a:r>
              <a:rPr lang="en-GB" dirty="0"/>
              <a:t>However, we do not need to be legalistic over it – it is beneficial but not required. Constant work without rest is bad for our health and our closeness to God can only thrive if we give Him our time.</a:t>
            </a:r>
          </a:p>
          <a:p>
            <a:r>
              <a:rPr lang="en-GB" dirty="0"/>
              <a:t>The full and final fulfilment of the Sabbath will be, I believe, in the Millenium, when we will all – those of us who have trusted in Christ – be in God’s eternal rest.</a:t>
            </a:r>
          </a:p>
          <a:p>
            <a:r>
              <a:rPr lang="en-GB" dirty="0"/>
              <a:t>There are denomination that legalistically apply a ‘Lord’s Day’ rule – “we can’t do that, it’s the Lord’s day”.</a:t>
            </a:r>
          </a:p>
          <a:p>
            <a:r>
              <a:rPr lang="en-GB" dirty="0"/>
              <a:t>Setting aside a day for the Lord should be a matter of the heart, not a matter of legal compliance – we should not forsake fellowshipping together as is the habit of some (Hebrews 10 v 25).</a:t>
            </a:r>
          </a:p>
        </p:txBody>
      </p:sp>
    </p:spTree>
    <p:extLst>
      <p:ext uri="{BB962C8B-B14F-4D97-AF65-F5344CB8AC3E}">
        <p14:creationId xmlns:p14="http://schemas.microsoft.com/office/powerpoint/2010/main" val="1876474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E4349-8409-B64B-B69C-5ED6C004F990}"/>
              </a:ext>
            </a:extLst>
          </p:cNvPr>
          <p:cNvSpPr>
            <a:spLocks noGrp="1"/>
          </p:cNvSpPr>
          <p:nvPr>
            <p:ph type="title"/>
          </p:nvPr>
        </p:nvSpPr>
        <p:spPr/>
        <p:txBody>
          <a:bodyPr/>
          <a:lstStyle/>
          <a:p>
            <a:r>
              <a:rPr lang="en-GB" dirty="0"/>
              <a:t>The Sabbath</a:t>
            </a:r>
          </a:p>
        </p:txBody>
      </p:sp>
      <p:sp>
        <p:nvSpPr>
          <p:cNvPr id="3" name="Content Placeholder 2">
            <a:extLst>
              <a:ext uri="{FF2B5EF4-FFF2-40B4-BE49-F238E27FC236}">
                <a16:creationId xmlns:a16="http://schemas.microsoft.com/office/drawing/2014/main" id="{EF53716B-D8CA-C30A-4BC5-0CCD72CB8CBE}"/>
              </a:ext>
            </a:extLst>
          </p:cNvPr>
          <p:cNvSpPr>
            <a:spLocks noGrp="1"/>
          </p:cNvSpPr>
          <p:nvPr>
            <p:ph idx="1"/>
          </p:nvPr>
        </p:nvSpPr>
        <p:spPr>
          <a:xfrm>
            <a:off x="838199" y="1297858"/>
            <a:ext cx="11029335" cy="5560142"/>
          </a:xfrm>
        </p:spPr>
        <p:txBody>
          <a:bodyPr>
            <a:normAutofit fontScale="70000" lnSpcReduction="20000"/>
          </a:bodyPr>
          <a:lstStyle/>
          <a:p>
            <a:r>
              <a:rPr lang="en-GB" dirty="0"/>
              <a:t>So, the Sabbath day was a feast?</a:t>
            </a:r>
          </a:p>
          <a:p>
            <a:r>
              <a:rPr lang="en-GB" dirty="0"/>
              <a:t>We often think of it as no more than a day of the week.</a:t>
            </a:r>
          </a:p>
          <a:p>
            <a:r>
              <a:rPr lang="en-GB" dirty="0"/>
              <a:t>In our culture it used to be ‘The Day of Rest’. For us it has been Sundays but originally, Saturday.</a:t>
            </a:r>
          </a:p>
          <a:p>
            <a:r>
              <a:rPr lang="en-GB" dirty="0"/>
              <a:t>It was a standard feature of working life that if you worked ‘overtime’ you would be paid time and a half, but if you worked a Sunday (the Christian replacement for the Sabbath) you would be paid double time).</a:t>
            </a:r>
          </a:p>
          <a:p>
            <a:r>
              <a:rPr lang="en-GB" dirty="0"/>
              <a:t>It is only relatively recently that the principle of a special day of rest has been damaged to the point that those of us that work the special rest day get no special remuneration for doing so and that so little attention is paid to family and worship times that companies have imposed 4-day rolling shift patterns, meaning that workers under these patterns get one weekend off in 6.</a:t>
            </a:r>
          </a:p>
          <a:p>
            <a:r>
              <a:rPr lang="en-GB" dirty="0"/>
              <a:t>The principle of Sabbath rest was first established by God, as was the 7-day week.</a:t>
            </a:r>
          </a:p>
          <a:p>
            <a:r>
              <a:rPr lang="en-GB" dirty="0"/>
              <a:t>When we think about it, from a worldly and a mathematical perspective, 7-day weeks are a strange invention – one might have expected a 10-day week or we might even ask, “Why have a weekly division at all?”</a:t>
            </a:r>
          </a:p>
          <a:p>
            <a:r>
              <a:rPr lang="en-GB" dirty="0"/>
              <a:t>Why not just go through time and take a day off whenever you need one – why divide time up into these 7-day portions.</a:t>
            </a:r>
          </a:p>
          <a:p>
            <a:r>
              <a:rPr lang="en-GB" dirty="0"/>
              <a:t>As far as I can see, this 7-day cycle, which has been adopted by the whole world, from as far back as history records, has only one origin, and that is from God in the Genesis account.</a:t>
            </a:r>
          </a:p>
          <a:p>
            <a:r>
              <a:rPr lang="en-GB" dirty="0"/>
              <a:t>It is in the books of Genesis and Exodus that we see the Sabbath principle emerging.</a:t>
            </a:r>
          </a:p>
        </p:txBody>
      </p:sp>
    </p:spTree>
    <p:extLst>
      <p:ext uri="{BB962C8B-B14F-4D97-AF65-F5344CB8AC3E}">
        <p14:creationId xmlns:p14="http://schemas.microsoft.com/office/powerpoint/2010/main" val="883828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2A8CA-61FF-A02B-D505-C47E7E6872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F8BEB2-0138-15CC-A8B4-CC8ED3638865}"/>
              </a:ext>
            </a:extLst>
          </p:cNvPr>
          <p:cNvSpPr>
            <a:spLocks noGrp="1"/>
          </p:cNvSpPr>
          <p:nvPr>
            <p:ph type="title"/>
          </p:nvPr>
        </p:nvSpPr>
        <p:spPr/>
        <p:txBody>
          <a:bodyPr/>
          <a:lstStyle/>
          <a:p>
            <a:r>
              <a:rPr lang="en-GB" dirty="0"/>
              <a:t>The Sabbath</a:t>
            </a:r>
          </a:p>
        </p:txBody>
      </p:sp>
      <p:sp>
        <p:nvSpPr>
          <p:cNvPr id="3" name="Content Placeholder 2">
            <a:extLst>
              <a:ext uri="{FF2B5EF4-FFF2-40B4-BE49-F238E27FC236}">
                <a16:creationId xmlns:a16="http://schemas.microsoft.com/office/drawing/2014/main" id="{FDD65CFD-6D32-A528-4CFD-18CBF9D7A61A}"/>
              </a:ext>
            </a:extLst>
          </p:cNvPr>
          <p:cNvSpPr>
            <a:spLocks noGrp="1"/>
          </p:cNvSpPr>
          <p:nvPr>
            <p:ph idx="1"/>
          </p:nvPr>
        </p:nvSpPr>
        <p:spPr>
          <a:xfrm>
            <a:off x="838200" y="1297858"/>
            <a:ext cx="10515600" cy="5560142"/>
          </a:xfrm>
        </p:spPr>
        <p:txBody>
          <a:bodyPr>
            <a:normAutofit fontScale="77500" lnSpcReduction="20000"/>
          </a:bodyPr>
          <a:lstStyle/>
          <a:p>
            <a:r>
              <a:rPr lang="en-GB" dirty="0"/>
              <a:t>In Genesis 2 v 1 – 3 Moses records for us that God blessed the 7</a:t>
            </a:r>
            <a:r>
              <a:rPr lang="en-GB" baseline="30000" dirty="0"/>
              <a:t>th</a:t>
            </a:r>
            <a:r>
              <a:rPr lang="en-GB" dirty="0"/>
              <a:t> day: the day he rested after completing His work.</a:t>
            </a:r>
          </a:p>
          <a:p>
            <a:r>
              <a:rPr lang="en-GB" dirty="0"/>
              <a:t>Throughout the Bible, 7 is the number of divine completion.</a:t>
            </a:r>
          </a:p>
          <a:p>
            <a:r>
              <a:rPr lang="en-GB" dirty="0"/>
              <a:t>All of the feasts we have studied have been both commemorative and prophetic and I believe the Sabbath is no different.</a:t>
            </a:r>
          </a:p>
          <a:p>
            <a:r>
              <a:rPr lang="en-GB" dirty="0"/>
              <a:t>We’ll look in this study at its commemorative aspects and at what it might be prophesying to us.</a:t>
            </a:r>
          </a:p>
          <a:p>
            <a:r>
              <a:rPr lang="en-GB" dirty="0"/>
              <a:t>The principle of the Sabbath was applied to humanity in Exodus 16.</a:t>
            </a:r>
          </a:p>
          <a:p>
            <a:r>
              <a:rPr lang="en-GB" dirty="0"/>
              <a:t>The Israelites were grumbling and moaning that they were in the wilderness and there was no food for them.</a:t>
            </a:r>
          </a:p>
          <a:p>
            <a:r>
              <a:rPr lang="en-GB" dirty="0"/>
              <a:t>They even said they wished they had remained in Egypt, seemingly remembering the presence of food and not the brutal slavery they suffered. </a:t>
            </a:r>
          </a:p>
          <a:p>
            <a:r>
              <a:rPr lang="en-GB" dirty="0"/>
              <a:t>God said to Moses that He was going to bring them food from heaven (Manna), and that He would bring them a double portion on the 6</a:t>
            </a:r>
            <a:r>
              <a:rPr lang="en-GB" baseline="30000" dirty="0"/>
              <a:t>th</a:t>
            </a:r>
            <a:r>
              <a:rPr lang="en-GB" dirty="0"/>
              <a:t> day, which would obviate the need for gathering food on the 7</a:t>
            </a:r>
            <a:r>
              <a:rPr lang="en-GB" baseline="30000" dirty="0"/>
              <a:t>th</a:t>
            </a:r>
            <a:r>
              <a:rPr lang="en-GB" dirty="0"/>
              <a:t> day.</a:t>
            </a:r>
          </a:p>
          <a:p>
            <a:r>
              <a:rPr lang="en-GB" dirty="0"/>
              <a:t>In this way, the Israelites were shown that they </a:t>
            </a:r>
            <a:r>
              <a:rPr lang="en-GB" b="1" dirty="0"/>
              <a:t>should</a:t>
            </a:r>
            <a:r>
              <a:rPr lang="en-GB" dirty="0"/>
              <a:t> trust God and that they </a:t>
            </a:r>
            <a:r>
              <a:rPr lang="en-GB" b="1" dirty="0"/>
              <a:t>could</a:t>
            </a:r>
            <a:r>
              <a:rPr lang="en-GB" dirty="0"/>
              <a:t> trust Him.</a:t>
            </a:r>
          </a:p>
          <a:p>
            <a:r>
              <a:rPr lang="en-GB" dirty="0"/>
              <a:t>As we read on through this chapter, we see that God’s provision was very precise.</a:t>
            </a:r>
          </a:p>
        </p:txBody>
      </p:sp>
    </p:spTree>
    <p:extLst>
      <p:ext uri="{BB962C8B-B14F-4D97-AF65-F5344CB8AC3E}">
        <p14:creationId xmlns:p14="http://schemas.microsoft.com/office/powerpoint/2010/main" val="2015778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8A983D-63B4-4D47-B5BE-831306625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838B71-D9C7-D649-07AF-3FBA5AA7E07E}"/>
              </a:ext>
            </a:extLst>
          </p:cNvPr>
          <p:cNvSpPr>
            <a:spLocks noGrp="1"/>
          </p:cNvSpPr>
          <p:nvPr>
            <p:ph type="title"/>
          </p:nvPr>
        </p:nvSpPr>
        <p:spPr/>
        <p:txBody>
          <a:bodyPr/>
          <a:lstStyle/>
          <a:p>
            <a:r>
              <a:rPr lang="en-GB" dirty="0"/>
              <a:t>The Sabbath</a:t>
            </a:r>
          </a:p>
        </p:txBody>
      </p:sp>
      <p:sp>
        <p:nvSpPr>
          <p:cNvPr id="3" name="Content Placeholder 2">
            <a:extLst>
              <a:ext uri="{FF2B5EF4-FFF2-40B4-BE49-F238E27FC236}">
                <a16:creationId xmlns:a16="http://schemas.microsoft.com/office/drawing/2014/main" id="{58086004-3884-657B-5710-6322E5F36315}"/>
              </a:ext>
            </a:extLst>
          </p:cNvPr>
          <p:cNvSpPr>
            <a:spLocks noGrp="1"/>
          </p:cNvSpPr>
          <p:nvPr>
            <p:ph idx="1"/>
          </p:nvPr>
        </p:nvSpPr>
        <p:spPr>
          <a:xfrm>
            <a:off x="838200" y="1297858"/>
            <a:ext cx="10515600" cy="5560142"/>
          </a:xfrm>
        </p:spPr>
        <p:txBody>
          <a:bodyPr>
            <a:normAutofit fontScale="70000" lnSpcReduction="20000"/>
          </a:bodyPr>
          <a:lstStyle/>
          <a:p>
            <a:r>
              <a:rPr lang="en-GB" dirty="0"/>
              <a:t>God provided them with quail to eat in the evening and a nourishing substance (like bread with seeds and honey) in the mornings.</a:t>
            </a:r>
          </a:p>
          <a:p>
            <a:r>
              <a:rPr lang="en-GB" dirty="0"/>
              <a:t>In verse 15 we see the origin of the word ‘Manna’, as in ‘Manna from Heaven’ – the word means, ‘What’? Or “What is this?” or “What’s that?”</a:t>
            </a:r>
          </a:p>
          <a:p>
            <a:r>
              <a:rPr lang="en-GB" dirty="0"/>
              <a:t>So, every morning they got up and gathered their portion of ‘what’s that’.</a:t>
            </a:r>
          </a:p>
          <a:p>
            <a:r>
              <a:rPr lang="en-GB" dirty="0"/>
              <a:t>And every 6</a:t>
            </a:r>
            <a:r>
              <a:rPr lang="en-GB" baseline="30000" dirty="0"/>
              <a:t>th</a:t>
            </a:r>
            <a:r>
              <a:rPr lang="en-GB" dirty="0"/>
              <a:t> day there would be a double portion available, so that they did not need to gather any on the 7</a:t>
            </a:r>
            <a:r>
              <a:rPr lang="en-GB" baseline="30000" dirty="0"/>
              <a:t>th</a:t>
            </a:r>
            <a:r>
              <a:rPr lang="en-GB" dirty="0"/>
              <a:t> day.</a:t>
            </a:r>
          </a:p>
          <a:p>
            <a:r>
              <a:rPr lang="en-GB" dirty="0"/>
              <a:t>This was entirely a divine provision – the greedy one might gather much, and the temperate ones would gather little, but in the end, when it was measured, all received the same and all received enough.</a:t>
            </a:r>
          </a:p>
          <a:p>
            <a:r>
              <a:rPr lang="en-GB" dirty="0"/>
              <a:t>It seems God put them on a calorie-controlled diet that was good for them.</a:t>
            </a:r>
          </a:p>
          <a:p>
            <a:r>
              <a:rPr lang="en-GB" dirty="0"/>
              <a:t>If they tried to keep some of it until morning, it bred worms and became foul – they had to trust Him afresh every day.</a:t>
            </a:r>
          </a:p>
          <a:p>
            <a:r>
              <a:rPr lang="en-GB" dirty="0"/>
              <a:t>However, in verses 22 to 24 we see that on the 6</a:t>
            </a:r>
            <a:r>
              <a:rPr lang="en-GB" baseline="30000" dirty="0"/>
              <a:t>th</a:t>
            </a:r>
            <a:r>
              <a:rPr lang="en-GB" dirty="0"/>
              <a:t> day they could gather a double portion, and they could keep it until morning without it becoming foul.</a:t>
            </a:r>
          </a:p>
          <a:p>
            <a:r>
              <a:rPr lang="en-GB" dirty="0"/>
              <a:t>The 7</a:t>
            </a:r>
            <a:r>
              <a:rPr lang="en-GB" baseline="30000" dirty="0"/>
              <a:t>th</a:t>
            </a:r>
            <a:r>
              <a:rPr lang="en-GB" dirty="0"/>
              <a:t> day was a day that God wanted them to rest in Him, and He provided for them to do so.</a:t>
            </a:r>
          </a:p>
          <a:p>
            <a:r>
              <a:rPr lang="en-GB" dirty="0"/>
              <a:t>In typical fashion, some of them went out on the 7</a:t>
            </a:r>
            <a:r>
              <a:rPr lang="en-GB" baseline="30000" dirty="0"/>
              <a:t>th</a:t>
            </a:r>
            <a:r>
              <a:rPr lang="en-GB" dirty="0"/>
              <a:t> day and found that there was none to gather and Moses was angry at their disobedience.</a:t>
            </a:r>
          </a:p>
          <a:p>
            <a:endParaRPr lang="en-GB" dirty="0"/>
          </a:p>
        </p:txBody>
      </p:sp>
    </p:spTree>
    <p:extLst>
      <p:ext uri="{BB962C8B-B14F-4D97-AF65-F5344CB8AC3E}">
        <p14:creationId xmlns:p14="http://schemas.microsoft.com/office/powerpoint/2010/main" val="1379177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BDE94-037B-E9F8-D8C1-71B15AE6AA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FEB48D-1F04-B3C2-53A2-BDC5DECDDEDF}"/>
              </a:ext>
            </a:extLst>
          </p:cNvPr>
          <p:cNvSpPr>
            <a:spLocks noGrp="1"/>
          </p:cNvSpPr>
          <p:nvPr>
            <p:ph type="title"/>
          </p:nvPr>
        </p:nvSpPr>
        <p:spPr/>
        <p:txBody>
          <a:bodyPr/>
          <a:lstStyle/>
          <a:p>
            <a:r>
              <a:rPr lang="en-GB" dirty="0"/>
              <a:t>The Sabbath</a:t>
            </a:r>
          </a:p>
        </p:txBody>
      </p:sp>
      <p:sp>
        <p:nvSpPr>
          <p:cNvPr id="3" name="Content Placeholder 2">
            <a:extLst>
              <a:ext uri="{FF2B5EF4-FFF2-40B4-BE49-F238E27FC236}">
                <a16:creationId xmlns:a16="http://schemas.microsoft.com/office/drawing/2014/main" id="{C1547242-2466-323F-AD97-DD4466D9D79B}"/>
              </a:ext>
            </a:extLst>
          </p:cNvPr>
          <p:cNvSpPr>
            <a:spLocks noGrp="1"/>
          </p:cNvSpPr>
          <p:nvPr>
            <p:ph idx="1"/>
          </p:nvPr>
        </p:nvSpPr>
        <p:spPr>
          <a:xfrm>
            <a:off x="838199" y="1297858"/>
            <a:ext cx="11098161" cy="5560142"/>
          </a:xfrm>
        </p:spPr>
        <p:txBody>
          <a:bodyPr>
            <a:normAutofit fontScale="70000" lnSpcReduction="20000"/>
          </a:bodyPr>
          <a:lstStyle/>
          <a:p>
            <a:r>
              <a:rPr lang="en-GB" dirty="0"/>
              <a:t>In verses 25 &amp; 29 we see that this was, at this point, established as a ‘Sabbath, Holy to the Lord’.</a:t>
            </a:r>
          </a:p>
          <a:p>
            <a:r>
              <a:rPr lang="en-GB" dirty="0"/>
              <a:t>In verse 33 we see that some Manna was placed in a jar and kept for all their generations as an emblem that would remind them of these days (the worms were not allowed to eat it and it didn’t go mouldy).</a:t>
            </a:r>
          </a:p>
          <a:p>
            <a:r>
              <a:rPr lang="en-GB" dirty="0"/>
              <a:t>Sabbath observance became the Law in Exodus 20 and verses 8 – 11 and we are here provided with some further reasoning for its observance.</a:t>
            </a:r>
          </a:p>
          <a:p>
            <a:r>
              <a:rPr lang="en-GB" dirty="0"/>
              <a:t>“For in six days the LORD made the heavens and the earth, the sea and all that is in them, and rested on the seventh day; therefore the LORD blessed the sabbath day and made it holy”.</a:t>
            </a:r>
          </a:p>
          <a:p>
            <a:r>
              <a:rPr lang="en-GB" dirty="0"/>
              <a:t>The whole idea of 1 day’s rest in every 7 was God’s way of reminding us that He created the heavens and the earth in 6-days, and on the 7</a:t>
            </a:r>
            <a:r>
              <a:rPr lang="en-GB" baseline="30000" dirty="0"/>
              <a:t>th</a:t>
            </a:r>
            <a:r>
              <a:rPr lang="en-GB" dirty="0"/>
              <a:t> He rested.</a:t>
            </a:r>
          </a:p>
          <a:p>
            <a:r>
              <a:rPr lang="en-GB" dirty="0"/>
              <a:t>Every civilization on earth still operates to some extent by this principle, yet they seem to have forgotten the reason for its existence.</a:t>
            </a:r>
          </a:p>
          <a:p>
            <a:r>
              <a:rPr lang="en-GB" dirty="0"/>
              <a:t>It was a time when God wanted His people to rest with Him and reflect upon the fact the it was He that created the world and wanted to spend time with them and would provide for them to do this.</a:t>
            </a:r>
          </a:p>
          <a:p>
            <a:r>
              <a:rPr lang="en-GB" dirty="0"/>
              <a:t>The Jews were unique in taking a Sabbath rest each week, as the rest of the world would rather be earning money 7-days a week.</a:t>
            </a:r>
          </a:p>
          <a:p>
            <a:r>
              <a:rPr lang="en-GB" dirty="0"/>
              <a:t>Their uniqueness was even more visible in that they also had a ‘Sabbath Year’ every 7 years and an 18-month break every Jubilee (the Jubilee year started halfway through the 49</a:t>
            </a:r>
            <a:r>
              <a:rPr lang="en-GB" baseline="30000" dirty="0"/>
              <a:t>th</a:t>
            </a:r>
            <a:r>
              <a:rPr lang="en-GB" dirty="0"/>
              <a:t> year and ended in the middle of the 50</a:t>
            </a:r>
            <a:r>
              <a:rPr lang="en-GB" baseline="30000" dirty="0"/>
              <a:t>th</a:t>
            </a:r>
            <a:r>
              <a:rPr lang="en-GB" dirty="0"/>
              <a:t> year - Leviticus 25 v 1 - 22).</a:t>
            </a:r>
          </a:p>
        </p:txBody>
      </p:sp>
    </p:spTree>
    <p:extLst>
      <p:ext uri="{BB962C8B-B14F-4D97-AF65-F5344CB8AC3E}">
        <p14:creationId xmlns:p14="http://schemas.microsoft.com/office/powerpoint/2010/main" val="2347140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42BEE-BBA3-F701-EB2E-6470F6D054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ABCE15-A1D3-0F08-03DE-03BB3DC08FC4}"/>
              </a:ext>
            </a:extLst>
          </p:cNvPr>
          <p:cNvSpPr>
            <a:spLocks noGrp="1"/>
          </p:cNvSpPr>
          <p:nvPr>
            <p:ph type="title"/>
          </p:nvPr>
        </p:nvSpPr>
        <p:spPr/>
        <p:txBody>
          <a:bodyPr/>
          <a:lstStyle/>
          <a:p>
            <a:r>
              <a:rPr lang="en-GB" dirty="0"/>
              <a:t>The Sabbath</a:t>
            </a:r>
          </a:p>
        </p:txBody>
      </p:sp>
      <p:sp>
        <p:nvSpPr>
          <p:cNvPr id="3" name="Content Placeholder 2">
            <a:extLst>
              <a:ext uri="{FF2B5EF4-FFF2-40B4-BE49-F238E27FC236}">
                <a16:creationId xmlns:a16="http://schemas.microsoft.com/office/drawing/2014/main" id="{97BF4018-BEF9-A745-8987-F1F4E767A920}"/>
              </a:ext>
            </a:extLst>
          </p:cNvPr>
          <p:cNvSpPr>
            <a:spLocks noGrp="1"/>
          </p:cNvSpPr>
          <p:nvPr>
            <p:ph idx="1"/>
          </p:nvPr>
        </p:nvSpPr>
        <p:spPr>
          <a:xfrm>
            <a:off x="838200" y="1297858"/>
            <a:ext cx="10515600" cy="5560142"/>
          </a:xfrm>
        </p:spPr>
        <p:txBody>
          <a:bodyPr>
            <a:normAutofit fontScale="70000" lnSpcReduction="20000"/>
          </a:bodyPr>
          <a:lstStyle/>
          <a:p>
            <a:r>
              <a:rPr lang="en-GB" dirty="0"/>
              <a:t>So, observing and celebrating the Sabbath was mandatory, yet simple and not ‘legalistic’.</a:t>
            </a:r>
          </a:p>
          <a:p>
            <a:r>
              <a:rPr lang="en-GB" dirty="0"/>
              <a:t>In order to observe the Sabbath, one simply had to refrain from customary work – if you were a carpenter, you did nothing to work with wood; if you were a farmer, you did not tend the farm etc.</a:t>
            </a:r>
          </a:p>
          <a:p>
            <a:r>
              <a:rPr lang="en-GB" dirty="0"/>
              <a:t>But over the years, the legalistic minds of men got to work on defining what ‘work’ really consists of.</a:t>
            </a:r>
          </a:p>
          <a:p>
            <a:r>
              <a:rPr lang="en-GB" dirty="0"/>
              <a:t>This usually comes from a ‘what can I get away with?’ attitude.</a:t>
            </a:r>
          </a:p>
          <a:p>
            <a:r>
              <a:rPr lang="en-GB" dirty="0"/>
              <a:t>Or how can we use this to control people – looking for ways to dictate to people whose hearts were already won over.</a:t>
            </a:r>
          </a:p>
          <a:p>
            <a:r>
              <a:rPr lang="en-GB" dirty="0"/>
              <a:t>There was also a fear of transgressing God’s Law, which was understandable, given what happened in Numbers 15 v 32 – 41 and the direction given in Exodus 31 v 14.</a:t>
            </a:r>
          </a:p>
          <a:p>
            <a:r>
              <a:rPr lang="en-GB" dirty="0"/>
              <a:t>The Jewish religious leaders set about ring-fencing the Law to provide strict overinterpretations of the Law, which meant by obeying this oral Law you could not even come close to contravening </a:t>
            </a:r>
            <a:r>
              <a:rPr lang="en-GB"/>
              <a:t>God’s Law (The Torah).</a:t>
            </a:r>
            <a:endParaRPr lang="en-GB" dirty="0"/>
          </a:p>
          <a:p>
            <a:r>
              <a:rPr lang="en-GB" dirty="0"/>
              <a:t>It resulted in rules – not Biblical rules – that demanded people refrained from all kinds of minute things that might be considered as work, if you had a very vivid imagination.</a:t>
            </a:r>
          </a:p>
          <a:p>
            <a:r>
              <a:rPr lang="en-GB" dirty="0"/>
              <a:t>In Exodus 31 v 16 and following, this was clearly to be a sign between Israel and God, that He was with them and they could trust Him. </a:t>
            </a:r>
            <a:r>
              <a:rPr lang="en-GB" dirty="0">
                <a:solidFill>
                  <a:srgbClr val="FF0000"/>
                </a:solidFill>
              </a:rPr>
              <a:t>It was never supposed to be burdensome.</a:t>
            </a:r>
            <a:endParaRPr lang="en-GB" dirty="0"/>
          </a:p>
          <a:p>
            <a:r>
              <a:rPr lang="en-GB" dirty="0"/>
              <a:t>The Jews were always blessed beyond other nations and still are, even though they took time off every week and at other times too.</a:t>
            </a:r>
            <a:r>
              <a:rPr lang="en-GB" dirty="0">
                <a:solidFill>
                  <a:srgbClr val="FF0000"/>
                </a:solidFill>
              </a:rPr>
              <a:t> It was a blessing to enjoy not a burden to carry.</a:t>
            </a:r>
            <a:endParaRPr lang="en-GB" dirty="0"/>
          </a:p>
        </p:txBody>
      </p:sp>
    </p:spTree>
    <p:extLst>
      <p:ext uri="{BB962C8B-B14F-4D97-AF65-F5344CB8AC3E}">
        <p14:creationId xmlns:p14="http://schemas.microsoft.com/office/powerpoint/2010/main" val="4259291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B636D-C281-604C-6C5A-A40B0837E0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FF64E4-3760-DC25-A37D-4F5F389B1BD4}"/>
              </a:ext>
            </a:extLst>
          </p:cNvPr>
          <p:cNvSpPr>
            <a:spLocks noGrp="1"/>
          </p:cNvSpPr>
          <p:nvPr>
            <p:ph type="title"/>
          </p:nvPr>
        </p:nvSpPr>
        <p:spPr/>
        <p:txBody>
          <a:bodyPr/>
          <a:lstStyle/>
          <a:p>
            <a:r>
              <a:rPr lang="en-GB" dirty="0"/>
              <a:t>The Sabbath</a:t>
            </a:r>
          </a:p>
        </p:txBody>
      </p:sp>
      <p:sp>
        <p:nvSpPr>
          <p:cNvPr id="3" name="Content Placeholder 2">
            <a:extLst>
              <a:ext uri="{FF2B5EF4-FFF2-40B4-BE49-F238E27FC236}">
                <a16:creationId xmlns:a16="http://schemas.microsoft.com/office/drawing/2014/main" id="{A077D3A3-909D-95C6-F572-39F291ED370E}"/>
              </a:ext>
            </a:extLst>
          </p:cNvPr>
          <p:cNvSpPr>
            <a:spLocks noGrp="1"/>
          </p:cNvSpPr>
          <p:nvPr>
            <p:ph idx="1"/>
          </p:nvPr>
        </p:nvSpPr>
        <p:spPr>
          <a:xfrm>
            <a:off x="838200" y="1297858"/>
            <a:ext cx="10515600" cy="5560142"/>
          </a:xfrm>
        </p:spPr>
        <p:txBody>
          <a:bodyPr>
            <a:normAutofit fontScale="77500" lnSpcReduction="20000"/>
          </a:bodyPr>
          <a:lstStyle/>
          <a:p>
            <a:r>
              <a:rPr lang="en-GB" dirty="0"/>
              <a:t>The Rabbis concluded that the following were illegal on the Sabbath (not an exclusive list).</a:t>
            </a:r>
          </a:p>
          <a:p>
            <a:r>
              <a:rPr lang="en-GB" dirty="0"/>
              <a:t>Walking Limits: the rabbis limited how far a person could walk on the Sabbath-typically 2,000 cubits (about 0.6 miles) from their dwelling. This was called a “Sabbath day’s journey” (Acts 1:12). To walk further, people could declare another location as a second residence by placing food there before the Sabbath began.</a:t>
            </a:r>
          </a:p>
          <a:p>
            <a:r>
              <a:rPr lang="en-GB" dirty="0"/>
              <a:t>Healing and Medicine: only life-threatening illnesses could be treated on the Sabbath. Applying ointment or setting a broken bone was often forbidden unless the person’s life was in danger.</a:t>
            </a:r>
          </a:p>
          <a:p>
            <a:r>
              <a:rPr lang="en-GB" dirty="0"/>
              <a:t>Cooking and Preparing Food: Cooking was strictly prohibited. All meals had to be prepared in advance. Warming food became controversial. Pouring hot water on herbs was considered cooking, but pouring warm water into a cup might be allowed.</a:t>
            </a:r>
          </a:p>
          <a:p>
            <a:r>
              <a:rPr lang="en-GB" dirty="0"/>
              <a:t>Carrying Items: carrying items between a private and public domain was forbidden. Even carrying a mat, a scroll, or a child could violate the Sabbath rules.</a:t>
            </a:r>
          </a:p>
          <a:p>
            <a:r>
              <a:rPr lang="en-GB" dirty="0"/>
              <a:t>Writing: writing two or more letters on the Sabbath was considered a sin. Erasing letters was also prohibited.</a:t>
            </a:r>
          </a:p>
          <a:p>
            <a:r>
              <a:rPr lang="en-GB" dirty="0"/>
              <a:t>Sometimes the detail was extraordinary – you could cut a single fig to eat it: if it turned out to be off, you could not cut a 2</a:t>
            </a:r>
            <a:r>
              <a:rPr lang="en-GB" baseline="30000" dirty="0"/>
              <a:t>nd</a:t>
            </a:r>
            <a:r>
              <a:rPr lang="en-GB" dirty="0"/>
              <a:t> fig</a:t>
            </a:r>
          </a:p>
        </p:txBody>
      </p:sp>
    </p:spTree>
    <p:extLst>
      <p:ext uri="{BB962C8B-B14F-4D97-AF65-F5344CB8AC3E}">
        <p14:creationId xmlns:p14="http://schemas.microsoft.com/office/powerpoint/2010/main" val="4261858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D68705-B97E-ECA6-992D-52A1A5CDCC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DD6D1D-E7E0-0E85-7CB2-3271157BC497}"/>
              </a:ext>
            </a:extLst>
          </p:cNvPr>
          <p:cNvSpPr>
            <a:spLocks noGrp="1"/>
          </p:cNvSpPr>
          <p:nvPr>
            <p:ph type="title"/>
          </p:nvPr>
        </p:nvSpPr>
        <p:spPr/>
        <p:txBody>
          <a:bodyPr/>
          <a:lstStyle/>
          <a:p>
            <a:r>
              <a:rPr lang="en-GB" dirty="0"/>
              <a:t>The Sabbath</a:t>
            </a:r>
          </a:p>
        </p:txBody>
      </p:sp>
      <p:sp>
        <p:nvSpPr>
          <p:cNvPr id="3" name="Content Placeholder 2">
            <a:extLst>
              <a:ext uri="{FF2B5EF4-FFF2-40B4-BE49-F238E27FC236}">
                <a16:creationId xmlns:a16="http://schemas.microsoft.com/office/drawing/2014/main" id="{2D787640-D8D7-DBD1-FB3C-D2F285BAB0F3}"/>
              </a:ext>
            </a:extLst>
          </p:cNvPr>
          <p:cNvSpPr>
            <a:spLocks noGrp="1"/>
          </p:cNvSpPr>
          <p:nvPr>
            <p:ph idx="1"/>
          </p:nvPr>
        </p:nvSpPr>
        <p:spPr>
          <a:xfrm>
            <a:off x="838200" y="1297858"/>
            <a:ext cx="10515600" cy="5560142"/>
          </a:xfrm>
        </p:spPr>
        <p:txBody>
          <a:bodyPr>
            <a:normAutofit/>
          </a:bodyPr>
          <a:lstStyle/>
          <a:p>
            <a:r>
              <a:rPr lang="en-GB" sz="1800" dirty="0"/>
              <a:t>You were not allowed to do anything that (1) resembles a prohibited act or could be confused with it, (2) is a habit linked with a prohibited act, or (3) usually leads to performing a prohibited act.</a:t>
            </a:r>
          </a:p>
          <a:p>
            <a:r>
              <a:rPr lang="en-GB" sz="1800" dirty="0"/>
              <a:t>The rabbinic enactment of measures to prevent these possibilities was termed “putting a fence around the Torah” (Avot 1:1). For example, ripping up a piece of paper was forbidden since it resembles “cutting to shape” or could be confused with it.</a:t>
            </a:r>
          </a:p>
          <a:p>
            <a:r>
              <a:rPr lang="en-GB" sz="1800" dirty="0"/>
              <a:t>Similarly, agreeing to buy something was prohibited, because most agreements are confirmed in “writing”; climbing a tree is forbidden, because it may lead to breaking twigs or tearing leaves, which could be construed as “reaping” (i.e., separating part of a growing plant from its source). Other activities that by extension are prohibited on the Sabbath include the following:</a:t>
            </a:r>
          </a:p>
          <a:p>
            <a:r>
              <a:rPr lang="en-GB" sz="1800" dirty="0"/>
              <a:t>Adding fresh water to a vase of cut flowers (sowing — any activity that causes or furthers plant growth).</a:t>
            </a:r>
          </a:p>
          <a:p>
            <a:r>
              <a:rPr lang="en-GB" sz="1800" dirty="0"/>
              <a:t>Making a bouquet of flowers (making a sheaf).</a:t>
            </a:r>
          </a:p>
          <a:p>
            <a:r>
              <a:rPr lang="en-GB" sz="1800" dirty="0"/>
              <a:t>Separating good fruit from spoiled fruit (winnowing, selecting, sifting).</a:t>
            </a:r>
          </a:p>
          <a:p>
            <a:r>
              <a:rPr lang="en-GB" sz="1800" dirty="0"/>
              <a:t>Brushing dried mud from boots or clothes (grinding).</a:t>
            </a:r>
          </a:p>
          <a:p>
            <a:r>
              <a:rPr lang="en-GB" sz="1800" dirty="0"/>
              <a:t>Cutting hair or nails (shearing sheep-removing outer covering of a human or animal).</a:t>
            </a:r>
          </a:p>
          <a:p>
            <a:r>
              <a:rPr lang="en-GB" sz="1800" dirty="0"/>
              <a:t>Applying makeup (dyeing).</a:t>
            </a:r>
          </a:p>
        </p:txBody>
      </p:sp>
    </p:spTree>
    <p:extLst>
      <p:ext uri="{BB962C8B-B14F-4D97-AF65-F5344CB8AC3E}">
        <p14:creationId xmlns:p14="http://schemas.microsoft.com/office/powerpoint/2010/main" val="3404021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9BEF1-34BF-DB28-C620-D9EAF5A70B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B1BD9E-93FF-1C84-6F7D-EB8013585566}"/>
              </a:ext>
            </a:extLst>
          </p:cNvPr>
          <p:cNvSpPr>
            <a:spLocks noGrp="1"/>
          </p:cNvSpPr>
          <p:nvPr>
            <p:ph type="title"/>
          </p:nvPr>
        </p:nvSpPr>
        <p:spPr/>
        <p:txBody>
          <a:bodyPr/>
          <a:lstStyle/>
          <a:p>
            <a:r>
              <a:rPr lang="en-GB" dirty="0"/>
              <a:t>The Sabbath</a:t>
            </a:r>
          </a:p>
        </p:txBody>
      </p:sp>
      <p:sp>
        <p:nvSpPr>
          <p:cNvPr id="3" name="Content Placeholder 2">
            <a:extLst>
              <a:ext uri="{FF2B5EF4-FFF2-40B4-BE49-F238E27FC236}">
                <a16:creationId xmlns:a16="http://schemas.microsoft.com/office/drawing/2014/main" id="{F2C08711-F55D-D9A0-9372-C619D45B4DFE}"/>
              </a:ext>
            </a:extLst>
          </p:cNvPr>
          <p:cNvSpPr>
            <a:spLocks noGrp="1"/>
          </p:cNvSpPr>
          <p:nvPr>
            <p:ph idx="1"/>
          </p:nvPr>
        </p:nvSpPr>
        <p:spPr>
          <a:xfrm>
            <a:off x="838200" y="1297858"/>
            <a:ext cx="10515600" cy="5560142"/>
          </a:xfrm>
        </p:spPr>
        <p:txBody>
          <a:bodyPr>
            <a:normAutofit fontScale="85000" lnSpcReduction="20000"/>
          </a:bodyPr>
          <a:lstStyle/>
          <a:p>
            <a:r>
              <a:rPr lang="en-GB" dirty="0"/>
              <a:t>Braiding hair (weaving).</a:t>
            </a:r>
          </a:p>
          <a:p>
            <a:r>
              <a:rPr lang="en-GB" dirty="0"/>
              <a:t>Drawing blood for a blood test (slaughtering).</a:t>
            </a:r>
          </a:p>
          <a:p>
            <a:r>
              <a:rPr lang="en-GB" dirty="0"/>
              <a:t>Rubbing soap to make lather, applying face cream, polishing shoes, using scouring powder for utensils or other surfaces (scraping-smoothing the surface of any material by grinding, rubbing, or polishing).</a:t>
            </a:r>
          </a:p>
          <a:p>
            <a:r>
              <a:rPr lang="en-GB" dirty="0"/>
              <a:t>Sharpening a pencil (cutting to shape-altering the size or shape of an item to make it better for human use).</a:t>
            </a:r>
          </a:p>
          <a:p>
            <a:r>
              <a:rPr lang="en-GB" dirty="0"/>
              <a:t>Painting, drawing, typing (writing, making durable marks on a durable material).</a:t>
            </a:r>
          </a:p>
          <a:p>
            <a:r>
              <a:rPr lang="en-GB" dirty="0"/>
              <a:t>Tearing through lettering on a package (erasing).</a:t>
            </a:r>
          </a:p>
          <a:p>
            <a:r>
              <a:rPr lang="en-GB" dirty="0"/>
              <a:t>Opening an umbrella or unfolding a screen (building).</a:t>
            </a:r>
          </a:p>
          <a:p>
            <a:r>
              <a:rPr lang="en-GB" dirty="0"/>
              <a:t>Smoking a cigarette, using the telephone (kindling a fire).</a:t>
            </a:r>
          </a:p>
          <a:p>
            <a:r>
              <a:rPr lang="en-GB" dirty="0"/>
              <a:t>Switching off an electric light (extinguishing a fire).</a:t>
            </a:r>
          </a:p>
          <a:p>
            <a:r>
              <a:rPr lang="en-GB" dirty="0"/>
              <a:t>Setting or winding a clock or watch (finishing off).</a:t>
            </a:r>
          </a:p>
          <a:p>
            <a:r>
              <a:rPr lang="en-GB" dirty="0"/>
              <a:t>Wearing eyeglasses not permanently required (carrying from private to public domain and vice versa).</a:t>
            </a:r>
          </a:p>
          <a:p>
            <a:endParaRPr lang="en-GB" dirty="0"/>
          </a:p>
        </p:txBody>
      </p:sp>
    </p:spTree>
    <p:extLst>
      <p:ext uri="{BB962C8B-B14F-4D97-AF65-F5344CB8AC3E}">
        <p14:creationId xmlns:p14="http://schemas.microsoft.com/office/powerpoint/2010/main" val="28768007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7122</TotalTime>
  <Words>2694</Words>
  <Application>Microsoft Office PowerPoint</Application>
  <PresentationFormat>Widescreen</PresentationFormat>
  <Paragraphs>111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Aptos Display</vt:lpstr>
      <vt:lpstr>Arial</vt:lpstr>
      <vt:lpstr>Office Theme</vt:lpstr>
      <vt:lpstr>The Feast of the Sabbath</vt:lpstr>
      <vt:lpstr>The Sabbath</vt:lpstr>
      <vt:lpstr>The Sabbath</vt:lpstr>
      <vt:lpstr>The Sabbath</vt:lpstr>
      <vt:lpstr>The Sabbath</vt:lpstr>
      <vt:lpstr>The Sabbath</vt:lpstr>
      <vt:lpstr>The Sabbath</vt:lpstr>
      <vt:lpstr>The Sabbath</vt:lpstr>
      <vt:lpstr>The Sabbath</vt:lpstr>
      <vt:lpstr>The Sabbath</vt:lpstr>
      <vt:lpstr>The Sabbath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2026-06-15T05:59:49Z</dcterms:created>
  <dcterms:modified xsi:type="dcterms:W3CDTF">2026-06-21T07:51:50Z</dcterms:modified>
</cp:coreProperties>
</file>