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A2E45A-5A63-4147-B748-445BBD66C733}" v="1" dt="2025-11-22T18:26:58.9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66" d="100"/>
          <a:sy n="66" d="100"/>
        </p:scale>
        <p:origin x="514" y="31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1.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B98B9D12-8AEB-4359-BED4-D52F3681A5A0}"/>
    <pc:docChg chg="undo custSel addSld modSld sldOrd">
      <pc:chgData name="Ray Kelly" userId="fe8bf2b6eea63579" providerId="LiveId" clId="{B98B9D12-8AEB-4359-BED4-D52F3681A5A0}" dt="2025-11-22T18:37:50.508" v="9842" actId="20577"/>
      <pc:docMkLst>
        <pc:docMk/>
      </pc:docMkLst>
      <pc:sldChg chg="modSp mod">
        <pc:chgData name="Ray Kelly" userId="fe8bf2b6eea63579" providerId="LiveId" clId="{B98B9D12-8AEB-4359-BED4-D52F3681A5A0}" dt="2025-11-17T07:50:12.045" v="80" actId="20577"/>
        <pc:sldMkLst>
          <pc:docMk/>
          <pc:sldMk cId="1754048916" sldId="256"/>
        </pc:sldMkLst>
        <pc:spChg chg="mod">
          <ac:chgData name="Ray Kelly" userId="fe8bf2b6eea63579" providerId="LiveId" clId="{B98B9D12-8AEB-4359-BED4-D52F3681A5A0}" dt="2025-11-17T07:49:27.670" v="19" actId="20577"/>
          <ac:spMkLst>
            <pc:docMk/>
            <pc:sldMk cId="1754048916" sldId="256"/>
            <ac:spMk id="2" creationId="{DA2AEF09-68F5-F7EF-0851-20D4DD90D974}"/>
          </ac:spMkLst>
        </pc:spChg>
        <pc:spChg chg="mod">
          <ac:chgData name="Ray Kelly" userId="fe8bf2b6eea63579" providerId="LiveId" clId="{B98B9D12-8AEB-4359-BED4-D52F3681A5A0}" dt="2025-11-17T07:50:12.045" v="80" actId="20577"/>
          <ac:spMkLst>
            <pc:docMk/>
            <pc:sldMk cId="1754048916" sldId="256"/>
            <ac:spMk id="3" creationId="{86C6FA03-F8ED-B2E3-8B51-A133CFEABA87}"/>
          </ac:spMkLst>
        </pc:spChg>
      </pc:sldChg>
      <pc:sldChg chg="modSp new mod">
        <pc:chgData name="Ray Kelly" userId="fe8bf2b6eea63579" providerId="LiveId" clId="{B98B9D12-8AEB-4359-BED4-D52F3681A5A0}" dt="2025-11-17T08:18:09.035" v="1333" actId="20577"/>
        <pc:sldMkLst>
          <pc:docMk/>
          <pc:sldMk cId="183795400" sldId="257"/>
        </pc:sldMkLst>
        <pc:spChg chg="mod">
          <ac:chgData name="Ray Kelly" userId="fe8bf2b6eea63579" providerId="LiveId" clId="{B98B9D12-8AEB-4359-BED4-D52F3681A5A0}" dt="2025-11-17T07:51:46.003" v="92" actId="20577"/>
          <ac:spMkLst>
            <pc:docMk/>
            <pc:sldMk cId="183795400" sldId="257"/>
            <ac:spMk id="2" creationId="{E9108BFF-5228-476A-077B-0B916BB3C99B}"/>
          </ac:spMkLst>
        </pc:spChg>
        <pc:spChg chg="mod">
          <ac:chgData name="Ray Kelly" userId="fe8bf2b6eea63579" providerId="LiveId" clId="{B98B9D12-8AEB-4359-BED4-D52F3681A5A0}" dt="2025-11-17T08:18:09.035" v="1333" actId="20577"/>
          <ac:spMkLst>
            <pc:docMk/>
            <pc:sldMk cId="183795400" sldId="257"/>
            <ac:spMk id="3" creationId="{C129C649-1305-F4F4-D479-9E113F73C5DC}"/>
          </ac:spMkLst>
        </pc:spChg>
      </pc:sldChg>
      <pc:sldChg chg="modSp add mod">
        <pc:chgData name="Ray Kelly" userId="fe8bf2b6eea63579" providerId="LiveId" clId="{B98B9D12-8AEB-4359-BED4-D52F3681A5A0}" dt="2025-11-22T18:16:26.791" v="9829" actId="20577"/>
        <pc:sldMkLst>
          <pc:docMk/>
          <pc:sldMk cId="3797077702" sldId="258"/>
        </pc:sldMkLst>
        <pc:spChg chg="mod">
          <ac:chgData name="Ray Kelly" userId="fe8bf2b6eea63579" providerId="LiveId" clId="{B98B9D12-8AEB-4359-BED4-D52F3681A5A0}" dt="2025-11-22T18:16:26.791" v="9829" actId="20577"/>
          <ac:spMkLst>
            <pc:docMk/>
            <pc:sldMk cId="3797077702" sldId="258"/>
            <ac:spMk id="3" creationId="{B6CFB86F-B618-778D-0580-888AF5941E6A}"/>
          </ac:spMkLst>
        </pc:spChg>
      </pc:sldChg>
      <pc:sldChg chg="modSp add mod">
        <pc:chgData name="Ray Kelly" userId="fe8bf2b6eea63579" providerId="LiveId" clId="{B98B9D12-8AEB-4359-BED4-D52F3681A5A0}" dt="2025-11-17T20:12:34.413" v="4315" actId="20577"/>
        <pc:sldMkLst>
          <pc:docMk/>
          <pc:sldMk cId="2906064379" sldId="259"/>
        </pc:sldMkLst>
        <pc:spChg chg="mod">
          <ac:chgData name="Ray Kelly" userId="fe8bf2b6eea63579" providerId="LiveId" clId="{B98B9D12-8AEB-4359-BED4-D52F3681A5A0}" dt="2025-11-17T20:12:34.413" v="4315" actId="20577"/>
          <ac:spMkLst>
            <pc:docMk/>
            <pc:sldMk cId="2906064379" sldId="259"/>
            <ac:spMk id="3" creationId="{953E94CD-2916-F3D1-ECA0-C9AB77EE520B}"/>
          </ac:spMkLst>
        </pc:spChg>
      </pc:sldChg>
      <pc:sldChg chg="modSp add mod">
        <pc:chgData name="Ray Kelly" userId="fe8bf2b6eea63579" providerId="LiveId" clId="{B98B9D12-8AEB-4359-BED4-D52F3681A5A0}" dt="2025-11-22T18:26:58.906" v="9840"/>
        <pc:sldMkLst>
          <pc:docMk/>
          <pc:sldMk cId="3313287852" sldId="260"/>
        </pc:sldMkLst>
        <pc:spChg chg="mod">
          <ac:chgData name="Ray Kelly" userId="fe8bf2b6eea63579" providerId="LiveId" clId="{B98B9D12-8AEB-4359-BED4-D52F3681A5A0}" dt="2025-11-22T18:26:58.906" v="9840"/>
          <ac:spMkLst>
            <pc:docMk/>
            <pc:sldMk cId="3313287852" sldId="260"/>
            <ac:spMk id="3" creationId="{BDD356BA-6DDB-307E-C0A9-68560C1668B1}"/>
          </ac:spMkLst>
        </pc:spChg>
      </pc:sldChg>
      <pc:sldChg chg="modSp add mod">
        <pc:chgData name="Ray Kelly" userId="fe8bf2b6eea63579" providerId="LiveId" clId="{B98B9D12-8AEB-4359-BED4-D52F3681A5A0}" dt="2025-11-22T18:28:39.952" v="9841" actId="20577"/>
        <pc:sldMkLst>
          <pc:docMk/>
          <pc:sldMk cId="2795345557" sldId="261"/>
        </pc:sldMkLst>
        <pc:spChg chg="mod">
          <ac:chgData name="Ray Kelly" userId="fe8bf2b6eea63579" providerId="LiveId" clId="{B98B9D12-8AEB-4359-BED4-D52F3681A5A0}" dt="2025-11-22T18:28:39.952" v="9841" actId="20577"/>
          <ac:spMkLst>
            <pc:docMk/>
            <pc:sldMk cId="2795345557" sldId="261"/>
            <ac:spMk id="3" creationId="{5EE09367-303B-BCDB-6D70-607A5F034F8F}"/>
          </ac:spMkLst>
        </pc:spChg>
      </pc:sldChg>
      <pc:sldChg chg="modSp add mod ord">
        <pc:chgData name="Ray Kelly" userId="fe8bf2b6eea63579" providerId="LiveId" clId="{B98B9D12-8AEB-4359-BED4-D52F3681A5A0}" dt="2025-11-19T06:52:42.054" v="8630" actId="20577"/>
        <pc:sldMkLst>
          <pc:docMk/>
          <pc:sldMk cId="2139369304" sldId="262"/>
        </pc:sldMkLst>
        <pc:spChg chg="mod">
          <ac:chgData name="Ray Kelly" userId="fe8bf2b6eea63579" providerId="LiveId" clId="{B98B9D12-8AEB-4359-BED4-D52F3681A5A0}" dt="2025-11-19T06:52:42.054" v="8630" actId="20577"/>
          <ac:spMkLst>
            <pc:docMk/>
            <pc:sldMk cId="2139369304" sldId="262"/>
            <ac:spMk id="3" creationId="{8AD2F164-C4DD-DBF3-C6B3-4193C23D5E6B}"/>
          </ac:spMkLst>
        </pc:spChg>
      </pc:sldChg>
      <pc:sldChg chg="add">
        <pc:chgData name="Ray Kelly" userId="fe8bf2b6eea63579" providerId="LiveId" clId="{B98B9D12-8AEB-4359-BED4-D52F3681A5A0}" dt="2025-11-18T07:35:14.250" v="7401" actId="2890"/>
        <pc:sldMkLst>
          <pc:docMk/>
          <pc:sldMk cId="543461758" sldId="263"/>
        </pc:sldMkLst>
      </pc:sldChg>
      <pc:sldChg chg="modSp add mod">
        <pc:chgData name="Ray Kelly" userId="fe8bf2b6eea63579" providerId="LiveId" clId="{B98B9D12-8AEB-4359-BED4-D52F3681A5A0}" dt="2025-11-22T18:37:50.508" v="9842" actId="20577"/>
        <pc:sldMkLst>
          <pc:docMk/>
          <pc:sldMk cId="203589415" sldId="264"/>
        </pc:sldMkLst>
        <pc:spChg chg="mod">
          <ac:chgData name="Ray Kelly" userId="fe8bf2b6eea63579" providerId="LiveId" clId="{B98B9D12-8AEB-4359-BED4-D52F3681A5A0}" dt="2025-11-22T18:37:50.508" v="9842" actId="20577"/>
          <ac:spMkLst>
            <pc:docMk/>
            <pc:sldMk cId="203589415" sldId="264"/>
            <ac:spMk id="3" creationId="{ED731FFF-16AF-7272-6FE2-BC8D4BDA5B0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B0010-C3FE-A6CC-8B02-218C9DFDC91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C183AF3-FD9A-0DBA-0280-795D9E1AC00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199DCED-F9E1-CF80-E315-BED5698E1360}"/>
              </a:ext>
            </a:extLst>
          </p:cNvPr>
          <p:cNvSpPr>
            <a:spLocks noGrp="1"/>
          </p:cNvSpPr>
          <p:nvPr>
            <p:ph type="dt" sz="half" idx="10"/>
          </p:nvPr>
        </p:nvSpPr>
        <p:spPr/>
        <p:txBody>
          <a:bodyPr/>
          <a:lstStyle/>
          <a:p>
            <a:fld id="{F71E205A-24A9-48D0-948E-AD6E4FC3F82D}" type="datetimeFigureOut">
              <a:rPr lang="en-GB" smtClean="0"/>
              <a:t>22/11/2025</a:t>
            </a:fld>
            <a:endParaRPr lang="en-GB"/>
          </a:p>
        </p:txBody>
      </p:sp>
      <p:sp>
        <p:nvSpPr>
          <p:cNvPr id="5" name="Footer Placeholder 4">
            <a:extLst>
              <a:ext uri="{FF2B5EF4-FFF2-40B4-BE49-F238E27FC236}">
                <a16:creationId xmlns:a16="http://schemas.microsoft.com/office/drawing/2014/main" id="{9006D40B-341A-263B-0D75-D72BA87E974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05A4CD3-F35A-DCB0-89AF-6E86F17DD55A}"/>
              </a:ext>
            </a:extLst>
          </p:cNvPr>
          <p:cNvSpPr>
            <a:spLocks noGrp="1"/>
          </p:cNvSpPr>
          <p:nvPr>
            <p:ph type="sldNum" sz="quarter" idx="12"/>
          </p:nvPr>
        </p:nvSpPr>
        <p:spPr/>
        <p:txBody>
          <a:bodyPr/>
          <a:lstStyle/>
          <a:p>
            <a:fld id="{590DA1D3-2052-4B23-A6E7-F2C71F5BA7ED}" type="slidenum">
              <a:rPr lang="en-GB" smtClean="0"/>
              <a:t>‹#›</a:t>
            </a:fld>
            <a:endParaRPr lang="en-GB"/>
          </a:p>
        </p:txBody>
      </p:sp>
    </p:spTree>
    <p:extLst>
      <p:ext uri="{BB962C8B-B14F-4D97-AF65-F5344CB8AC3E}">
        <p14:creationId xmlns:p14="http://schemas.microsoft.com/office/powerpoint/2010/main" val="2522743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2B4FF-FC7B-B3A1-E79A-967AC63134A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D06D05E-618E-351A-CA84-8001218030B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EBE2409-E039-B82C-7D34-754F3A790CFF}"/>
              </a:ext>
            </a:extLst>
          </p:cNvPr>
          <p:cNvSpPr>
            <a:spLocks noGrp="1"/>
          </p:cNvSpPr>
          <p:nvPr>
            <p:ph type="dt" sz="half" idx="10"/>
          </p:nvPr>
        </p:nvSpPr>
        <p:spPr/>
        <p:txBody>
          <a:bodyPr/>
          <a:lstStyle/>
          <a:p>
            <a:fld id="{F71E205A-24A9-48D0-948E-AD6E4FC3F82D}" type="datetimeFigureOut">
              <a:rPr lang="en-GB" smtClean="0"/>
              <a:t>22/11/2025</a:t>
            </a:fld>
            <a:endParaRPr lang="en-GB"/>
          </a:p>
        </p:txBody>
      </p:sp>
      <p:sp>
        <p:nvSpPr>
          <p:cNvPr id="5" name="Footer Placeholder 4">
            <a:extLst>
              <a:ext uri="{FF2B5EF4-FFF2-40B4-BE49-F238E27FC236}">
                <a16:creationId xmlns:a16="http://schemas.microsoft.com/office/drawing/2014/main" id="{A0208412-4319-A9D8-741A-679DE3C0F96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91E676C-9EC5-3A95-0A53-9C7D3B242B08}"/>
              </a:ext>
            </a:extLst>
          </p:cNvPr>
          <p:cNvSpPr>
            <a:spLocks noGrp="1"/>
          </p:cNvSpPr>
          <p:nvPr>
            <p:ph type="sldNum" sz="quarter" idx="12"/>
          </p:nvPr>
        </p:nvSpPr>
        <p:spPr/>
        <p:txBody>
          <a:bodyPr/>
          <a:lstStyle/>
          <a:p>
            <a:fld id="{590DA1D3-2052-4B23-A6E7-F2C71F5BA7ED}" type="slidenum">
              <a:rPr lang="en-GB" smtClean="0"/>
              <a:t>‹#›</a:t>
            </a:fld>
            <a:endParaRPr lang="en-GB"/>
          </a:p>
        </p:txBody>
      </p:sp>
    </p:spTree>
    <p:extLst>
      <p:ext uri="{BB962C8B-B14F-4D97-AF65-F5344CB8AC3E}">
        <p14:creationId xmlns:p14="http://schemas.microsoft.com/office/powerpoint/2010/main" val="1950793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8B8B262-54BD-2F7F-D9EF-14C732FFBBA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0B0AE1B-16FB-087E-D646-E4FA4A4E4FF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ADCD1E8-69D9-931D-CC94-7A89FE126FA2}"/>
              </a:ext>
            </a:extLst>
          </p:cNvPr>
          <p:cNvSpPr>
            <a:spLocks noGrp="1"/>
          </p:cNvSpPr>
          <p:nvPr>
            <p:ph type="dt" sz="half" idx="10"/>
          </p:nvPr>
        </p:nvSpPr>
        <p:spPr/>
        <p:txBody>
          <a:bodyPr/>
          <a:lstStyle/>
          <a:p>
            <a:fld id="{F71E205A-24A9-48D0-948E-AD6E4FC3F82D}" type="datetimeFigureOut">
              <a:rPr lang="en-GB" smtClean="0"/>
              <a:t>22/11/2025</a:t>
            </a:fld>
            <a:endParaRPr lang="en-GB"/>
          </a:p>
        </p:txBody>
      </p:sp>
      <p:sp>
        <p:nvSpPr>
          <p:cNvPr id="5" name="Footer Placeholder 4">
            <a:extLst>
              <a:ext uri="{FF2B5EF4-FFF2-40B4-BE49-F238E27FC236}">
                <a16:creationId xmlns:a16="http://schemas.microsoft.com/office/drawing/2014/main" id="{70A8D8FF-DEC6-619C-D2F6-F7B1B70F7E0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0385FC-F4EC-DFB9-D279-90ECF8365164}"/>
              </a:ext>
            </a:extLst>
          </p:cNvPr>
          <p:cNvSpPr>
            <a:spLocks noGrp="1"/>
          </p:cNvSpPr>
          <p:nvPr>
            <p:ph type="sldNum" sz="quarter" idx="12"/>
          </p:nvPr>
        </p:nvSpPr>
        <p:spPr/>
        <p:txBody>
          <a:bodyPr/>
          <a:lstStyle/>
          <a:p>
            <a:fld id="{590DA1D3-2052-4B23-A6E7-F2C71F5BA7ED}" type="slidenum">
              <a:rPr lang="en-GB" smtClean="0"/>
              <a:t>‹#›</a:t>
            </a:fld>
            <a:endParaRPr lang="en-GB"/>
          </a:p>
        </p:txBody>
      </p:sp>
    </p:spTree>
    <p:extLst>
      <p:ext uri="{BB962C8B-B14F-4D97-AF65-F5344CB8AC3E}">
        <p14:creationId xmlns:p14="http://schemas.microsoft.com/office/powerpoint/2010/main" val="735060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E0B9F-EC23-0316-8EE7-381CE344B98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3E12342-8679-AADF-0F97-F01860F3160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448B344-D689-E94B-2EBE-0B75D86750E7}"/>
              </a:ext>
            </a:extLst>
          </p:cNvPr>
          <p:cNvSpPr>
            <a:spLocks noGrp="1"/>
          </p:cNvSpPr>
          <p:nvPr>
            <p:ph type="dt" sz="half" idx="10"/>
          </p:nvPr>
        </p:nvSpPr>
        <p:spPr/>
        <p:txBody>
          <a:bodyPr/>
          <a:lstStyle/>
          <a:p>
            <a:fld id="{F71E205A-24A9-48D0-948E-AD6E4FC3F82D}" type="datetimeFigureOut">
              <a:rPr lang="en-GB" smtClean="0"/>
              <a:t>22/11/2025</a:t>
            </a:fld>
            <a:endParaRPr lang="en-GB"/>
          </a:p>
        </p:txBody>
      </p:sp>
      <p:sp>
        <p:nvSpPr>
          <p:cNvPr id="5" name="Footer Placeholder 4">
            <a:extLst>
              <a:ext uri="{FF2B5EF4-FFF2-40B4-BE49-F238E27FC236}">
                <a16:creationId xmlns:a16="http://schemas.microsoft.com/office/drawing/2014/main" id="{107B0247-D2D5-4F9F-117A-0E2E577F5C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44BA436-B685-AC98-1728-7A97699FD3A9}"/>
              </a:ext>
            </a:extLst>
          </p:cNvPr>
          <p:cNvSpPr>
            <a:spLocks noGrp="1"/>
          </p:cNvSpPr>
          <p:nvPr>
            <p:ph type="sldNum" sz="quarter" idx="12"/>
          </p:nvPr>
        </p:nvSpPr>
        <p:spPr/>
        <p:txBody>
          <a:bodyPr/>
          <a:lstStyle/>
          <a:p>
            <a:fld id="{590DA1D3-2052-4B23-A6E7-F2C71F5BA7ED}" type="slidenum">
              <a:rPr lang="en-GB" smtClean="0"/>
              <a:t>‹#›</a:t>
            </a:fld>
            <a:endParaRPr lang="en-GB"/>
          </a:p>
        </p:txBody>
      </p:sp>
    </p:spTree>
    <p:extLst>
      <p:ext uri="{BB962C8B-B14F-4D97-AF65-F5344CB8AC3E}">
        <p14:creationId xmlns:p14="http://schemas.microsoft.com/office/powerpoint/2010/main" val="2420628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7AEEE-A59C-45C8-5CE5-0FD07DFF9CC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7DC7861-07D5-4A75-0923-50239E3EA47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CEE97EC-66AF-5509-76BC-127E5B6B7E44}"/>
              </a:ext>
            </a:extLst>
          </p:cNvPr>
          <p:cNvSpPr>
            <a:spLocks noGrp="1"/>
          </p:cNvSpPr>
          <p:nvPr>
            <p:ph type="dt" sz="half" idx="10"/>
          </p:nvPr>
        </p:nvSpPr>
        <p:spPr/>
        <p:txBody>
          <a:bodyPr/>
          <a:lstStyle/>
          <a:p>
            <a:fld id="{F71E205A-24A9-48D0-948E-AD6E4FC3F82D}" type="datetimeFigureOut">
              <a:rPr lang="en-GB" smtClean="0"/>
              <a:t>22/11/2025</a:t>
            </a:fld>
            <a:endParaRPr lang="en-GB"/>
          </a:p>
        </p:txBody>
      </p:sp>
      <p:sp>
        <p:nvSpPr>
          <p:cNvPr id="5" name="Footer Placeholder 4">
            <a:extLst>
              <a:ext uri="{FF2B5EF4-FFF2-40B4-BE49-F238E27FC236}">
                <a16:creationId xmlns:a16="http://schemas.microsoft.com/office/drawing/2014/main" id="{78879472-007C-C3F1-8A89-DDE9D5EA4E6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AEBEB80-31A9-178B-C9FD-818B705F8401}"/>
              </a:ext>
            </a:extLst>
          </p:cNvPr>
          <p:cNvSpPr>
            <a:spLocks noGrp="1"/>
          </p:cNvSpPr>
          <p:nvPr>
            <p:ph type="sldNum" sz="quarter" idx="12"/>
          </p:nvPr>
        </p:nvSpPr>
        <p:spPr/>
        <p:txBody>
          <a:bodyPr/>
          <a:lstStyle/>
          <a:p>
            <a:fld id="{590DA1D3-2052-4B23-A6E7-F2C71F5BA7ED}" type="slidenum">
              <a:rPr lang="en-GB" smtClean="0"/>
              <a:t>‹#›</a:t>
            </a:fld>
            <a:endParaRPr lang="en-GB"/>
          </a:p>
        </p:txBody>
      </p:sp>
    </p:spTree>
    <p:extLst>
      <p:ext uri="{BB962C8B-B14F-4D97-AF65-F5344CB8AC3E}">
        <p14:creationId xmlns:p14="http://schemas.microsoft.com/office/powerpoint/2010/main" val="208001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035EF-350C-7E9B-42E3-0A0E64F71E3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6092D28-DBF6-AEFA-46BF-85C30019059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8B92423-B4C3-D6BB-A791-8CB57C054CF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0932E90-C2D3-8351-D94A-711BB7044D1A}"/>
              </a:ext>
            </a:extLst>
          </p:cNvPr>
          <p:cNvSpPr>
            <a:spLocks noGrp="1"/>
          </p:cNvSpPr>
          <p:nvPr>
            <p:ph type="dt" sz="half" idx="10"/>
          </p:nvPr>
        </p:nvSpPr>
        <p:spPr/>
        <p:txBody>
          <a:bodyPr/>
          <a:lstStyle/>
          <a:p>
            <a:fld id="{F71E205A-24A9-48D0-948E-AD6E4FC3F82D}" type="datetimeFigureOut">
              <a:rPr lang="en-GB" smtClean="0"/>
              <a:t>22/11/2025</a:t>
            </a:fld>
            <a:endParaRPr lang="en-GB"/>
          </a:p>
        </p:txBody>
      </p:sp>
      <p:sp>
        <p:nvSpPr>
          <p:cNvPr id="6" name="Footer Placeholder 5">
            <a:extLst>
              <a:ext uri="{FF2B5EF4-FFF2-40B4-BE49-F238E27FC236}">
                <a16:creationId xmlns:a16="http://schemas.microsoft.com/office/drawing/2014/main" id="{E02642F7-47D1-36E6-5B1F-53AAEDC55AF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C9FAAC7-67C8-A731-4EF2-D8262C5D0C71}"/>
              </a:ext>
            </a:extLst>
          </p:cNvPr>
          <p:cNvSpPr>
            <a:spLocks noGrp="1"/>
          </p:cNvSpPr>
          <p:nvPr>
            <p:ph type="sldNum" sz="quarter" idx="12"/>
          </p:nvPr>
        </p:nvSpPr>
        <p:spPr/>
        <p:txBody>
          <a:bodyPr/>
          <a:lstStyle/>
          <a:p>
            <a:fld id="{590DA1D3-2052-4B23-A6E7-F2C71F5BA7ED}" type="slidenum">
              <a:rPr lang="en-GB" smtClean="0"/>
              <a:t>‹#›</a:t>
            </a:fld>
            <a:endParaRPr lang="en-GB"/>
          </a:p>
        </p:txBody>
      </p:sp>
    </p:spTree>
    <p:extLst>
      <p:ext uri="{BB962C8B-B14F-4D97-AF65-F5344CB8AC3E}">
        <p14:creationId xmlns:p14="http://schemas.microsoft.com/office/powerpoint/2010/main" val="1744941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81733-3EFD-0FEC-C0E6-6E63772AFEE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F121967-B516-9D5F-779F-22596634D7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800059-BFF6-C61E-EA6E-957899C0BAA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AA0F11F-06D1-57E1-30F9-4225DA0F25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D11AF1-04F0-B86D-BFA6-9788DC7AF5C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94BA0A0-686D-B5FC-C60E-A2ABA009B6A1}"/>
              </a:ext>
            </a:extLst>
          </p:cNvPr>
          <p:cNvSpPr>
            <a:spLocks noGrp="1"/>
          </p:cNvSpPr>
          <p:nvPr>
            <p:ph type="dt" sz="half" idx="10"/>
          </p:nvPr>
        </p:nvSpPr>
        <p:spPr/>
        <p:txBody>
          <a:bodyPr/>
          <a:lstStyle/>
          <a:p>
            <a:fld id="{F71E205A-24A9-48D0-948E-AD6E4FC3F82D}" type="datetimeFigureOut">
              <a:rPr lang="en-GB" smtClean="0"/>
              <a:t>22/11/2025</a:t>
            </a:fld>
            <a:endParaRPr lang="en-GB"/>
          </a:p>
        </p:txBody>
      </p:sp>
      <p:sp>
        <p:nvSpPr>
          <p:cNvPr id="8" name="Footer Placeholder 7">
            <a:extLst>
              <a:ext uri="{FF2B5EF4-FFF2-40B4-BE49-F238E27FC236}">
                <a16:creationId xmlns:a16="http://schemas.microsoft.com/office/drawing/2014/main" id="{7869CAF8-F4AE-7BE5-1D9D-3D353236FC5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60F9BF5-F8AE-A3D1-5A9C-3FB3E1239CF6}"/>
              </a:ext>
            </a:extLst>
          </p:cNvPr>
          <p:cNvSpPr>
            <a:spLocks noGrp="1"/>
          </p:cNvSpPr>
          <p:nvPr>
            <p:ph type="sldNum" sz="quarter" idx="12"/>
          </p:nvPr>
        </p:nvSpPr>
        <p:spPr/>
        <p:txBody>
          <a:bodyPr/>
          <a:lstStyle/>
          <a:p>
            <a:fld id="{590DA1D3-2052-4B23-A6E7-F2C71F5BA7ED}" type="slidenum">
              <a:rPr lang="en-GB" smtClean="0"/>
              <a:t>‹#›</a:t>
            </a:fld>
            <a:endParaRPr lang="en-GB"/>
          </a:p>
        </p:txBody>
      </p:sp>
    </p:spTree>
    <p:extLst>
      <p:ext uri="{BB962C8B-B14F-4D97-AF65-F5344CB8AC3E}">
        <p14:creationId xmlns:p14="http://schemas.microsoft.com/office/powerpoint/2010/main" val="10453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B6A10-3699-6DEC-936B-D7136F99351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C5AD97D-0A3B-6AE6-C9E4-4EA40C6DF6AE}"/>
              </a:ext>
            </a:extLst>
          </p:cNvPr>
          <p:cNvSpPr>
            <a:spLocks noGrp="1"/>
          </p:cNvSpPr>
          <p:nvPr>
            <p:ph type="dt" sz="half" idx="10"/>
          </p:nvPr>
        </p:nvSpPr>
        <p:spPr/>
        <p:txBody>
          <a:bodyPr/>
          <a:lstStyle/>
          <a:p>
            <a:fld id="{F71E205A-24A9-48D0-948E-AD6E4FC3F82D}" type="datetimeFigureOut">
              <a:rPr lang="en-GB" smtClean="0"/>
              <a:t>22/11/2025</a:t>
            </a:fld>
            <a:endParaRPr lang="en-GB"/>
          </a:p>
        </p:txBody>
      </p:sp>
      <p:sp>
        <p:nvSpPr>
          <p:cNvPr id="4" name="Footer Placeholder 3">
            <a:extLst>
              <a:ext uri="{FF2B5EF4-FFF2-40B4-BE49-F238E27FC236}">
                <a16:creationId xmlns:a16="http://schemas.microsoft.com/office/drawing/2014/main" id="{3B63E5D2-3883-2673-D659-ADE732F9EB6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6BC0691-C182-07DC-12C9-EC53371B97EF}"/>
              </a:ext>
            </a:extLst>
          </p:cNvPr>
          <p:cNvSpPr>
            <a:spLocks noGrp="1"/>
          </p:cNvSpPr>
          <p:nvPr>
            <p:ph type="sldNum" sz="quarter" idx="12"/>
          </p:nvPr>
        </p:nvSpPr>
        <p:spPr/>
        <p:txBody>
          <a:bodyPr/>
          <a:lstStyle/>
          <a:p>
            <a:fld id="{590DA1D3-2052-4B23-A6E7-F2C71F5BA7ED}" type="slidenum">
              <a:rPr lang="en-GB" smtClean="0"/>
              <a:t>‹#›</a:t>
            </a:fld>
            <a:endParaRPr lang="en-GB"/>
          </a:p>
        </p:txBody>
      </p:sp>
    </p:spTree>
    <p:extLst>
      <p:ext uri="{BB962C8B-B14F-4D97-AF65-F5344CB8AC3E}">
        <p14:creationId xmlns:p14="http://schemas.microsoft.com/office/powerpoint/2010/main" val="3950058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A25E38A-1C18-77F5-90EA-A5AE1561E262}"/>
              </a:ext>
            </a:extLst>
          </p:cNvPr>
          <p:cNvSpPr>
            <a:spLocks noGrp="1"/>
          </p:cNvSpPr>
          <p:nvPr>
            <p:ph type="dt" sz="half" idx="10"/>
          </p:nvPr>
        </p:nvSpPr>
        <p:spPr/>
        <p:txBody>
          <a:bodyPr/>
          <a:lstStyle/>
          <a:p>
            <a:fld id="{F71E205A-24A9-48D0-948E-AD6E4FC3F82D}" type="datetimeFigureOut">
              <a:rPr lang="en-GB" smtClean="0"/>
              <a:t>22/11/2025</a:t>
            </a:fld>
            <a:endParaRPr lang="en-GB"/>
          </a:p>
        </p:txBody>
      </p:sp>
      <p:sp>
        <p:nvSpPr>
          <p:cNvPr id="3" name="Footer Placeholder 2">
            <a:extLst>
              <a:ext uri="{FF2B5EF4-FFF2-40B4-BE49-F238E27FC236}">
                <a16:creationId xmlns:a16="http://schemas.microsoft.com/office/drawing/2014/main" id="{18C1BB80-2F77-7B88-03A3-48A91528EB9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7D05E0B-6897-419E-723A-ECF4A5C73B6B}"/>
              </a:ext>
            </a:extLst>
          </p:cNvPr>
          <p:cNvSpPr>
            <a:spLocks noGrp="1"/>
          </p:cNvSpPr>
          <p:nvPr>
            <p:ph type="sldNum" sz="quarter" idx="12"/>
          </p:nvPr>
        </p:nvSpPr>
        <p:spPr/>
        <p:txBody>
          <a:bodyPr/>
          <a:lstStyle/>
          <a:p>
            <a:fld id="{590DA1D3-2052-4B23-A6E7-F2C71F5BA7ED}" type="slidenum">
              <a:rPr lang="en-GB" smtClean="0"/>
              <a:t>‹#›</a:t>
            </a:fld>
            <a:endParaRPr lang="en-GB"/>
          </a:p>
        </p:txBody>
      </p:sp>
    </p:spTree>
    <p:extLst>
      <p:ext uri="{BB962C8B-B14F-4D97-AF65-F5344CB8AC3E}">
        <p14:creationId xmlns:p14="http://schemas.microsoft.com/office/powerpoint/2010/main" val="1389388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AB57F-EEDF-1AA1-BABC-5298F16034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BA86177-AD31-2429-9BB6-38EA964AF8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EE4851D-6F45-4B7E-1C12-BA707405BD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C9D95B-C32F-4146-8AAE-D6AC894C03F3}"/>
              </a:ext>
            </a:extLst>
          </p:cNvPr>
          <p:cNvSpPr>
            <a:spLocks noGrp="1"/>
          </p:cNvSpPr>
          <p:nvPr>
            <p:ph type="dt" sz="half" idx="10"/>
          </p:nvPr>
        </p:nvSpPr>
        <p:spPr/>
        <p:txBody>
          <a:bodyPr/>
          <a:lstStyle/>
          <a:p>
            <a:fld id="{F71E205A-24A9-48D0-948E-AD6E4FC3F82D}" type="datetimeFigureOut">
              <a:rPr lang="en-GB" smtClean="0"/>
              <a:t>22/11/2025</a:t>
            </a:fld>
            <a:endParaRPr lang="en-GB"/>
          </a:p>
        </p:txBody>
      </p:sp>
      <p:sp>
        <p:nvSpPr>
          <p:cNvPr id="6" name="Footer Placeholder 5">
            <a:extLst>
              <a:ext uri="{FF2B5EF4-FFF2-40B4-BE49-F238E27FC236}">
                <a16:creationId xmlns:a16="http://schemas.microsoft.com/office/drawing/2014/main" id="{04E91015-F8B8-7905-17C6-C10CDB350A6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198D625-3AA2-B47D-952D-B2DEB7B5120E}"/>
              </a:ext>
            </a:extLst>
          </p:cNvPr>
          <p:cNvSpPr>
            <a:spLocks noGrp="1"/>
          </p:cNvSpPr>
          <p:nvPr>
            <p:ph type="sldNum" sz="quarter" idx="12"/>
          </p:nvPr>
        </p:nvSpPr>
        <p:spPr/>
        <p:txBody>
          <a:bodyPr/>
          <a:lstStyle/>
          <a:p>
            <a:fld id="{590DA1D3-2052-4B23-A6E7-F2C71F5BA7ED}" type="slidenum">
              <a:rPr lang="en-GB" smtClean="0"/>
              <a:t>‹#›</a:t>
            </a:fld>
            <a:endParaRPr lang="en-GB"/>
          </a:p>
        </p:txBody>
      </p:sp>
    </p:spTree>
    <p:extLst>
      <p:ext uri="{BB962C8B-B14F-4D97-AF65-F5344CB8AC3E}">
        <p14:creationId xmlns:p14="http://schemas.microsoft.com/office/powerpoint/2010/main" val="2818084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5D072-3B15-7E3D-B50C-CC7B34988A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43910A0-19FF-B570-FC81-BABE35261F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28BBC3EE-D46A-13B5-78AD-D9FB321393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5D024A0-D49A-A295-3919-18BCAEA3606D}"/>
              </a:ext>
            </a:extLst>
          </p:cNvPr>
          <p:cNvSpPr>
            <a:spLocks noGrp="1"/>
          </p:cNvSpPr>
          <p:nvPr>
            <p:ph type="dt" sz="half" idx="10"/>
          </p:nvPr>
        </p:nvSpPr>
        <p:spPr/>
        <p:txBody>
          <a:bodyPr/>
          <a:lstStyle/>
          <a:p>
            <a:fld id="{F71E205A-24A9-48D0-948E-AD6E4FC3F82D}" type="datetimeFigureOut">
              <a:rPr lang="en-GB" smtClean="0"/>
              <a:t>22/11/2025</a:t>
            </a:fld>
            <a:endParaRPr lang="en-GB"/>
          </a:p>
        </p:txBody>
      </p:sp>
      <p:sp>
        <p:nvSpPr>
          <p:cNvPr id="6" name="Footer Placeholder 5">
            <a:extLst>
              <a:ext uri="{FF2B5EF4-FFF2-40B4-BE49-F238E27FC236}">
                <a16:creationId xmlns:a16="http://schemas.microsoft.com/office/drawing/2014/main" id="{8589AED3-2EEB-2182-6BF9-DB57FBFCDCA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300A3E4-F6BD-3551-CB52-4DDE539B17C3}"/>
              </a:ext>
            </a:extLst>
          </p:cNvPr>
          <p:cNvSpPr>
            <a:spLocks noGrp="1"/>
          </p:cNvSpPr>
          <p:nvPr>
            <p:ph type="sldNum" sz="quarter" idx="12"/>
          </p:nvPr>
        </p:nvSpPr>
        <p:spPr/>
        <p:txBody>
          <a:bodyPr/>
          <a:lstStyle/>
          <a:p>
            <a:fld id="{590DA1D3-2052-4B23-A6E7-F2C71F5BA7ED}" type="slidenum">
              <a:rPr lang="en-GB" smtClean="0"/>
              <a:t>‹#›</a:t>
            </a:fld>
            <a:endParaRPr lang="en-GB"/>
          </a:p>
        </p:txBody>
      </p:sp>
    </p:spTree>
    <p:extLst>
      <p:ext uri="{BB962C8B-B14F-4D97-AF65-F5344CB8AC3E}">
        <p14:creationId xmlns:p14="http://schemas.microsoft.com/office/powerpoint/2010/main" val="1713849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E9B90A-BE16-8746-A1C4-841A2B0CBC4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6B28845-7D40-08C0-DC8A-0C37272355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CE4E575-BE16-73AB-7F5C-AE8CEA13A6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71E205A-24A9-48D0-948E-AD6E4FC3F82D}" type="datetimeFigureOut">
              <a:rPr lang="en-GB" smtClean="0"/>
              <a:t>22/11/2025</a:t>
            </a:fld>
            <a:endParaRPr lang="en-GB"/>
          </a:p>
        </p:txBody>
      </p:sp>
      <p:sp>
        <p:nvSpPr>
          <p:cNvPr id="5" name="Footer Placeholder 4">
            <a:extLst>
              <a:ext uri="{FF2B5EF4-FFF2-40B4-BE49-F238E27FC236}">
                <a16:creationId xmlns:a16="http://schemas.microsoft.com/office/drawing/2014/main" id="{F88D8366-B6EF-9406-9AE8-223AA9BB74D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541AD5D-7DDF-ACE6-2624-AD0A3E9D03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90DA1D3-2052-4B23-A6E7-F2C71F5BA7ED}" type="slidenum">
              <a:rPr lang="en-GB" smtClean="0"/>
              <a:t>‹#›</a:t>
            </a:fld>
            <a:endParaRPr lang="en-GB"/>
          </a:p>
        </p:txBody>
      </p:sp>
    </p:spTree>
    <p:extLst>
      <p:ext uri="{BB962C8B-B14F-4D97-AF65-F5344CB8AC3E}">
        <p14:creationId xmlns:p14="http://schemas.microsoft.com/office/powerpoint/2010/main" val="35896383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AEF09-68F5-F7EF-0851-20D4DD90D974}"/>
              </a:ext>
            </a:extLst>
          </p:cNvPr>
          <p:cNvSpPr>
            <a:spLocks noGrp="1"/>
          </p:cNvSpPr>
          <p:nvPr>
            <p:ph type="ctrTitle"/>
          </p:nvPr>
        </p:nvSpPr>
        <p:spPr/>
        <p:txBody>
          <a:bodyPr/>
          <a:lstStyle/>
          <a:p>
            <a:r>
              <a:rPr lang="en-GB" dirty="0"/>
              <a:t>Matthew 25 v 14 - 30</a:t>
            </a:r>
          </a:p>
        </p:txBody>
      </p:sp>
      <p:sp>
        <p:nvSpPr>
          <p:cNvPr id="3" name="Subtitle 2">
            <a:extLst>
              <a:ext uri="{FF2B5EF4-FFF2-40B4-BE49-F238E27FC236}">
                <a16:creationId xmlns:a16="http://schemas.microsoft.com/office/drawing/2014/main" id="{86C6FA03-F8ED-B2E3-8B51-A133CFEABA87}"/>
              </a:ext>
            </a:extLst>
          </p:cNvPr>
          <p:cNvSpPr>
            <a:spLocks noGrp="1"/>
          </p:cNvSpPr>
          <p:nvPr>
            <p:ph type="subTitle" idx="1"/>
          </p:nvPr>
        </p:nvSpPr>
        <p:spPr/>
        <p:txBody>
          <a:bodyPr/>
          <a:lstStyle/>
          <a:p>
            <a:r>
              <a:rPr lang="en-GB" dirty="0"/>
              <a:t>The Parable of the Talents</a:t>
            </a:r>
          </a:p>
          <a:p>
            <a:r>
              <a:rPr lang="en-GB" dirty="0"/>
              <a:t>Investing in God’s economy</a:t>
            </a:r>
          </a:p>
        </p:txBody>
      </p:sp>
    </p:spTree>
    <p:extLst>
      <p:ext uri="{BB962C8B-B14F-4D97-AF65-F5344CB8AC3E}">
        <p14:creationId xmlns:p14="http://schemas.microsoft.com/office/powerpoint/2010/main" val="17540489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08BFF-5228-476A-077B-0B916BB3C99B}"/>
              </a:ext>
            </a:extLst>
          </p:cNvPr>
          <p:cNvSpPr>
            <a:spLocks noGrp="1"/>
          </p:cNvSpPr>
          <p:nvPr>
            <p:ph type="title"/>
          </p:nvPr>
        </p:nvSpPr>
        <p:spPr/>
        <p:txBody>
          <a:bodyPr>
            <a:normAutofit/>
          </a:bodyPr>
          <a:lstStyle/>
          <a:p>
            <a:r>
              <a:rPr lang="en-GB" sz="3600" dirty="0"/>
              <a:t>The Parable of the Talents: Investing in God’s economy</a:t>
            </a:r>
          </a:p>
        </p:txBody>
      </p:sp>
      <p:sp>
        <p:nvSpPr>
          <p:cNvPr id="3" name="Content Placeholder 2">
            <a:extLst>
              <a:ext uri="{FF2B5EF4-FFF2-40B4-BE49-F238E27FC236}">
                <a16:creationId xmlns:a16="http://schemas.microsoft.com/office/drawing/2014/main" id="{C129C649-1305-F4F4-D479-9E113F73C5DC}"/>
              </a:ext>
            </a:extLst>
          </p:cNvPr>
          <p:cNvSpPr>
            <a:spLocks noGrp="1"/>
          </p:cNvSpPr>
          <p:nvPr>
            <p:ph idx="1"/>
          </p:nvPr>
        </p:nvSpPr>
        <p:spPr>
          <a:xfrm>
            <a:off x="838200" y="1295400"/>
            <a:ext cx="10515600" cy="5562600"/>
          </a:xfrm>
        </p:spPr>
        <p:txBody>
          <a:bodyPr>
            <a:normAutofit fontScale="77500" lnSpcReduction="20000"/>
          </a:bodyPr>
          <a:lstStyle/>
          <a:p>
            <a:r>
              <a:rPr lang="en-GB" dirty="0"/>
              <a:t>We need to note that we have followed a series of parables, all of which have followed a theme and each one of which has progressed the reader forward.</a:t>
            </a:r>
          </a:p>
          <a:p>
            <a:r>
              <a:rPr lang="en-GB" dirty="0"/>
              <a:t>As we have previously said, Matthew’s Gospel is written to the Jews.</a:t>
            </a:r>
          </a:p>
          <a:p>
            <a:r>
              <a:rPr lang="en-GB" dirty="0"/>
              <a:t>The Bible treats Israel and the Church as separate and distinct bodies of people with separate and distinct pathways through history and different endings.</a:t>
            </a:r>
          </a:p>
          <a:p>
            <a:r>
              <a:rPr lang="en-GB" dirty="0"/>
              <a:t>Whilst this is true, whether we are waiting for the coming of the Lord at the Rapture (as is the case for the Church) or at the 2</a:t>
            </a:r>
            <a:r>
              <a:rPr lang="en-GB" baseline="30000" dirty="0"/>
              <a:t>nd</a:t>
            </a:r>
            <a:r>
              <a:rPr lang="en-GB" dirty="0"/>
              <a:t> Advent of Jesus (as is the case for the Jews and the rest of humanity), the principles taught in these parables apply to all of us.</a:t>
            </a:r>
          </a:p>
          <a:p>
            <a:r>
              <a:rPr lang="en-GB" dirty="0"/>
              <a:t>They have been told in chapter 25 v 1 – 28 about the way the world is going to go, as the end approaches.</a:t>
            </a:r>
          </a:p>
          <a:p>
            <a:r>
              <a:rPr lang="en-GB" dirty="0"/>
              <a:t>They have been told that when He comes again, it will be spectacular, glorious, unmissable, full of astronomical phenomena and… well… scary.</a:t>
            </a:r>
          </a:p>
          <a:p>
            <a:r>
              <a:rPr lang="en-GB" dirty="0"/>
              <a:t>They have been equipped to know the season of His coming.</a:t>
            </a:r>
          </a:p>
          <a:p>
            <a:r>
              <a:rPr lang="en-GB" dirty="0"/>
              <a:t>There have then been progressive exhortations to be ‘ready’, remaining alert, ready and faithful.</a:t>
            </a:r>
          </a:p>
          <a:p>
            <a:r>
              <a:rPr lang="en-GB" dirty="0"/>
              <a:t>As though waiting for a burglar – it will be sudden, total and powerful, bringing judgement upon all who are alive on the earth at the time.</a:t>
            </a:r>
          </a:p>
        </p:txBody>
      </p:sp>
    </p:spTree>
    <p:extLst>
      <p:ext uri="{BB962C8B-B14F-4D97-AF65-F5344CB8AC3E}">
        <p14:creationId xmlns:p14="http://schemas.microsoft.com/office/powerpoint/2010/main" val="183795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56DE6C-1844-5294-6EB0-804013CC1D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88C88C-7BE7-9457-F167-F41A15BC9385}"/>
              </a:ext>
            </a:extLst>
          </p:cNvPr>
          <p:cNvSpPr>
            <a:spLocks noGrp="1"/>
          </p:cNvSpPr>
          <p:nvPr>
            <p:ph type="title"/>
          </p:nvPr>
        </p:nvSpPr>
        <p:spPr/>
        <p:txBody>
          <a:bodyPr>
            <a:normAutofit/>
          </a:bodyPr>
          <a:lstStyle/>
          <a:p>
            <a:r>
              <a:rPr lang="en-GB" sz="3600" dirty="0"/>
              <a:t>The Parable of the Talents: Investing in God’s economy</a:t>
            </a:r>
          </a:p>
        </p:txBody>
      </p:sp>
      <p:sp>
        <p:nvSpPr>
          <p:cNvPr id="3" name="Content Placeholder 2">
            <a:extLst>
              <a:ext uri="{FF2B5EF4-FFF2-40B4-BE49-F238E27FC236}">
                <a16:creationId xmlns:a16="http://schemas.microsoft.com/office/drawing/2014/main" id="{B6CFB86F-B618-778D-0580-888AF5941E6A}"/>
              </a:ext>
            </a:extLst>
          </p:cNvPr>
          <p:cNvSpPr>
            <a:spLocks noGrp="1"/>
          </p:cNvSpPr>
          <p:nvPr>
            <p:ph idx="1"/>
          </p:nvPr>
        </p:nvSpPr>
        <p:spPr>
          <a:xfrm>
            <a:off x="838200" y="1295400"/>
            <a:ext cx="10515600" cy="5562600"/>
          </a:xfrm>
        </p:spPr>
        <p:txBody>
          <a:bodyPr>
            <a:normAutofit fontScale="77500" lnSpcReduction="20000"/>
          </a:bodyPr>
          <a:lstStyle/>
          <a:p>
            <a:r>
              <a:rPr lang="en-GB" dirty="0"/>
              <a:t>We see all of these things explained through the parable of the fig-tree and the Thief in the night in chapter 24 v 32 – 41.</a:t>
            </a:r>
          </a:p>
          <a:p>
            <a:r>
              <a:rPr lang="en-GB" dirty="0"/>
              <a:t>Lastly in Chapter 24 there is an exhortation to be found doing things well when He returns in chapter 24 v 42 – 51.</a:t>
            </a:r>
          </a:p>
          <a:p>
            <a:r>
              <a:rPr lang="en-GB" dirty="0"/>
              <a:t>Though these exhortations are aimed at the Jews, we noted that Peter, Paul, James and John provided similar exhortations to the Church.</a:t>
            </a:r>
          </a:p>
          <a:p>
            <a:r>
              <a:rPr lang="en-GB" dirty="0"/>
              <a:t>The strong exhortations to ‘be ready’ continue in chapter 25 v 1 – 13 with the parable of the 10 virgins (bridesmaids).</a:t>
            </a:r>
          </a:p>
          <a:p>
            <a:r>
              <a:rPr lang="en-GB" dirty="0"/>
              <a:t>And we now move on to look at what ‘being ready’ looks like in practical terms.</a:t>
            </a:r>
          </a:p>
          <a:p>
            <a:r>
              <a:rPr lang="en-GB" dirty="0"/>
              <a:t>The last parable (of the 10 virgins) started with that statement, “the Kingdom of God is like…” (or comparable to).</a:t>
            </a:r>
          </a:p>
          <a:p>
            <a:r>
              <a:rPr lang="en-GB" dirty="0"/>
              <a:t>So, in verse 14 we start with, “for it is just like” – in other words, “the Kingdom is also like…”.</a:t>
            </a:r>
          </a:p>
          <a:p>
            <a:r>
              <a:rPr lang="en-GB" dirty="0"/>
              <a:t>As we read on, then, we should be mindful that the interpretation, relating to ‘The Kingdom’, should tell us something about the King (Jesus).</a:t>
            </a:r>
          </a:p>
          <a:p>
            <a:r>
              <a:rPr lang="en-GB" dirty="0"/>
              <a:t>Most interpreters of this passage focus heavily upon the individual responsibility to develop one’s ministries, and there is merit in this.</a:t>
            </a:r>
          </a:p>
          <a:p>
            <a:r>
              <a:rPr lang="en-GB" dirty="0"/>
              <a:t>However, references to being ready, in the sense of ‘being saved’ are often left out.</a:t>
            </a:r>
          </a:p>
        </p:txBody>
      </p:sp>
    </p:spTree>
    <p:extLst>
      <p:ext uri="{BB962C8B-B14F-4D97-AF65-F5344CB8AC3E}">
        <p14:creationId xmlns:p14="http://schemas.microsoft.com/office/powerpoint/2010/main" val="3797077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BD70C-ACD8-873A-3AA8-7391E63903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9DE5ED-BA9B-52D3-673B-A9FAE6CC722E}"/>
              </a:ext>
            </a:extLst>
          </p:cNvPr>
          <p:cNvSpPr>
            <a:spLocks noGrp="1"/>
          </p:cNvSpPr>
          <p:nvPr>
            <p:ph type="title"/>
          </p:nvPr>
        </p:nvSpPr>
        <p:spPr/>
        <p:txBody>
          <a:bodyPr>
            <a:normAutofit/>
          </a:bodyPr>
          <a:lstStyle/>
          <a:p>
            <a:r>
              <a:rPr lang="en-GB" sz="3600" dirty="0"/>
              <a:t>The Parable of the Talents: Investing in God’s economy</a:t>
            </a:r>
          </a:p>
        </p:txBody>
      </p:sp>
      <p:sp>
        <p:nvSpPr>
          <p:cNvPr id="3" name="Content Placeholder 2">
            <a:extLst>
              <a:ext uri="{FF2B5EF4-FFF2-40B4-BE49-F238E27FC236}">
                <a16:creationId xmlns:a16="http://schemas.microsoft.com/office/drawing/2014/main" id="{953E94CD-2916-F3D1-ECA0-C9AB77EE520B}"/>
              </a:ext>
            </a:extLst>
          </p:cNvPr>
          <p:cNvSpPr>
            <a:spLocks noGrp="1"/>
          </p:cNvSpPr>
          <p:nvPr>
            <p:ph idx="1"/>
          </p:nvPr>
        </p:nvSpPr>
        <p:spPr>
          <a:xfrm>
            <a:off x="838200" y="1295400"/>
            <a:ext cx="10515600" cy="5562600"/>
          </a:xfrm>
        </p:spPr>
        <p:txBody>
          <a:bodyPr>
            <a:normAutofit fontScale="70000" lnSpcReduction="20000"/>
          </a:bodyPr>
          <a:lstStyle/>
          <a:p>
            <a:r>
              <a:rPr lang="en-GB" dirty="0"/>
              <a:t>Some teachers will use this passage to teach the importance of maintaining works as a means of salvation – in some sense true for those who live under the Law but not true of saved believers.</a:t>
            </a:r>
          </a:p>
          <a:p>
            <a:r>
              <a:rPr lang="en-GB" dirty="0"/>
              <a:t>Just so we understand what we are talking about, a talent was not about our talents as we would know them – abilities.</a:t>
            </a:r>
          </a:p>
          <a:p>
            <a:r>
              <a:rPr lang="en-GB" dirty="0"/>
              <a:t>It was a measure of currency, measured in weight  – it was a weighted measure of either gold or silver (or sometimes copper).</a:t>
            </a:r>
          </a:p>
          <a:p>
            <a:r>
              <a:rPr lang="en-GB" dirty="0"/>
              <a:t>A talent was approximately 33 kilograms or 72 pounds.</a:t>
            </a:r>
          </a:p>
          <a:p>
            <a:r>
              <a:rPr lang="en-GB" dirty="0"/>
              <a:t>We have mentioned before that a denarius was a day’s wage for what we might call a blue-collar worker.</a:t>
            </a:r>
          </a:p>
          <a:p>
            <a:r>
              <a:rPr lang="en-GB" dirty="0"/>
              <a:t>A talent of silver was equivalent to 6000 denarii – approximately 20 year’s wages for a blue-collar worker. A talent of gold would make someone a millionaire</a:t>
            </a:r>
          </a:p>
          <a:p>
            <a:r>
              <a:rPr lang="en-GB" dirty="0"/>
              <a:t>So, the point here is that even one talent was incredibly precious and was an amount that with sensible investment, one might never have to work again.</a:t>
            </a:r>
          </a:p>
          <a:p>
            <a:r>
              <a:rPr lang="en-GB" dirty="0"/>
              <a:t>It is clear from the tone of the master in the parable that He expected those to whom he entrusted his precious property to steward it wisely </a:t>
            </a:r>
            <a:r>
              <a:rPr lang="en-GB" b="1" dirty="0"/>
              <a:t> according to their ability.</a:t>
            </a:r>
          </a:p>
          <a:p>
            <a:r>
              <a:rPr lang="en-GB" dirty="0"/>
              <a:t>The amount given was in proportion to ability – He didn’t expect a 5-star performance from a 2-star or a 1-star ability – He simply expected them to do what they were able to do.</a:t>
            </a:r>
          </a:p>
          <a:p>
            <a:r>
              <a:rPr lang="en-GB" dirty="0"/>
              <a:t>Given that we also read that His yoke is easy and His burden is light (Matthew 11 v 30), this was not to introduce striving, but diligence and effort within one’s ability.</a:t>
            </a:r>
          </a:p>
        </p:txBody>
      </p:sp>
    </p:spTree>
    <p:extLst>
      <p:ext uri="{BB962C8B-B14F-4D97-AF65-F5344CB8AC3E}">
        <p14:creationId xmlns:p14="http://schemas.microsoft.com/office/powerpoint/2010/main" val="2906064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EC7A51-EA41-6D7B-7E9C-04BBA1BA4F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1DDD9E-B5C8-E264-C6BC-27946F82FC06}"/>
              </a:ext>
            </a:extLst>
          </p:cNvPr>
          <p:cNvSpPr>
            <a:spLocks noGrp="1"/>
          </p:cNvSpPr>
          <p:nvPr>
            <p:ph type="title"/>
          </p:nvPr>
        </p:nvSpPr>
        <p:spPr/>
        <p:txBody>
          <a:bodyPr>
            <a:normAutofit/>
          </a:bodyPr>
          <a:lstStyle/>
          <a:p>
            <a:r>
              <a:rPr lang="en-GB" sz="3600" dirty="0"/>
              <a:t>The Parable of the Talents: Investing in God’s economy</a:t>
            </a:r>
          </a:p>
        </p:txBody>
      </p:sp>
      <p:sp>
        <p:nvSpPr>
          <p:cNvPr id="3" name="Content Placeholder 2">
            <a:extLst>
              <a:ext uri="{FF2B5EF4-FFF2-40B4-BE49-F238E27FC236}">
                <a16:creationId xmlns:a16="http://schemas.microsoft.com/office/drawing/2014/main" id="{BDD356BA-6DDB-307E-C0A9-68560C1668B1}"/>
              </a:ext>
            </a:extLst>
          </p:cNvPr>
          <p:cNvSpPr>
            <a:spLocks noGrp="1"/>
          </p:cNvSpPr>
          <p:nvPr>
            <p:ph idx="1"/>
          </p:nvPr>
        </p:nvSpPr>
        <p:spPr>
          <a:xfrm>
            <a:off x="838200" y="1295400"/>
            <a:ext cx="10515600" cy="5562600"/>
          </a:xfrm>
        </p:spPr>
        <p:txBody>
          <a:bodyPr>
            <a:normAutofit fontScale="70000" lnSpcReduction="20000"/>
          </a:bodyPr>
          <a:lstStyle/>
          <a:p>
            <a:r>
              <a:rPr lang="en-GB" dirty="0"/>
              <a:t>Now we are going to run through the following verses twice.</a:t>
            </a:r>
          </a:p>
          <a:p>
            <a:r>
              <a:rPr lang="en-GB" dirty="0"/>
              <a:t>The first time through we are going to take the obvious route and the surface meaning (the ‘</a:t>
            </a:r>
            <a:r>
              <a:rPr lang="en-GB" dirty="0" err="1"/>
              <a:t>Pashat</a:t>
            </a:r>
            <a:r>
              <a:rPr lang="en-GB" dirty="0"/>
              <a:t>’).</a:t>
            </a:r>
          </a:p>
          <a:p>
            <a:r>
              <a:rPr lang="en-GB" dirty="0"/>
              <a:t>The second time through we are going to look at the underlying meaning or revelation (the ‘Pesher’).</a:t>
            </a:r>
          </a:p>
          <a:p>
            <a:r>
              <a:rPr lang="en-GB" dirty="0"/>
              <a:t>So, each man takes his portion of the master’s wealth.</a:t>
            </a:r>
          </a:p>
          <a:p>
            <a:r>
              <a:rPr lang="en-GB" dirty="0"/>
              <a:t>In each case we can assume the master knows the man’s ability and has given him the amount He knows the man can handle and thrive with.</a:t>
            </a:r>
          </a:p>
          <a:p>
            <a:r>
              <a:rPr lang="en-GB" dirty="0"/>
              <a:t>So, the exhortation is to do your best with what He gives you, knowing that He will expect an accounting when He returns.</a:t>
            </a:r>
          </a:p>
          <a:p>
            <a:r>
              <a:rPr lang="en-GB" dirty="0"/>
              <a:t>The exhortation, therefore, is to take what you are given and work well and hard to increase the gift.</a:t>
            </a:r>
          </a:p>
          <a:p>
            <a:r>
              <a:rPr lang="en-GB" dirty="0"/>
              <a:t>The one who was given one talent did not have to handle it in the slothful way he did.</a:t>
            </a:r>
          </a:p>
          <a:p>
            <a:r>
              <a:rPr lang="en-GB" dirty="0"/>
              <a:t>He could have done what the Master suggested when He returned – stuck it in the bank to earn a bit of interest – not even difficult.</a:t>
            </a:r>
          </a:p>
          <a:p>
            <a:r>
              <a:rPr lang="en-GB" dirty="0"/>
              <a:t>It is significant that he buried it.</a:t>
            </a:r>
          </a:p>
          <a:p>
            <a:r>
              <a:rPr lang="en-GB" dirty="0"/>
              <a:t>This was a way of keeping things safe and hidden in ancient times – bury it and remember the coordinates.</a:t>
            </a:r>
          </a:p>
          <a:p>
            <a:r>
              <a:rPr lang="en-GB" dirty="0"/>
              <a:t>Whilst it is buried, it does not bother the conscience – no thinking time as to how to improve.</a:t>
            </a:r>
          </a:p>
        </p:txBody>
      </p:sp>
    </p:spTree>
    <p:extLst>
      <p:ext uri="{BB962C8B-B14F-4D97-AF65-F5344CB8AC3E}">
        <p14:creationId xmlns:p14="http://schemas.microsoft.com/office/powerpoint/2010/main" val="3313287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48EF0F-3660-53A4-2E2E-76144FD3C2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02090C-0653-EC22-2B19-2F8F445FD1A2}"/>
              </a:ext>
            </a:extLst>
          </p:cNvPr>
          <p:cNvSpPr>
            <a:spLocks noGrp="1"/>
          </p:cNvSpPr>
          <p:nvPr>
            <p:ph type="title"/>
          </p:nvPr>
        </p:nvSpPr>
        <p:spPr/>
        <p:txBody>
          <a:bodyPr>
            <a:normAutofit/>
          </a:bodyPr>
          <a:lstStyle/>
          <a:p>
            <a:r>
              <a:rPr lang="en-GB" sz="3600" dirty="0"/>
              <a:t>The Parable of the Talents: Investing in God’s economy</a:t>
            </a:r>
          </a:p>
        </p:txBody>
      </p:sp>
      <p:sp>
        <p:nvSpPr>
          <p:cNvPr id="3" name="Content Placeholder 2">
            <a:extLst>
              <a:ext uri="{FF2B5EF4-FFF2-40B4-BE49-F238E27FC236}">
                <a16:creationId xmlns:a16="http://schemas.microsoft.com/office/drawing/2014/main" id="{5EE09367-303B-BCDB-6D70-607A5F034F8F}"/>
              </a:ext>
            </a:extLst>
          </p:cNvPr>
          <p:cNvSpPr>
            <a:spLocks noGrp="1"/>
          </p:cNvSpPr>
          <p:nvPr>
            <p:ph idx="1"/>
          </p:nvPr>
        </p:nvSpPr>
        <p:spPr>
          <a:xfrm>
            <a:off x="838200" y="1295400"/>
            <a:ext cx="10515600" cy="5562600"/>
          </a:xfrm>
        </p:spPr>
        <p:txBody>
          <a:bodyPr>
            <a:normAutofit fontScale="77500" lnSpcReduction="20000"/>
          </a:bodyPr>
          <a:lstStyle/>
          <a:p>
            <a:r>
              <a:rPr lang="en-GB" dirty="0"/>
              <a:t>We should note that to those who have been faithful with the Master’s fortune there is a promise that, having been faithful with a few things, they will be put in charge of many things.</a:t>
            </a:r>
          </a:p>
          <a:p>
            <a:r>
              <a:rPr lang="en-GB" dirty="0"/>
              <a:t>Faithful service to the master results in rewards and blessings – Paul’s statement in 2 Timothy 4 v 7 &amp; 8 shows us that this is the case for the Christians if they are faithful in what the Master (Jesus) gives them to do.</a:t>
            </a:r>
          </a:p>
          <a:p>
            <a:r>
              <a:rPr lang="en-GB" dirty="0"/>
              <a:t>In dealing with the last of the servants, I believe we see the Pesher meaning intended in the passage.</a:t>
            </a:r>
          </a:p>
          <a:p>
            <a:r>
              <a:rPr lang="en-GB" dirty="0"/>
              <a:t>This last servant is referred to as wicked and destined for outer darkness.</a:t>
            </a:r>
          </a:p>
          <a:p>
            <a:r>
              <a:rPr lang="en-GB" dirty="0"/>
              <a:t>This leads me to conclude that the treasure or talents are a metaphor for salvation itself.</a:t>
            </a:r>
          </a:p>
          <a:p>
            <a:r>
              <a:rPr lang="en-GB" dirty="0"/>
              <a:t>Salvation is the one gift God gives to the whole human race – it is available to all.</a:t>
            </a:r>
          </a:p>
          <a:p>
            <a:r>
              <a:rPr lang="en-GB" dirty="0"/>
              <a:t>In 1 John 2 v 2 tells us this – it is the primary gift God has left us with since the ascension.</a:t>
            </a:r>
          </a:p>
          <a:p>
            <a:r>
              <a:rPr lang="en-GB" dirty="0"/>
              <a:t>He has gone away and is returning, as stated in verse 19, after a long time.</a:t>
            </a:r>
          </a:p>
          <a:p>
            <a:r>
              <a:rPr lang="en-GB" dirty="0"/>
              <a:t>This is consistent with verse 5 – “After the Bridegroom was delaying”.</a:t>
            </a:r>
          </a:p>
          <a:p>
            <a:r>
              <a:rPr lang="en-GB" dirty="0"/>
              <a:t>And also with the sentiment of chapter 24 v 48 – ““But if that evil slave says in his heart, ‘My master is not coming for a long time,’ “</a:t>
            </a:r>
          </a:p>
        </p:txBody>
      </p:sp>
    </p:spTree>
    <p:extLst>
      <p:ext uri="{BB962C8B-B14F-4D97-AF65-F5344CB8AC3E}">
        <p14:creationId xmlns:p14="http://schemas.microsoft.com/office/powerpoint/2010/main" val="2795345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32184-A4EE-CC76-DAE5-B390A3491E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2D8BE7-5B62-A9D5-BBA1-8B292E2CA59D}"/>
              </a:ext>
            </a:extLst>
          </p:cNvPr>
          <p:cNvSpPr>
            <a:spLocks noGrp="1"/>
          </p:cNvSpPr>
          <p:nvPr>
            <p:ph type="title"/>
          </p:nvPr>
        </p:nvSpPr>
        <p:spPr/>
        <p:txBody>
          <a:bodyPr>
            <a:normAutofit/>
          </a:bodyPr>
          <a:lstStyle/>
          <a:p>
            <a:r>
              <a:rPr lang="en-GB" sz="3600" dirty="0"/>
              <a:t>The Parable of the Talents: Investing in God’s economy</a:t>
            </a:r>
          </a:p>
        </p:txBody>
      </p:sp>
      <p:sp>
        <p:nvSpPr>
          <p:cNvPr id="3" name="Content Placeholder 2">
            <a:extLst>
              <a:ext uri="{FF2B5EF4-FFF2-40B4-BE49-F238E27FC236}">
                <a16:creationId xmlns:a16="http://schemas.microsoft.com/office/drawing/2014/main" id="{8F1BFF14-B0B5-1DBE-866E-35DB3794D18F}"/>
              </a:ext>
            </a:extLst>
          </p:cNvPr>
          <p:cNvSpPr>
            <a:spLocks noGrp="1"/>
          </p:cNvSpPr>
          <p:nvPr>
            <p:ph idx="1"/>
          </p:nvPr>
        </p:nvSpPr>
        <p:spPr>
          <a:xfrm>
            <a:off x="838200" y="1295400"/>
            <a:ext cx="10515600" cy="5562600"/>
          </a:xfrm>
        </p:spPr>
        <p:txBody>
          <a:bodyPr>
            <a:normAutofit fontScale="85000" lnSpcReduction="10000"/>
          </a:bodyPr>
          <a:lstStyle/>
          <a:p>
            <a:r>
              <a:rPr lang="en-GB" dirty="0"/>
              <a:t>In Luke 19 v 13 there is a parallel example where disciples are given 10 Minas (Worth about a hundred denarii in Roman currency), and told to ‘occupy’ (trade or to busy themselves with) until He comes (back).</a:t>
            </a:r>
          </a:p>
          <a:p>
            <a:r>
              <a:rPr lang="en-GB" dirty="0"/>
              <a:t>We are called, to use the gift of salvation as a currency throughout our lives until He returns.</a:t>
            </a:r>
          </a:p>
          <a:p>
            <a:r>
              <a:rPr lang="en-GB" dirty="0"/>
              <a:t>A similar sentiment is expressed in 1 Corinthians 1 v 4 – 9.</a:t>
            </a:r>
          </a:p>
          <a:p>
            <a:r>
              <a:rPr lang="en-GB" dirty="0"/>
              <a:t>This is not, in a sense, results based, in that one is not expected to outperform others or go beyond one’s gifting.</a:t>
            </a:r>
          </a:p>
          <a:p>
            <a:r>
              <a:rPr lang="en-GB" dirty="0"/>
              <a:t>The gift is commensurate with the abilities of the recipient.</a:t>
            </a:r>
          </a:p>
          <a:p>
            <a:r>
              <a:rPr lang="en-GB" dirty="0"/>
              <a:t>The tragic end of this parable refers to those who have the ability to use the currency but, instead, bury it.</a:t>
            </a:r>
          </a:p>
          <a:p>
            <a:r>
              <a:rPr lang="en-GB" dirty="0"/>
              <a:t>They do not value it or even look upon it – they render it useless as a currency.</a:t>
            </a:r>
          </a:p>
          <a:p>
            <a:r>
              <a:rPr lang="en-GB" dirty="0"/>
              <a:t>I believe this refers to people who do not respond to Jesus and do not avail themselves of the gift of salvation.</a:t>
            </a:r>
          </a:p>
          <a:p>
            <a:r>
              <a:rPr lang="en-GB" dirty="0"/>
              <a:t>They simply bury it.</a:t>
            </a:r>
          </a:p>
        </p:txBody>
      </p:sp>
    </p:spTree>
    <p:extLst>
      <p:ext uri="{BB962C8B-B14F-4D97-AF65-F5344CB8AC3E}">
        <p14:creationId xmlns:p14="http://schemas.microsoft.com/office/powerpoint/2010/main" val="5434617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9CB773-7B81-92A7-F755-E97CBE0F45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DB5669-58B0-B5F0-6AA8-0C455F4C4B60}"/>
              </a:ext>
            </a:extLst>
          </p:cNvPr>
          <p:cNvSpPr>
            <a:spLocks noGrp="1"/>
          </p:cNvSpPr>
          <p:nvPr>
            <p:ph type="title"/>
          </p:nvPr>
        </p:nvSpPr>
        <p:spPr/>
        <p:txBody>
          <a:bodyPr>
            <a:normAutofit/>
          </a:bodyPr>
          <a:lstStyle/>
          <a:p>
            <a:r>
              <a:rPr lang="en-GB" sz="3600" dirty="0"/>
              <a:t>The Parable of the Talents: Investing in God’s economy</a:t>
            </a:r>
          </a:p>
        </p:txBody>
      </p:sp>
      <p:sp>
        <p:nvSpPr>
          <p:cNvPr id="3" name="Content Placeholder 2">
            <a:extLst>
              <a:ext uri="{FF2B5EF4-FFF2-40B4-BE49-F238E27FC236}">
                <a16:creationId xmlns:a16="http://schemas.microsoft.com/office/drawing/2014/main" id="{8AD2F164-C4DD-DBF3-C6B3-4193C23D5E6B}"/>
              </a:ext>
            </a:extLst>
          </p:cNvPr>
          <p:cNvSpPr>
            <a:spLocks noGrp="1"/>
          </p:cNvSpPr>
          <p:nvPr>
            <p:ph idx="1"/>
          </p:nvPr>
        </p:nvSpPr>
        <p:spPr>
          <a:xfrm>
            <a:off x="838200" y="1295400"/>
            <a:ext cx="10515600" cy="5562600"/>
          </a:xfrm>
        </p:spPr>
        <p:txBody>
          <a:bodyPr>
            <a:normAutofit fontScale="77500" lnSpcReduction="20000"/>
          </a:bodyPr>
          <a:lstStyle/>
          <a:p>
            <a:r>
              <a:rPr lang="en-GB" dirty="0"/>
              <a:t>The clear teaching of scripture is that all of us know that God exists and is therefore there to be responded to.</a:t>
            </a:r>
          </a:p>
          <a:p>
            <a:r>
              <a:rPr lang="en-GB" dirty="0"/>
              <a:t>Romans 1 v 18 – 23 tells us that rejection of God is a choice made in spite of knowledge – burial of the treasure is a deliberate act.</a:t>
            </a:r>
          </a:p>
          <a:p>
            <a:r>
              <a:rPr lang="en-GB" dirty="0"/>
              <a:t>We should note that to bury treasure takes effort – we cannot do it by accident, but it is out of sight and out of mind until the day of reckoning</a:t>
            </a:r>
          </a:p>
          <a:p>
            <a:r>
              <a:rPr lang="en-GB" dirty="0"/>
              <a:t>Nevertheless, He will return and require a reckoning or an accounting.</a:t>
            </a:r>
          </a:p>
          <a:p>
            <a:r>
              <a:rPr lang="en-GB" dirty="0"/>
              <a:t>Those who have been faithful will be greeted with, “Well done my good and faithful servant” and those who have buried the treasure will be cast into outer darkness.</a:t>
            </a:r>
          </a:p>
          <a:p>
            <a:r>
              <a:rPr lang="en-GB" dirty="0"/>
              <a:t>For believers (the true Church), they need not fear being cast into outer darkness.</a:t>
            </a:r>
          </a:p>
          <a:p>
            <a:r>
              <a:rPr lang="en-GB" dirty="0"/>
              <a:t>These Jews were still operating under the Law, so their way of showing that they were believers would be to obey God, as Abraham did when being prepared to sacrifice Isaac.</a:t>
            </a:r>
          </a:p>
          <a:p>
            <a:r>
              <a:rPr lang="en-GB" dirty="0"/>
              <a:t>As Church believers, we still face the judgement of believers’ works.</a:t>
            </a:r>
          </a:p>
          <a:p>
            <a:r>
              <a:rPr lang="en-GB" dirty="0"/>
              <a:t>Paul’s teaching to the Corinthian Church in 2 Corinthians 5 v 9 &amp; 10 gives us this information.</a:t>
            </a:r>
          </a:p>
          <a:p>
            <a:r>
              <a:rPr lang="en-GB" dirty="0"/>
              <a:t>The recompense we see here is for what is done while we are on earth in the flesh, both good and bad</a:t>
            </a:r>
          </a:p>
        </p:txBody>
      </p:sp>
    </p:spTree>
    <p:extLst>
      <p:ext uri="{BB962C8B-B14F-4D97-AF65-F5344CB8AC3E}">
        <p14:creationId xmlns:p14="http://schemas.microsoft.com/office/powerpoint/2010/main" val="21393693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740A3-67B5-11D9-86CC-7EB266F275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3019B4-6197-6762-DA5A-8FFCFC65AB15}"/>
              </a:ext>
            </a:extLst>
          </p:cNvPr>
          <p:cNvSpPr>
            <a:spLocks noGrp="1"/>
          </p:cNvSpPr>
          <p:nvPr>
            <p:ph type="title"/>
          </p:nvPr>
        </p:nvSpPr>
        <p:spPr/>
        <p:txBody>
          <a:bodyPr>
            <a:normAutofit/>
          </a:bodyPr>
          <a:lstStyle/>
          <a:p>
            <a:r>
              <a:rPr lang="en-GB" sz="3600" dirty="0"/>
              <a:t>The Parable of the Talents: Investing in God’s economy</a:t>
            </a:r>
          </a:p>
        </p:txBody>
      </p:sp>
      <p:sp>
        <p:nvSpPr>
          <p:cNvPr id="3" name="Content Placeholder 2">
            <a:extLst>
              <a:ext uri="{FF2B5EF4-FFF2-40B4-BE49-F238E27FC236}">
                <a16:creationId xmlns:a16="http://schemas.microsoft.com/office/drawing/2014/main" id="{ED731FFF-16AF-7272-6FE2-BC8D4BDA5B03}"/>
              </a:ext>
            </a:extLst>
          </p:cNvPr>
          <p:cNvSpPr>
            <a:spLocks noGrp="1"/>
          </p:cNvSpPr>
          <p:nvPr>
            <p:ph idx="1"/>
          </p:nvPr>
        </p:nvSpPr>
        <p:spPr>
          <a:xfrm>
            <a:off x="838200" y="1295400"/>
            <a:ext cx="10515600" cy="5562600"/>
          </a:xfrm>
        </p:spPr>
        <p:txBody>
          <a:bodyPr>
            <a:normAutofit fontScale="77500" lnSpcReduction="20000"/>
          </a:bodyPr>
          <a:lstStyle/>
          <a:p>
            <a:r>
              <a:rPr lang="en-GB" dirty="0"/>
              <a:t>Application for us.</a:t>
            </a:r>
          </a:p>
          <a:p>
            <a:r>
              <a:rPr lang="en-GB" dirty="0"/>
              <a:t>First and foremost, accept the precious gift of salvation and devote our lives to developing it.</a:t>
            </a:r>
          </a:p>
          <a:p>
            <a:r>
              <a:rPr lang="en-GB" dirty="0"/>
              <a:t>Being able to say, on the day of reckoning, “I took your investment (Jesus) and developed it and produced an increase (got to know Him more deeply and gave my life to doing His bidding).</a:t>
            </a:r>
          </a:p>
          <a:p>
            <a:r>
              <a:rPr lang="en-GB" dirty="0"/>
              <a:t>Not to compare ourselves to others, but to seek to do well whatever He has given us to do.</a:t>
            </a:r>
          </a:p>
          <a:p>
            <a:r>
              <a:rPr lang="en-GB" dirty="0"/>
              <a:t>Not everyone’s destiny is to preach, evangelise</a:t>
            </a:r>
            <a:r>
              <a:rPr lang="en-GB"/>
              <a:t>, get </a:t>
            </a:r>
            <a:r>
              <a:rPr lang="en-GB" dirty="0"/>
              <a:t>distant African or Peruvian tribes saved.</a:t>
            </a:r>
          </a:p>
          <a:p>
            <a:r>
              <a:rPr lang="en-GB" dirty="0"/>
              <a:t>The calling might be to be a really good Mum or Dad, to exercise influence as a Grandparent, to do a job of work really well as a witness to an employer, to faithfully do some shopping or cleaning for a needy neighbour.</a:t>
            </a:r>
          </a:p>
          <a:p>
            <a:r>
              <a:rPr lang="en-GB" dirty="0"/>
              <a:t>Humility and diligence within one’s calling and abilities seems to be the hallmark of what the Lord wants to see, rather than efforts to exceed one’s status or calling.</a:t>
            </a:r>
          </a:p>
          <a:p>
            <a:r>
              <a:rPr lang="en-GB" dirty="0"/>
              <a:t>Remember the His yoke is easy and His burden light and brings rest for our souls.</a:t>
            </a:r>
          </a:p>
          <a:p>
            <a:r>
              <a:rPr lang="en-GB" dirty="0"/>
              <a:t>It’s not about being forced or coerced into all sorts of activity to which we are not called, but about doing well the thing to which we have been called.</a:t>
            </a:r>
          </a:p>
        </p:txBody>
      </p:sp>
    </p:spTree>
    <p:extLst>
      <p:ext uri="{BB962C8B-B14F-4D97-AF65-F5344CB8AC3E}">
        <p14:creationId xmlns:p14="http://schemas.microsoft.com/office/powerpoint/2010/main" val="2035894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0e24a09abe43fe658ecde19a0658d601">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4ac604ebe244e5ba395aa256ee75d83a"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0E10DCC-6A86-4ADF-8ED6-70B2DFFE1D54}"/>
</file>

<file path=customXml/itemProps2.xml><?xml version="1.0" encoding="utf-8"?>
<ds:datastoreItem xmlns:ds="http://schemas.openxmlformats.org/officeDocument/2006/customXml" ds:itemID="{59416B74-C384-4A39-B5F7-120DD384B324}"/>
</file>

<file path=customXml/itemProps3.xml><?xml version="1.0" encoding="utf-8"?>
<ds:datastoreItem xmlns:ds="http://schemas.openxmlformats.org/officeDocument/2006/customXml" ds:itemID="{9954814C-74AF-4570-891E-C951406B244E}"/>
</file>

<file path=docProps/app.xml><?xml version="1.0" encoding="utf-8"?>
<Properties xmlns="http://schemas.openxmlformats.org/officeDocument/2006/extended-properties" xmlns:vt="http://schemas.openxmlformats.org/officeDocument/2006/docPropsVTypes">
  <TotalTime>2900</TotalTime>
  <Words>2013</Words>
  <Application>Microsoft Office PowerPoint</Application>
  <PresentationFormat>Widescreen</PresentationFormat>
  <Paragraphs>90</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Matthew 25 v 14 - 30</vt:lpstr>
      <vt:lpstr>The Parable of the Talents: Investing in God’s economy</vt:lpstr>
      <vt:lpstr>The Parable of the Talents: Investing in God’s economy</vt:lpstr>
      <vt:lpstr>The Parable of the Talents: Investing in God’s economy</vt:lpstr>
      <vt:lpstr>The Parable of the Talents: Investing in God’s economy</vt:lpstr>
      <vt:lpstr>The Parable of the Talents: Investing in God’s economy</vt:lpstr>
      <vt:lpstr>The Parable of the Talents: Investing in God’s economy</vt:lpstr>
      <vt:lpstr>The Parable of the Talents: Investing in God’s economy</vt:lpstr>
      <vt:lpstr>The Parable of the Talents: Investing in God’s economy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2025-11-17T07:47:57Z</dcterms:created>
  <dcterms:modified xsi:type="dcterms:W3CDTF">2025-11-22T18:37:59Z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