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80" r:id="rId3"/>
    <p:sldId id="268" r:id="rId4"/>
    <p:sldId id="259" r:id="rId5"/>
    <p:sldId id="284" r:id="rId6"/>
    <p:sldId id="283" r:id="rId7"/>
    <p:sldId id="260" r:id="rId8"/>
    <p:sldId id="281" r:id="rId9"/>
    <p:sldId id="28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43" autoAdjust="0"/>
    <p:restoredTop sz="94688" autoAdjust="0"/>
  </p:normalViewPr>
  <p:slideViewPr>
    <p:cSldViewPr snapToGrid="0">
      <p:cViewPr varScale="1">
        <p:scale>
          <a:sx n="77" d="100"/>
          <a:sy n="77" d="100"/>
        </p:scale>
        <p:origin x="701" y="43"/>
      </p:cViewPr>
      <p:guideLst/>
    </p:cSldViewPr>
  </p:slideViewPr>
  <p:outlineViewPr>
    <p:cViewPr>
      <p:scale>
        <a:sx n="33" d="100"/>
        <a:sy n="33" d="100"/>
      </p:scale>
      <p:origin x="0" y="-2021"/>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7FAFEB59-D0B8-46BC-B901-B204EFB2CDEE}"/>
    <pc:docChg chg="undo custSel delSld modSld sldOrd">
      <pc:chgData name="Ray Kelly" userId="fe8bf2b6eea63579" providerId="LiveId" clId="{7FAFEB59-D0B8-46BC-B901-B204EFB2CDEE}" dt="2024-04-06T19:28:35.247" v="8807" actId="20577"/>
      <pc:docMkLst>
        <pc:docMk/>
      </pc:docMkLst>
      <pc:sldChg chg="modSp mod">
        <pc:chgData name="Ray Kelly" userId="fe8bf2b6eea63579" providerId="LiveId" clId="{7FAFEB59-D0B8-46BC-B901-B204EFB2CDEE}" dt="2024-04-03T16:18:32.572" v="21" actId="20577"/>
        <pc:sldMkLst>
          <pc:docMk/>
          <pc:sldMk cId="3452121601" sldId="256"/>
        </pc:sldMkLst>
        <pc:spChg chg="mod">
          <ac:chgData name="Ray Kelly" userId="fe8bf2b6eea63579" providerId="LiveId" clId="{7FAFEB59-D0B8-46BC-B901-B204EFB2CDEE}" dt="2024-04-03T16:18:32.572" v="21" actId="20577"/>
          <ac:spMkLst>
            <pc:docMk/>
            <pc:sldMk cId="3452121601" sldId="256"/>
            <ac:spMk id="2" creationId="{C4A1D90E-41D0-B977-20BC-7C60DF096D50}"/>
          </ac:spMkLst>
        </pc:spChg>
      </pc:sldChg>
      <pc:sldChg chg="modSp mod modNotesTx">
        <pc:chgData name="Ray Kelly" userId="fe8bf2b6eea63579" providerId="LiveId" clId="{7FAFEB59-D0B8-46BC-B901-B204EFB2CDEE}" dt="2024-04-06T19:05:19.274" v="8679" actId="20577"/>
        <pc:sldMkLst>
          <pc:docMk/>
          <pc:sldMk cId="801285678" sldId="259"/>
        </pc:sldMkLst>
        <pc:spChg chg="mod">
          <ac:chgData name="Ray Kelly" userId="fe8bf2b6eea63579" providerId="LiveId" clId="{7FAFEB59-D0B8-46BC-B901-B204EFB2CDEE}" dt="2024-04-03T16:19:27.039" v="26"/>
          <ac:spMkLst>
            <pc:docMk/>
            <pc:sldMk cId="801285678" sldId="259"/>
            <ac:spMk id="2" creationId="{EF82F845-D1A9-F1C1-E02E-29B0D3061B6E}"/>
          </ac:spMkLst>
        </pc:spChg>
        <pc:spChg chg="mod">
          <ac:chgData name="Ray Kelly" userId="fe8bf2b6eea63579" providerId="LiveId" clId="{7FAFEB59-D0B8-46BC-B901-B204EFB2CDEE}" dt="2024-04-06T19:05:07.354" v="8610" actId="20577"/>
          <ac:spMkLst>
            <pc:docMk/>
            <pc:sldMk cId="801285678" sldId="259"/>
            <ac:spMk id="3" creationId="{33358E84-CED4-1FE7-E4A5-3687EA68FA77}"/>
          </ac:spMkLst>
        </pc:spChg>
      </pc:sldChg>
      <pc:sldChg chg="modSp mod">
        <pc:chgData name="Ray Kelly" userId="fe8bf2b6eea63579" providerId="LiveId" clId="{7FAFEB59-D0B8-46BC-B901-B204EFB2CDEE}" dt="2024-04-06T19:25:10.205" v="8797" actId="20577"/>
        <pc:sldMkLst>
          <pc:docMk/>
          <pc:sldMk cId="4199590206" sldId="260"/>
        </pc:sldMkLst>
        <pc:spChg chg="mod">
          <ac:chgData name="Ray Kelly" userId="fe8bf2b6eea63579" providerId="LiveId" clId="{7FAFEB59-D0B8-46BC-B901-B204EFB2CDEE}" dt="2024-04-03T16:21:08.633" v="29"/>
          <ac:spMkLst>
            <pc:docMk/>
            <pc:sldMk cId="4199590206" sldId="260"/>
            <ac:spMk id="2" creationId="{CDA13A8D-20F3-3DCA-8ED3-6B151B91E686}"/>
          </ac:spMkLst>
        </pc:spChg>
        <pc:spChg chg="mod">
          <ac:chgData name="Ray Kelly" userId="fe8bf2b6eea63579" providerId="LiveId" clId="{7FAFEB59-D0B8-46BC-B901-B204EFB2CDEE}" dt="2024-04-06T19:25:10.205" v="8797" actId="20577"/>
          <ac:spMkLst>
            <pc:docMk/>
            <pc:sldMk cId="4199590206" sldId="260"/>
            <ac:spMk id="3" creationId="{3C09090E-E822-BD83-6F88-74393FD8F1D4}"/>
          </ac:spMkLst>
        </pc:spChg>
      </pc:sldChg>
      <pc:sldChg chg="modSp mod ord">
        <pc:chgData name="Ray Kelly" userId="fe8bf2b6eea63579" providerId="LiveId" clId="{7FAFEB59-D0B8-46BC-B901-B204EFB2CDEE}" dt="2024-04-06T18:53:29.468" v="8547" actId="5793"/>
        <pc:sldMkLst>
          <pc:docMk/>
          <pc:sldMk cId="4009510510" sldId="268"/>
        </pc:sldMkLst>
        <pc:spChg chg="mod">
          <ac:chgData name="Ray Kelly" userId="fe8bf2b6eea63579" providerId="LiveId" clId="{7FAFEB59-D0B8-46BC-B901-B204EFB2CDEE}" dt="2024-04-03T16:19:02.127" v="24"/>
          <ac:spMkLst>
            <pc:docMk/>
            <pc:sldMk cId="4009510510" sldId="268"/>
            <ac:spMk id="2" creationId="{610D882E-56D6-A575-326A-2C84BE765C1F}"/>
          </ac:spMkLst>
        </pc:spChg>
        <pc:spChg chg="mod">
          <ac:chgData name="Ray Kelly" userId="fe8bf2b6eea63579" providerId="LiveId" clId="{7FAFEB59-D0B8-46BC-B901-B204EFB2CDEE}" dt="2024-04-06T18:53:29.468" v="8547" actId="5793"/>
          <ac:spMkLst>
            <pc:docMk/>
            <pc:sldMk cId="4009510510" sldId="268"/>
            <ac:spMk id="3" creationId="{37AB71D6-E622-0866-DF21-38A6547DF988}"/>
          </ac:spMkLst>
        </pc:spChg>
      </pc:sldChg>
      <pc:sldChg chg="modSp del mod">
        <pc:chgData name="Ray Kelly" userId="fe8bf2b6eea63579" providerId="LiveId" clId="{7FAFEB59-D0B8-46BC-B901-B204EFB2CDEE}" dt="2024-04-05T19:31:58.061" v="8511" actId="47"/>
        <pc:sldMkLst>
          <pc:docMk/>
          <pc:sldMk cId="2593176791" sldId="272"/>
        </pc:sldMkLst>
        <pc:spChg chg="mod">
          <ac:chgData name="Ray Kelly" userId="fe8bf2b6eea63579" providerId="LiveId" clId="{7FAFEB59-D0B8-46BC-B901-B204EFB2CDEE}" dt="2024-04-03T16:21:41.139" v="34" actId="14100"/>
          <ac:spMkLst>
            <pc:docMk/>
            <pc:sldMk cId="2593176791" sldId="272"/>
            <ac:spMk id="2" creationId="{10FB6CB6-02BB-806C-AFFF-6C591963DA2B}"/>
          </ac:spMkLst>
        </pc:spChg>
      </pc:sldChg>
      <pc:sldChg chg="modSp mod">
        <pc:chgData name="Ray Kelly" userId="fe8bf2b6eea63579" providerId="LiveId" clId="{7FAFEB59-D0B8-46BC-B901-B204EFB2CDEE}" dt="2024-04-03T16:34:25.650" v="754" actId="20577"/>
        <pc:sldMkLst>
          <pc:docMk/>
          <pc:sldMk cId="3233085329" sldId="280"/>
        </pc:sldMkLst>
        <pc:spChg chg="mod">
          <ac:chgData name="Ray Kelly" userId="fe8bf2b6eea63579" providerId="LiveId" clId="{7FAFEB59-D0B8-46BC-B901-B204EFB2CDEE}" dt="2024-04-03T16:34:25.650" v="754" actId="20577"/>
          <ac:spMkLst>
            <pc:docMk/>
            <pc:sldMk cId="3233085329" sldId="280"/>
            <ac:spMk id="3" creationId="{C9F1AB64-0107-3C03-8BA8-5DF1C6CCBD2A}"/>
          </ac:spMkLst>
        </pc:spChg>
      </pc:sldChg>
      <pc:sldChg chg="modSp mod">
        <pc:chgData name="Ray Kelly" userId="fe8bf2b6eea63579" providerId="LiveId" clId="{7FAFEB59-D0B8-46BC-B901-B204EFB2CDEE}" dt="2024-04-06T19:28:35.247" v="8807" actId="20577"/>
        <pc:sldMkLst>
          <pc:docMk/>
          <pc:sldMk cId="2879295980" sldId="281"/>
        </pc:sldMkLst>
        <pc:spChg chg="mod">
          <ac:chgData name="Ray Kelly" userId="fe8bf2b6eea63579" providerId="LiveId" clId="{7FAFEB59-D0B8-46BC-B901-B204EFB2CDEE}" dt="2024-04-03T16:21:14.692" v="30"/>
          <ac:spMkLst>
            <pc:docMk/>
            <pc:sldMk cId="2879295980" sldId="281"/>
            <ac:spMk id="2" creationId="{8565C8F7-44C0-5732-715E-EAFA66F17DD8}"/>
          </ac:spMkLst>
        </pc:spChg>
        <pc:spChg chg="mod">
          <ac:chgData name="Ray Kelly" userId="fe8bf2b6eea63579" providerId="LiveId" clId="{7FAFEB59-D0B8-46BC-B901-B204EFB2CDEE}" dt="2024-04-06T19:28:35.247" v="8807" actId="20577"/>
          <ac:spMkLst>
            <pc:docMk/>
            <pc:sldMk cId="2879295980" sldId="281"/>
            <ac:spMk id="3" creationId="{518FBF8F-8EAC-3C3A-7468-555106F52764}"/>
          </ac:spMkLst>
        </pc:spChg>
      </pc:sldChg>
      <pc:sldChg chg="modSp mod">
        <pc:chgData name="Ray Kelly" userId="fe8bf2b6eea63579" providerId="LiveId" clId="{7FAFEB59-D0B8-46BC-B901-B204EFB2CDEE}" dt="2024-04-05T20:05:12.234" v="8523" actId="20577"/>
        <pc:sldMkLst>
          <pc:docMk/>
          <pc:sldMk cId="2744764908" sldId="282"/>
        </pc:sldMkLst>
        <pc:spChg chg="mod">
          <ac:chgData name="Ray Kelly" userId="fe8bf2b6eea63579" providerId="LiveId" clId="{7FAFEB59-D0B8-46BC-B901-B204EFB2CDEE}" dt="2024-04-03T16:21:23.905" v="31"/>
          <ac:spMkLst>
            <pc:docMk/>
            <pc:sldMk cId="2744764908" sldId="282"/>
            <ac:spMk id="2" creationId="{3847194B-3FE4-8317-8823-6EFA330DE765}"/>
          </ac:spMkLst>
        </pc:spChg>
        <pc:spChg chg="mod">
          <ac:chgData name="Ray Kelly" userId="fe8bf2b6eea63579" providerId="LiveId" clId="{7FAFEB59-D0B8-46BC-B901-B204EFB2CDEE}" dt="2024-04-05T20:05:12.234" v="8523" actId="20577"/>
          <ac:spMkLst>
            <pc:docMk/>
            <pc:sldMk cId="2744764908" sldId="282"/>
            <ac:spMk id="3" creationId="{1BF91420-5027-31CF-E868-3C7B409EE90D}"/>
          </ac:spMkLst>
        </pc:spChg>
      </pc:sldChg>
      <pc:sldChg chg="modSp mod">
        <pc:chgData name="Ray Kelly" userId="fe8bf2b6eea63579" providerId="LiveId" clId="{7FAFEB59-D0B8-46BC-B901-B204EFB2CDEE}" dt="2024-04-05T19:55:50.661" v="8521" actId="11"/>
        <pc:sldMkLst>
          <pc:docMk/>
          <pc:sldMk cId="2927547549" sldId="283"/>
        </pc:sldMkLst>
        <pc:spChg chg="mod">
          <ac:chgData name="Ray Kelly" userId="fe8bf2b6eea63579" providerId="LiveId" clId="{7FAFEB59-D0B8-46BC-B901-B204EFB2CDEE}" dt="2024-04-03T16:21:02.809" v="28"/>
          <ac:spMkLst>
            <pc:docMk/>
            <pc:sldMk cId="2927547549" sldId="283"/>
            <ac:spMk id="2" creationId="{2C1BF829-B7B0-F059-BE46-9DA99CA221DE}"/>
          </ac:spMkLst>
        </pc:spChg>
        <pc:spChg chg="mod">
          <ac:chgData name="Ray Kelly" userId="fe8bf2b6eea63579" providerId="LiveId" clId="{7FAFEB59-D0B8-46BC-B901-B204EFB2CDEE}" dt="2024-04-05T19:55:50.661" v="8521" actId="11"/>
          <ac:spMkLst>
            <pc:docMk/>
            <pc:sldMk cId="2927547549" sldId="283"/>
            <ac:spMk id="3" creationId="{B56ED0B8-E0F4-E309-A458-C9D960FC624D}"/>
          </ac:spMkLst>
        </pc:spChg>
      </pc:sldChg>
      <pc:sldChg chg="modSp mod">
        <pc:chgData name="Ray Kelly" userId="fe8bf2b6eea63579" providerId="LiveId" clId="{7FAFEB59-D0B8-46BC-B901-B204EFB2CDEE}" dt="2024-04-06T19:14:45.706" v="8694" actId="20577"/>
        <pc:sldMkLst>
          <pc:docMk/>
          <pc:sldMk cId="1171093591" sldId="284"/>
        </pc:sldMkLst>
        <pc:spChg chg="mod">
          <ac:chgData name="Ray Kelly" userId="fe8bf2b6eea63579" providerId="LiveId" clId="{7FAFEB59-D0B8-46BC-B901-B204EFB2CDEE}" dt="2024-04-03T16:20:57.104" v="27"/>
          <ac:spMkLst>
            <pc:docMk/>
            <pc:sldMk cId="1171093591" sldId="284"/>
            <ac:spMk id="2" creationId="{3C1D2681-C60B-9FD3-AC7A-09EA830D98A2}"/>
          </ac:spMkLst>
        </pc:spChg>
        <pc:spChg chg="mod">
          <ac:chgData name="Ray Kelly" userId="fe8bf2b6eea63579" providerId="LiveId" clId="{7FAFEB59-D0B8-46BC-B901-B204EFB2CDEE}" dt="2024-04-06T19:14:45.706" v="8694" actId="20577"/>
          <ac:spMkLst>
            <pc:docMk/>
            <pc:sldMk cId="1171093591" sldId="284"/>
            <ac:spMk id="3" creationId="{219BAD40-ED68-15B8-8DF7-E944FBBA7B5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06BD77-165F-4EEE-AE9A-FF9A3648E7E0}" type="datetimeFigureOut">
              <a:rPr lang="en-GB" smtClean="0"/>
              <a:t>06/04/2024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E3F3D5-CA58-4CDB-9C48-ED432428C5B4}" type="slidenum">
              <a:rPr lang="en-GB" smtClean="0"/>
              <a:t>‹#›</a:t>
            </a:fld>
            <a:endParaRPr lang="en-GB"/>
          </a:p>
        </p:txBody>
      </p:sp>
    </p:spTree>
    <p:extLst>
      <p:ext uri="{BB962C8B-B14F-4D97-AF65-F5344CB8AC3E}">
        <p14:creationId xmlns:p14="http://schemas.microsoft.com/office/powerpoint/2010/main" val="3202247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solidFill>
                <a:srgbClr val="FF0000"/>
              </a:solidFill>
            </a:endParaRPr>
          </a:p>
        </p:txBody>
      </p:sp>
      <p:sp>
        <p:nvSpPr>
          <p:cNvPr id="4" name="Slide Number Placeholder 3"/>
          <p:cNvSpPr>
            <a:spLocks noGrp="1"/>
          </p:cNvSpPr>
          <p:nvPr>
            <p:ph type="sldNum" sz="quarter" idx="5"/>
          </p:nvPr>
        </p:nvSpPr>
        <p:spPr/>
        <p:txBody>
          <a:bodyPr/>
          <a:lstStyle/>
          <a:p>
            <a:fld id="{A7E3F3D5-CA58-4CDB-9C48-ED432428C5B4}" type="slidenum">
              <a:rPr lang="en-GB" smtClean="0"/>
              <a:t>4</a:t>
            </a:fld>
            <a:endParaRPr lang="en-GB"/>
          </a:p>
        </p:txBody>
      </p:sp>
    </p:spTree>
    <p:extLst>
      <p:ext uri="{BB962C8B-B14F-4D97-AF65-F5344CB8AC3E}">
        <p14:creationId xmlns:p14="http://schemas.microsoft.com/office/powerpoint/2010/main" val="4020231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CE26-2841-B221-DDEB-59F2C76635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2BDF43-004E-9877-6DF0-CFEE593CB5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CA587F8-E616-7F76-D427-9D9416B1273D}"/>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5" name="Footer Placeholder 4">
            <a:extLst>
              <a:ext uri="{FF2B5EF4-FFF2-40B4-BE49-F238E27FC236}">
                <a16:creationId xmlns:a16="http://schemas.microsoft.com/office/drawing/2014/main" id="{3E540BA5-825F-E7A5-35D5-72ACB87B1E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0DD661-82A2-C86B-44E4-A99008B72F09}"/>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903170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E81FF-9980-018D-8483-FE46FAA7F3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7E4203-0E79-59C2-495A-A1AC2F22D1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6FBA5E-83C3-8B56-55A5-21858580101A}"/>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5" name="Footer Placeholder 4">
            <a:extLst>
              <a:ext uri="{FF2B5EF4-FFF2-40B4-BE49-F238E27FC236}">
                <a16:creationId xmlns:a16="http://schemas.microsoft.com/office/drawing/2014/main" id="{75BCE9E3-CA69-8867-BD9A-D070EFB63A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659ED5-ECB7-BF92-28EA-85BD18B82D55}"/>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06348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7C2AA9-81B6-F40A-2F5B-F2C5D2B6224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83E313-BC17-5602-5B76-BBF3C42F38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A5AD2D-76CD-F619-57E6-39A50081ECBB}"/>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5" name="Footer Placeholder 4">
            <a:extLst>
              <a:ext uri="{FF2B5EF4-FFF2-40B4-BE49-F238E27FC236}">
                <a16:creationId xmlns:a16="http://schemas.microsoft.com/office/drawing/2014/main" id="{88F420B0-0D8A-A134-DAC2-DF6771B2BD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130B5C-A539-F7E3-FAF1-E2F368A8466C}"/>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2369495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1ED22-7F64-FE6A-21C6-C1DBB36323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F7A759-A894-B6F8-9290-429843742D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8CB4BC-7901-EC74-7CC9-D0E92A2C3691}"/>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5" name="Footer Placeholder 4">
            <a:extLst>
              <a:ext uri="{FF2B5EF4-FFF2-40B4-BE49-F238E27FC236}">
                <a16:creationId xmlns:a16="http://schemas.microsoft.com/office/drawing/2014/main" id="{D630B250-34B1-472D-20EF-2C566B5427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94736B-4B18-4622-E45E-37419000A25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67895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2DE11-1EBB-5C19-417F-6535001DD7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7EBDBEC-7EA2-B1F8-4000-0122822303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4006C7-2F6C-8E93-3867-02BF7AEF4DB8}"/>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5" name="Footer Placeholder 4">
            <a:extLst>
              <a:ext uri="{FF2B5EF4-FFF2-40B4-BE49-F238E27FC236}">
                <a16:creationId xmlns:a16="http://schemas.microsoft.com/office/drawing/2014/main" id="{AF3E445C-DC05-1163-420A-55F4294355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3E3CFC-0BA2-686A-C007-E839C9DC8BBF}"/>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359240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12725-C1FB-390D-0467-9960BDCFDD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85B424-DC18-C52D-77B0-717BF2F0A7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7EF072-93CE-48DC-CD32-1A88C3C548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8F837F-A5B8-A1E9-38B7-BA842E3A05E2}"/>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6" name="Footer Placeholder 5">
            <a:extLst>
              <a:ext uri="{FF2B5EF4-FFF2-40B4-BE49-F238E27FC236}">
                <a16:creationId xmlns:a16="http://schemas.microsoft.com/office/drawing/2014/main" id="{2F7F5798-5EEF-A79B-F01B-9D18BA4690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FAFBC2-0FE7-6200-8512-94216092D788}"/>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67148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F575B-3676-4947-04C8-8A7E39CDBD0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678DE1D-21D2-3609-661E-6B3F2DC4AD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C39D4C-D823-73D6-5C0C-78782EE645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61EE463-F3CB-E1B5-416B-18A197E2CF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34B2C0-1A7A-F57D-601D-8A245CB2D6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AF5C3E2-187E-5D5A-6CCA-26D1054829BC}"/>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8" name="Footer Placeholder 7">
            <a:extLst>
              <a:ext uri="{FF2B5EF4-FFF2-40B4-BE49-F238E27FC236}">
                <a16:creationId xmlns:a16="http://schemas.microsoft.com/office/drawing/2014/main" id="{E2D20FAF-58E5-85E8-914A-5E218A523B1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EFA7988-6082-CCF8-81FD-9B6417D8A46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791542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BD9FE-37DE-0550-AFFA-40A8DE66A23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BC916DB-6A1F-F504-E7AF-6869403D1251}"/>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4" name="Footer Placeholder 3">
            <a:extLst>
              <a:ext uri="{FF2B5EF4-FFF2-40B4-BE49-F238E27FC236}">
                <a16:creationId xmlns:a16="http://schemas.microsoft.com/office/drawing/2014/main" id="{6423A4EC-17D4-2A26-A8F8-22A2D731879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3D9F62-A6CF-F64E-FB67-EC5FC94004E3}"/>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819437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E310D2-BDCC-D1C8-2BA4-DCC8FC39B86D}"/>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3" name="Footer Placeholder 2">
            <a:extLst>
              <a:ext uri="{FF2B5EF4-FFF2-40B4-BE49-F238E27FC236}">
                <a16:creationId xmlns:a16="http://schemas.microsoft.com/office/drawing/2014/main" id="{27689E2C-BAAB-7764-DE8F-4E980655DAB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8E4B077-3930-C1D4-FECC-D2D527DC7C7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552553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5DE8B-A4BD-7512-2E3E-29C987E344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061A97-6657-2B64-39FA-84A9BBFF1F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AAE5C2-0A42-3DBF-B2D1-56F1230F2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9E89B4-CC8C-0026-6861-3BE507406013}"/>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6" name="Footer Placeholder 5">
            <a:extLst>
              <a:ext uri="{FF2B5EF4-FFF2-40B4-BE49-F238E27FC236}">
                <a16:creationId xmlns:a16="http://schemas.microsoft.com/office/drawing/2014/main" id="{AF842EFD-F7DD-03DE-DD39-3924298E96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D1653A-A509-5C70-93F5-4EA15F1C0E3E}"/>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143859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3B3DD-B88C-AACB-5918-91AEDAA0D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FF0C3EC-E580-BD6C-A118-B866713AC0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84E0A9C-8738-5DBD-88F1-F29D2741EC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C8FEED-E64F-CD44-4299-1D7C0CAFD7B5}"/>
              </a:ext>
            </a:extLst>
          </p:cNvPr>
          <p:cNvSpPr>
            <a:spLocks noGrp="1"/>
          </p:cNvSpPr>
          <p:nvPr>
            <p:ph type="dt" sz="half" idx="10"/>
          </p:nvPr>
        </p:nvSpPr>
        <p:spPr/>
        <p:txBody>
          <a:bodyPr/>
          <a:lstStyle/>
          <a:p>
            <a:fld id="{FFA05E01-355B-4E2E-B475-E8B703EDDE3D}" type="datetimeFigureOut">
              <a:rPr lang="en-GB" smtClean="0"/>
              <a:t>06/04/2024</a:t>
            </a:fld>
            <a:endParaRPr lang="en-GB"/>
          </a:p>
        </p:txBody>
      </p:sp>
      <p:sp>
        <p:nvSpPr>
          <p:cNvPr id="6" name="Footer Placeholder 5">
            <a:extLst>
              <a:ext uri="{FF2B5EF4-FFF2-40B4-BE49-F238E27FC236}">
                <a16:creationId xmlns:a16="http://schemas.microsoft.com/office/drawing/2014/main" id="{FFF167B4-24F6-FD71-A4F5-DC9A5CDFE79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2F7758-0478-B556-9EA7-A5CA744902A4}"/>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4195580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A675D-30EB-AEA9-5722-E608534DBD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FC716E-37CE-0B1A-EA44-DE63FCA1E2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A6EB12-22B1-2893-C821-9C81F84815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05E01-355B-4E2E-B475-E8B703EDDE3D}" type="datetimeFigureOut">
              <a:rPr lang="en-GB" smtClean="0"/>
              <a:t>06/04/2024</a:t>
            </a:fld>
            <a:endParaRPr lang="en-GB"/>
          </a:p>
        </p:txBody>
      </p:sp>
      <p:sp>
        <p:nvSpPr>
          <p:cNvPr id="5" name="Footer Placeholder 4">
            <a:extLst>
              <a:ext uri="{FF2B5EF4-FFF2-40B4-BE49-F238E27FC236}">
                <a16:creationId xmlns:a16="http://schemas.microsoft.com/office/drawing/2014/main" id="{E13E5BFD-F403-3013-17D3-8183E9FAE3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809429D-01E7-9BDD-A2F8-0F1DF114C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280A7-84D0-49BE-8836-36F7EABF4E5D}" type="slidenum">
              <a:rPr lang="en-GB" smtClean="0"/>
              <a:t>‹#›</a:t>
            </a:fld>
            <a:endParaRPr lang="en-GB"/>
          </a:p>
        </p:txBody>
      </p:sp>
    </p:spTree>
    <p:extLst>
      <p:ext uri="{BB962C8B-B14F-4D97-AF65-F5344CB8AC3E}">
        <p14:creationId xmlns:p14="http://schemas.microsoft.com/office/powerpoint/2010/main" val="2326328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1D90E-41D0-B977-20BC-7C60DF096D50}"/>
              </a:ext>
            </a:extLst>
          </p:cNvPr>
          <p:cNvSpPr>
            <a:spLocks noGrp="1"/>
          </p:cNvSpPr>
          <p:nvPr>
            <p:ph type="ctrTitle"/>
          </p:nvPr>
        </p:nvSpPr>
        <p:spPr/>
        <p:txBody>
          <a:bodyPr>
            <a:normAutofit/>
          </a:bodyPr>
          <a:lstStyle/>
          <a:p>
            <a:pPr algn="l"/>
            <a:r>
              <a:rPr lang="en-GB" dirty="0"/>
              <a:t>Matthew 9 v 35 to 10 v 15</a:t>
            </a:r>
            <a:br>
              <a:rPr lang="en-GB" b="0" i="0" u="none" strike="noStrike" baseline="0" dirty="0">
                <a:solidFill>
                  <a:srgbClr val="0000FF"/>
                </a:solidFill>
              </a:rPr>
            </a:br>
            <a:endParaRPr lang="en-GB" dirty="0"/>
          </a:p>
        </p:txBody>
      </p:sp>
      <p:sp>
        <p:nvSpPr>
          <p:cNvPr id="3" name="Subtitle 2">
            <a:extLst>
              <a:ext uri="{FF2B5EF4-FFF2-40B4-BE49-F238E27FC236}">
                <a16:creationId xmlns:a16="http://schemas.microsoft.com/office/drawing/2014/main" id="{B42A5B42-F5FD-4ECB-434D-56C805D790BB}"/>
              </a:ext>
            </a:extLst>
          </p:cNvPr>
          <p:cNvSpPr>
            <a:spLocks noGrp="1"/>
          </p:cNvSpPr>
          <p:nvPr>
            <p:ph type="subTitle" idx="1"/>
          </p:nvPr>
        </p:nvSpPr>
        <p:spPr>
          <a:xfrm>
            <a:off x="1524000" y="3602038"/>
            <a:ext cx="9144000" cy="2387600"/>
          </a:xfrm>
        </p:spPr>
        <p:txBody>
          <a:bodyPr vert="horz" lIns="91440" tIns="45720" rIns="91440" bIns="45720" rtlCol="0" anchor="t">
            <a:normAutofit/>
          </a:bodyPr>
          <a:lstStyle/>
          <a:p>
            <a:r>
              <a:rPr lang="en-GB" sz="4400" dirty="0"/>
              <a:t>More Messianic miracles</a:t>
            </a:r>
            <a:endParaRPr lang="en-GB" dirty="0"/>
          </a:p>
        </p:txBody>
      </p:sp>
    </p:spTree>
    <p:extLst>
      <p:ext uri="{BB962C8B-B14F-4D97-AF65-F5344CB8AC3E}">
        <p14:creationId xmlns:p14="http://schemas.microsoft.com/office/powerpoint/2010/main" val="3452121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47BC2-14F7-081E-3FE5-239AF8AA1C85}"/>
              </a:ext>
            </a:extLst>
          </p:cNvPr>
          <p:cNvSpPr>
            <a:spLocks noGrp="1"/>
          </p:cNvSpPr>
          <p:nvPr>
            <p:ph type="title"/>
          </p:nvPr>
        </p:nvSpPr>
        <p:spPr/>
        <p:txBody>
          <a:bodyPr/>
          <a:lstStyle/>
          <a:p>
            <a:r>
              <a:rPr lang="en-GB" b="1" dirty="0"/>
              <a:t>INTRODUCTION</a:t>
            </a:r>
          </a:p>
        </p:txBody>
      </p:sp>
      <p:sp>
        <p:nvSpPr>
          <p:cNvPr id="3" name="Content Placeholder 2">
            <a:extLst>
              <a:ext uri="{FF2B5EF4-FFF2-40B4-BE49-F238E27FC236}">
                <a16:creationId xmlns:a16="http://schemas.microsoft.com/office/drawing/2014/main" id="{C9F1AB64-0107-3C03-8BA8-5DF1C6CCBD2A}"/>
              </a:ext>
            </a:extLst>
          </p:cNvPr>
          <p:cNvSpPr>
            <a:spLocks noGrp="1"/>
          </p:cNvSpPr>
          <p:nvPr>
            <p:ph idx="1"/>
          </p:nvPr>
        </p:nvSpPr>
        <p:spPr>
          <a:xfrm>
            <a:off x="838200" y="1331843"/>
            <a:ext cx="10515600" cy="5406886"/>
          </a:xfrm>
        </p:spPr>
        <p:txBody>
          <a:bodyPr vert="horz" lIns="91440" tIns="45720" rIns="91440" bIns="45720" rtlCol="0" anchor="t">
            <a:noAutofit/>
          </a:bodyPr>
          <a:lstStyle/>
          <a:p>
            <a:r>
              <a:rPr lang="en-GB" sz="2200" dirty="0">
                <a:cs typeface="Calibri" panose="020F0502020204030204"/>
              </a:rPr>
              <a:t>So, last time we studied Matthew, we saw Jesus healing the two blind men and the deaf/mute man who was possessed by an evil spirit.</a:t>
            </a:r>
          </a:p>
          <a:p>
            <a:r>
              <a:rPr lang="en-GB" sz="2200" dirty="0">
                <a:cs typeface="Calibri" panose="020F0502020204030204"/>
              </a:rPr>
              <a:t>Jesus was continuing to establish his credentials as Messiah.</a:t>
            </a:r>
          </a:p>
          <a:p>
            <a:r>
              <a:rPr lang="en-GB" sz="2200" dirty="0">
                <a:cs typeface="Calibri" panose="020F0502020204030204"/>
              </a:rPr>
              <a:t>He was also removing all their excuses for rejecting Him.</a:t>
            </a:r>
          </a:p>
          <a:p>
            <a:r>
              <a:rPr lang="en-GB" sz="2200" dirty="0">
                <a:cs typeface="Calibri" panose="020F0502020204030204"/>
              </a:rPr>
              <a:t>He was using their own teaching against them, performing miracles that they had taught, only Messiah could do.</a:t>
            </a:r>
          </a:p>
          <a:p>
            <a:r>
              <a:rPr lang="en-GB" sz="2200" dirty="0">
                <a:cs typeface="Calibri" panose="020F0502020204030204"/>
              </a:rPr>
              <a:t>We noted that the religious leaders, having taught that Messiah was the only one that would ever be able to do these things, said that He was casting out the dumb demon by Satan’s power.</a:t>
            </a:r>
          </a:p>
          <a:p>
            <a:r>
              <a:rPr lang="en-GB" sz="2200" dirty="0">
                <a:ea typeface="Calibri"/>
                <a:cs typeface="Calibri"/>
              </a:rPr>
              <a:t>The chapter finishes with Jesus' approach to the time He would send out His disciples to do the same work that He had been doing.</a:t>
            </a:r>
          </a:p>
          <a:p>
            <a:r>
              <a:rPr lang="en-GB" sz="2200" dirty="0">
                <a:cs typeface="Calibri"/>
              </a:rPr>
              <a:t>He seems to pre-empt His intention to send others out into the mission field by highlighting the size of the harvest and the paucity of workers, as well as providing a sense of urgency to bring the harvest in.</a:t>
            </a:r>
          </a:p>
          <a:p>
            <a:r>
              <a:rPr lang="en-GB" sz="2200" dirty="0">
                <a:cs typeface="Calibri"/>
              </a:rPr>
              <a:t>Also, there was a need for the disciples to be trained in the work of evangelism.</a:t>
            </a:r>
          </a:p>
          <a:p>
            <a:endParaRPr lang="en-GB" sz="2200" dirty="0">
              <a:cs typeface="Calibri"/>
            </a:endParaRPr>
          </a:p>
        </p:txBody>
      </p:sp>
    </p:spTree>
    <p:extLst>
      <p:ext uri="{BB962C8B-B14F-4D97-AF65-F5344CB8AC3E}">
        <p14:creationId xmlns:p14="http://schemas.microsoft.com/office/powerpoint/2010/main" val="3233085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D882E-56D6-A575-326A-2C84BE765C1F}"/>
              </a:ext>
            </a:extLst>
          </p:cNvPr>
          <p:cNvSpPr>
            <a:spLocks noGrp="1"/>
          </p:cNvSpPr>
          <p:nvPr>
            <p:ph type="title"/>
          </p:nvPr>
        </p:nvSpPr>
        <p:spPr/>
        <p:txBody>
          <a:bodyPr/>
          <a:lstStyle/>
          <a:p>
            <a:r>
              <a:rPr lang="en-GB" dirty="0"/>
              <a:t>Matthew 9 v 35 to 10 v 15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37AB71D6-E622-0866-DF21-38A6547DF988}"/>
              </a:ext>
            </a:extLst>
          </p:cNvPr>
          <p:cNvSpPr>
            <a:spLocks noGrp="1"/>
          </p:cNvSpPr>
          <p:nvPr>
            <p:ph idx="1"/>
          </p:nvPr>
        </p:nvSpPr>
        <p:spPr>
          <a:xfrm>
            <a:off x="838200" y="1282046"/>
            <a:ext cx="10515600" cy="5575954"/>
          </a:xfrm>
        </p:spPr>
        <p:txBody>
          <a:bodyPr vert="horz" lIns="91440" tIns="45720" rIns="91440" bIns="45720" rtlCol="0" anchor="t">
            <a:noAutofit/>
          </a:bodyPr>
          <a:lstStyle/>
          <a:p>
            <a:r>
              <a:rPr lang="en-GB" sz="2000" dirty="0">
                <a:cs typeface="Calibri"/>
              </a:rPr>
              <a:t>It was part of Jesus’ plan to use others to spread the Gospel, particularly after his departure from the earth.</a:t>
            </a:r>
          </a:p>
          <a:p>
            <a:r>
              <a:rPr lang="en-GB" sz="2000" dirty="0">
                <a:cs typeface="Calibri"/>
              </a:rPr>
              <a:t>He confirmed His intention to use others after He was raised, when He gave us the Great Commission (Matthew 28 v 16 – 20).</a:t>
            </a:r>
          </a:p>
          <a:p>
            <a:r>
              <a:rPr lang="en-GB" sz="2000" dirty="0">
                <a:cs typeface="Calibri"/>
              </a:rPr>
              <a:t>We should note Jesus' motivation for his relentless preaching - He was moved with compassion for them.</a:t>
            </a:r>
          </a:p>
          <a:p>
            <a:r>
              <a:rPr lang="en-GB" sz="2000" dirty="0">
                <a:cs typeface="Calibri"/>
              </a:rPr>
              <a:t>He saw them as sheep without a shepherd.</a:t>
            </a:r>
          </a:p>
          <a:p>
            <a:r>
              <a:rPr lang="en-GB" sz="2000" dirty="0">
                <a:cs typeface="Calibri"/>
              </a:rPr>
              <a:t>They had been badly taught and led astray by poor shepherds until now.</a:t>
            </a:r>
          </a:p>
          <a:p>
            <a:r>
              <a:rPr lang="en-GB" sz="2000" dirty="0">
                <a:cs typeface="Calibri"/>
              </a:rPr>
              <a:t>He might say the same of His church today - it is often biblically illiterate, corrupt and disobedient.</a:t>
            </a:r>
          </a:p>
          <a:p>
            <a:r>
              <a:rPr lang="en-GB" sz="2000" dirty="0">
                <a:cs typeface="Calibri"/>
              </a:rPr>
              <a:t>At the end of chapter 9 He calls His disciples together and speaks of the magnitude of the task accompanied by an exhortation to ‘beseech the Lord of the harvest to send out workers into the harvest’.</a:t>
            </a:r>
          </a:p>
          <a:p>
            <a:r>
              <a:rPr lang="en-GB" sz="2000" dirty="0">
                <a:cs typeface="Calibri"/>
              </a:rPr>
              <a:t>This was a call to commit the harvest to prayer, that God would meet that need.</a:t>
            </a:r>
          </a:p>
          <a:p>
            <a:r>
              <a:rPr lang="en-GB" sz="2000" dirty="0">
                <a:cs typeface="Calibri"/>
              </a:rPr>
              <a:t>Then Jesus particularly calls out the twelve.</a:t>
            </a:r>
          </a:p>
          <a:p>
            <a:r>
              <a:rPr lang="en-GB" sz="2000" dirty="0">
                <a:cs typeface="Calibri"/>
              </a:rPr>
              <a:t>This speaks to me of the possibility that the group spoken to at the end of chapter 9 was a wider group of followers who were exhorted to pray, whilst the 12 were the initial workers.</a:t>
            </a:r>
          </a:p>
        </p:txBody>
      </p:sp>
    </p:spTree>
    <p:extLst>
      <p:ext uri="{BB962C8B-B14F-4D97-AF65-F5344CB8AC3E}">
        <p14:creationId xmlns:p14="http://schemas.microsoft.com/office/powerpoint/2010/main" val="4009510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2F845-D1A9-F1C1-E02E-29B0D3061B6E}"/>
              </a:ext>
            </a:extLst>
          </p:cNvPr>
          <p:cNvSpPr>
            <a:spLocks noGrp="1"/>
          </p:cNvSpPr>
          <p:nvPr>
            <p:ph type="title"/>
          </p:nvPr>
        </p:nvSpPr>
        <p:spPr/>
        <p:txBody>
          <a:bodyPr/>
          <a:lstStyle/>
          <a:p>
            <a:r>
              <a:rPr lang="en-GB" dirty="0"/>
              <a:t>Matthew 9 v 35 to 10 v 15</a:t>
            </a:r>
            <a:br>
              <a:rPr lang="en-GB" b="0" i="0" u="none" strike="noStrike" baseline="0" dirty="0">
                <a:solidFill>
                  <a:srgbClr val="0000FF"/>
                </a:solidFill>
              </a:rPr>
            </a:br>
            <a:endParaRPr lang="en-GB" b="1" dirty="0"/>
          </a:p>
        </p:txBody>
      </p:sp>
      <p:sp>
        <p:nvSpPr>
          <p:cNvPr id="3" name="Content Placeholder 2">
            <a:extLst>
              <a:ext uri="{FF2B5EF4-FFF2-40B4-BE49-F238E27FC236}">
                <a16:creationId xmlns:a16="http://schemas.microsoft.com/office/drawing/2014/main" id="{33358E84-CED4-1FE7-E4A5-3687EA68FA77}"/>
              </a:ext>
            </a:extLst>
          </p:cNvPr>
          <p:cNvSpPr>
            <a:spLocks noGrp="1"/>
          </p:cNvSpPr>
          <p:nvPr>
            <p:ph idx="1"/>
          </p:nvPr>
        </p:nvSpPr>
        <p:spPr>
          <a:xfrm>
            <a:off x="838200" y="1291472"/>
            <a:ext cx="10515600" cy="5566528"/>
          </a:xfrm>
        </p:spPr>
        <p:txBody>
          <a:bodyPr vert="horz" lIns="91440" tIns="45720" rIns="91440" bIns="45720" rtlCol="0" anchor="t">
            <a:noAutofit/>
          </a:bodyPr>
          <a:lstStyle/>
          <a:p>
            <a:r>
              <a:rPr lang="en-GB" sz="2200" dirty="0"/>
              <a:t>It seems that Jesus gave both authority and training.</a:t>
            </a:r>
          </a:p>
          <a:p>
            <a:r>
              <a:rPr lang="en-GB" sz="2200" dirty="0"/>
              <a:t>His instruction seems to have been about how to use the authority given and to whom they should go.</a:t>
            </a:r>
          </a:p>
          <a:p>
            <a:r>
              <a:rPr lang="en-GB" sz="2200" dirty="0"/>
              <a:t>This puts me in mind of people who have a very scripted or formulaic approach to ministry. </a:t>
            </a:r>
          </a:p>
          <a:p>
            <a:r>
              <a:rPr lang="en-GB" sz="2200" dirty="0"/>
              <a:t>Much attention is paid to the precise words used and actions such as the laying on of hands, some churches only allow the men to pray for the sick, others, only church elders.</a:t>
            </a:r>
          </a:p>
          <a:p>
            <a:r>
              <a:rPr lang="en-GB" sz="2200" dirty="0"/>
              <a:t>Jesus is not recorded as spending any time on giving them a formula, just authority.</a:t>
            </a:r>
          </a:p>
          <a:p>
            <a:r>
              <a:rPr lang="en-GB" sz="2200" dirty="0"/>
              <a:t>Without this authority the dabbler can find themselves in hot water.</a:t>
            </a:r>
          </a:p>
          <a:p>
            <a:r>
              <a:rPr lang="en-GB" sz="2200" dirty="0"/>
              <a:t>Acts 19 v 11 – 17 is an example of what happens when those who are not authorised dabble in deliverance ministry.</a:t>
            </a:r>
          </a:p>
          <a:p>
            <a:r>
              <a:rPr lang="en-GB" sz="2200" dirty="0"/>
              <a:t>We regularly have examples of ill-informed and ill taught Christians, ‘commanding’ sicknesses to go in Jesus’ name and then blaming the sick person’s lack of faith for the lack of healing, rather than facing the fact that they were operating outside any authority from God.</a:t>
            </a:r>
          </a:p>
        </p:txBody>
      </p:sp>
    </p:spTree>
    <p:extLst>
      <p:ext uri="{BB962C8B-B14F-4D97-AF65-F5344CB8AC3E}">
        <p14:creationId xmlns:p14="http://schemas.microsoft.com/office/powerpoint/2010/main" val="801285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D2681-C60B-9FD3-AC7A-09EA830D98A2}"/>
              </a:ext>
            </a:extLst>
          </p:cNvPr>
          <p:cNvSpPr>
            <a:spLocks noGrp="1"/>
          </p:cNvSpPr>
          <p:nvPr>
            <p:ph type="title"/>
          </p:nvPr>
        </p:nvSpPr>
        <p:spPr/>
        <p:txBody>
          <a:bodyPr/>
          <a:lstStyle/>
          <a:p>
            <a:r>
              <a:rPr lang="en-GB" dirty="0"/>
              <a:t>Matthew 9 v 35 to 10 v 15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219BAD40-ED68-15B8-8DF7-E944FBBA7B50}"/>
              </a:ext>
            </a:extLst>
          </p:cNvPr>
          <p:cNvSpPr>
            <a:spLocks noGrp="1"/>
          </p:cNvSpPr>
          <p:nvPr>
            <p:ph idx="1"/>
          </p:nvPr>
        </p:nvSpPr>
        <p:spPr>
          <a:xfrm>
            <a:off x="838200" y="1172818"/>
            <a:ext cx="10515600" cy="5565912"/>
          </a:xfrm>
        </p:spPr>
        <p:txBody>
          <a:bodyPr>
            <a:normAutofit lnSpcReduction="10000"/>
          </a:bodyPr>
          <a:lstStyle/>
          <a:p>
            <a:pPr lvl="1"/>
            <a:r>
              <a:rPr lang="en-GB" dirty="0"/>
              <a:t>We should note that the twelve included James and John (</a:t>
            </a:r>
            <a:r>
              <a:rPr lang="en-GB" dirty="0" err="1"/>
              <a:t>Boanergese</a:t>
            </a:r>
            <a:r>
              <a:rPr lang="en-GB" dirty="0"/>
              <a:t> – the sons of thunder), Simon the Zealot (Simon the terrorist) and Judas Iscariot.</a:t>
            </a:r>
          </a:p>
          <a:p>
            <a:pPr lvl="1"/>
            <a:r>
              <a:rPr lang="en-GB" dirty="0"/>
              <a:t>These were probably not people you’d choose to be part of your house-group.</a:t>
            </a:r>
          </a:p>
          <a:p>
            <a:pPr lvl="1"/>
            <a:r>
              <a:rPr lang="en-GB" dirty="0"/>
              <a:t>Nevertheless, Jesus sent out all of them to do the work of the Kingdom – to preach and to heal and deliver (even Judas).</a:t>
            </a:r>
          </a:p>
          <a:p>
            <a:pPr lvl="1"/>
            <a:r>
              <a:rPr lang="en-GB" dirty="0"/>
              <a:t>We note that Jesus’ instructions were to go only to the Jews, not to Gentiles or Samaritans.</a:t>
            </a:r>
          </a:p>
          <a:p>
            <a:pPr lvl="1"/>
            <a:r>
              <a:rPr lang="en-GB" dirty="0"/>
              <a:t>It’s worth asking why this was the case and I can see at least two reasons for it.</a:t>
            </a:r>
          </a:p>
          <a:p>
            <a:pPr marL="914400" lvl="1" indent="-457200">
              <a:buFont typeface="+mj-lt"/>
              <a:buAutoNum type="arabicPeriod"/>
            </a:pPr>
            <a:r>
              <a:rPr lang="en-GB" dirty="0"/>
              <a:t>Jesus was always coming to the Jews, to Israel His firstborn and if they received Him and were obedient, they would have been the ones to take the Gospel to the world.</a:t>
            </a:r>
            <a:br>
              <a:rPr lang="en-GB" dirty="0"/>
            </a:br>
            <a:br>
              <a:rPr lang="en-GB" dirty="0"/>
            </a:br>
            <a:r>
              <a:rPr lang="en-GB" dirty="0"/>
              <a:t>God had always planned that Israel would be ‘a light to the Nations’, beginning with Abraham – “through you all the nations of the earth shall be blessed” (Genesis 12 v 1 – 3) and spoken of prophetically in Isaiah 42 v 6.</a:t>
            </a:r>
          </a:p>
        </p:txBody>
      </p:sp>
    </p:spTree>
    <p:extLst>
      <p:ext uri="{BB962C8B-B14F-4D97-AF65-F5344CB8AC3E}">
        <p14:creationId xmlns:p14="http://schemas.microsoft.com/office/powerpoint/2010/main" val="1171093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BF829-B7B0-F059-BE46-9DA99CA221DE}"/>
              </a:ext>
            </a:extLst>
          </p:cNvPr>
          <p:cNvSpPr>
            <a:spLocks noGrp="1"/>
          </p:cNvSpPr>
          <p:nvPr>
            <p:ph type="title"/>
          </p:nvPr>
        </p:nvSpPr>
        <p:spPr/>
        <p:txBody>
          <a:bodyPr/>
          <a:lstStyle/>
          <a:p>
            <a:r>
              <a:rPr lang="en-GB" dirty="0"/>
              <a:t>Matthew 9 v 35 to 10 v 15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B56ED0B8-E0F4-E309-A458-C9D960FC624D}"/>
              </a:ext>
            </a:extLst>
          </p:cNvPr>
          <p:cNvSpPr>
            <a:spLocks noGrp="1"/>
          </p:cNvSpPr>
          <p:nvPr>
            <p:ph idx="1"/>
          </p:nvPr>
        </p:nvSpPr>
        <p:spPr>
          <a:xfrm>
            <a:off x="838200" y="1371600"/>
            <a:ext cx="10515600" cy="5317435"/>
          </a:xfrm>
        </p:spPr>
        <p:txBody>
          <a:bodyPr>
            <a:normAutofit fontScale="85000" lnSpcReduction="20000"/>
          </a:bodyPr>
          <a:lstStyle/>
          <a:p>
            <a:r>
              <a:rPr lang="en-GB" dirty="0"/>
              <a:t>We should note that this did not happen in Old Testament times and Jesus provided an opportunity to the Jewish nation by coming and fulfilling scripture, which they rejected.</a:t>
            </a:r>
          </a:p>
          <a:p>
            <a:r>
              <a:rPr lang="en-GB" dirty="0"/>
              <a:t>In the end though there will be 144000 Jews evangelising the world during the Tribulation period (Revelation 7 v 4 – 8), so God’s will shall be done in the end.</a:t>
            </a:r>
          </a:p>
          <a:p>
            <a:r>
              <a:rPr lang="en-GB" dirty="0"/>
              <a:t>However, in Jesus’ earthly ministry, He presented Himself before the nation of Israel as their promised Messiah; proved that He was the promised one by fulfilling all 300 plus prophetic words about Him.</a:t>
            </a:r>
          </a:p>
          <a:p>
            <a:r>
              <a:rPr lang="en-GB" dirty="0"/>
              <a:t>This gave them the opportunity to repent and fulfil their calling to evangelise the world.</a:t>
            </a:r>
          </a:p>
          <a:p>
            <a:r>
              <a:rPr lang="en-GB" dirty="0"/>
              <a:t>The worldwide ministry to the Gentiles only began after the church was born at Pentecost, after the Jews had rejected Jesus.</a:t>
            </a:r>
          </a:p>
          <a:p>
            <a:pPr marL="514350" indent="-514350">
              <a:buFont typeface="+mj-lt"/>
              <a:buAutoNum type="arabicPeriod" startAt="2"/>
            </a:pPr>
            <a:r>
              <a:rPr lang="en-GB" dirty="0"/>
              <a:t>The second reason I can think of, is that to begin with the Jews made sense because they were already steeped in God’s word.</a:t>
            </a:r>
          </a:p>
          <a:p>
            <a:r>
              <a:rPr lang="en-GB" dirty="0"/>
              <a:t>It is an easier task to explain the nuances of a Bible they already know and are very familiar with – many would know the Old Testament by heart – than to teach the content from scratch.</a:t>
            </a:r>
          </a:p>
        </p:txBody>
      </p:sp>
    </p:spTree>
    <p:extLst>
      <p:ext uri="{BB962C8B-B14F-4D97-AF65-F5344CB8AC3E}">
        <p14:creationId xmlns:p14="http://schemas.microsoft.com/office/powerpoint/2010/main" val="2927547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13A8D-20F3-3DCA-8ED3-6B151B91E686}"/>
              </a:ext>
            </a:extLst>
          </p:cNvPr>
          <p:cNvSpPr>
            <a:spLocks noGrp="1"/>
          </p:cNvSpPr>
          <p:nvPr>
            <p:ph type="title"/>
          </p:nvPr>
        </p:nvSpPr>
        <p:spPr/>
        <p:txBody>
          <a:bodyPr/>
          <a:lstStyle/>
          <a:p>
            <a:r>
              <a:rPr lang="en-GB" dirty="0"/>
              <a:t>Matthew 9 v 35 to 10 v 15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3C09090E-E822-BD83-6F88-74393FD8F1D4}"/>
              </a:ext>
            </a:extLst>
          </p:cNvPr>
          <p:cNvSpPr>
            <a:spLocks noGrp="1"/>
          </p:cNvSpPr>
          <p:nvPr>
            <p:ph idx="1"/>
          </p:nvPr>
        </p:nvSpPr>
        <p:spPr>
          <a:xfrm>
            <a:off x="141401" y="1231735"/>
            <a:ext cx="11943761" cy="5433015"/>
          </a:xfrm>
        </p:spPr>
        <p:txBody>
          <a:bodyPr vert="horz" lIns="91440" tIns="45720" rIns="91440" bIns="45720" rtlCol="0" anchor="t">
            <a:noAutofit/>
          </a:bodyPr>
          <a:lstStyle/>
          <a:p>
            <a:r>
              <a:rPr lang="en-GB" sz="2200" dirty="0">
                <a:cs typeface="Calibri"/>
              </a:rPr>
              <a:t>Note that Israel is referred to as ‘the lost sheep’, which was stated at the end of Chapter 9 as one of the reasons for Jesus’ compassion. Jesus’ firstborn son, Israel, is lost.</a:t>
            </a:r>
          </a:p>
          <a:p>
            <a:r>
              <a:rPr lang="en-GB" sz="2200" dirty="0">
                <a:cs typeface="Calibri"/>
              </a:rPr>
              <a:t>The disciples are told to trust – don’t acquire money, take a spare coat etc. God will provide all you need.</a:t>
            </a:r>
          </a:p>
          <a:p>
            <a:r>
              <a:rPr lang="en-GB" sz="2200" dirty="0">
                <a:cs typeface="Calibri"/>
              </a:rPr>
              <a:t>There are many in our time who are becoming very wealthy from their ministries.  </a:t>
            </a:r>
          </a:p>
          <a:p>
            <a:r>
              <a:rPr lang="en-GB" sz="2200" dirty="0">
                <a:cs typeface="Calibri"/>
              </a:rPr>
              <a:t>You need enough, and God will provide that. Ministry is part of one’s giving to the Lord and should never be a means of becoming wealthy, particularly off the backs of those we minister to.</a:t>
            </a:r>
          </a:p>
          <a:p>
            <a:r>
              <a:rPr lang="en-GB" sz="2200" dirty="0">
                <a:cs typeface="Calibri"/>
              </a:rPr>
              <a:t>The point is rammed home in verse 8 – “freely you have received, freely give”.</a:t>
            </a:r>
          </a:p>
          <a:p>
            <a:r>
              <a:rPr lang="en-GB" sz="2200" dirty="0">
                <a:cs typeface="Calibri"/>
              </a:rPr>
              <a:t>I was once part of a church that asked me to deliver a series of bible studies, to which I agreed. That church then charged people for attending those studies to help towards expenses.</a:t>
            </a:r>
          </a:p>
          <a:p>
            <a:r>
              <a:rPr lang="en-GB" sz="2200" dirty="0">
                <a:cs typeface="Calibri"/>
              </a:rPr>
              <a:t>People should never have to pay to receive teaching in God’s word.</a:t>
            </a:r>
          </a:p>
          <a:p>
            <a:r>
              <a:rPr lang="en-GB" sz="2200" dirty="0">
                <a:cs typeface="Calibri"/>
              </a:rPr>
              <a:t>Many churches have, unwisely, saddled themselves with very large mortgages, so they have to charge, they think, to meet these commitments. A sad situation for God’s church to be in.</a:t>
            </a:r>
          </a:p>
          <a:p>
            <a:r>
              <a:rPr lang="en-GB" sz="2200" dirty="0">
                <a:cs typeface="Calibri"/>
              </a:rPr>
              <a:t>They acquired apparent worldly wealth through taking on debt – God will provide for His work.</a:t>
            </a:r>
          </a:p>
        </p:txBody>
      </p:sp>
    </p:spTree>
    <p:extLst>
      <p:ext uri="{BB962C8B-B14F-4D97-AF65-F5344CB8AC3E}">
        <p14:creationId xmlns:p14="http://schemas.microsoft.com/office/powerpoint/2010/main" val="4199590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5C8F7-44C0-5732-715E-EAFA66F17DD8}"/>
              </a:ext>
            </a:extLst>
          </p:cNvPr>
          <p:cNvSpPr>
            <a:spLocks noGrp="1"/>
          </p:cNvSpPr>
          <p:nvPr>
            <p:ph type="title"/>
          </p:nvPr>
        </p:nvSpPr>
        <p:spPr/>
        <p:txBody>
          <a:bodyPr/>
          <a:lstStyle/>
          <a:p>
            <a:r>
              <a:rPr lang="en-GB" dirty="0"/>
              <a:t>Matthew 9 v 35 to 10 v 15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518FBF8F-8EAC-3C3A-7468-555106F52764}"/>
              </a:ext>
            </a:extLst>
          </p:cNvPr>
          <p:cNvSpPr>
            <a:spLocks noGrp="1"/>
          </p:cNvSpPr>
          <p:nvPr>
            <p:ph idx="1"/>
          </p:nvPr>
        </p:nvSpPr>
        <p:spPr>
          <a:xfrm>
            <a:off x="838200" y="1272210"/>
            <a:ext cx="10515600" cy="5585790"/>
          </a:xfrm>
        </p:spPr>
        <p:txBody>
          <a:bodyPr vert="horz" lIns="91440" tIns="45720" rIns="91440" bIns="45720" rtlCol="0" anchor="t">
            <a:normAutofit fontScale="92500" lnSpcReduction="20000"/>
          </a:bodyPr>
          <a:lstStyle/>
          <a:p>
            <a:r>
              <a:rPr lang="en-GB" sz="2400" dirty="0">
                <a:ea typeface="Calibri"/>
                <a:cs typeface="Calibri"/>
              </a:rPr>
              <a:t>This passage ends with a warning to those who reject the disciples’ word, as well as a statement that implies that the disciples were responsible for delivering the word but not for the outcome of doing so.</a:t>
            </a:r>
          </a:p>
          <a:p>
            <a:r>
              <a:rPr lang="en-GB" sz="2400" dirty="0">
                <a:ea typeface="Calibri"/>
                <a:cs typeface="Calibri"/>
              </a:rPr>
              <a:t>The instruction is to give blessing where you are well received and somewhat the reverse when you are not</a:t>
            </a:r>
          </a:p>
          <a:p>
            <a:r>
              <a:rPr lang="en-GB" sz="2400" dirty="0">
                <a:ea typeface="Calibri"/>
                <a:cs typeface="Calibri"/>
              </a:rPr>
              <a:t>Whilst God is very patient and longsuffering, there is an end to His tolerance. This is best expressed in the Old Testament in Genesis 6 v 6 where His patience came to an end, and He put an end to almost all life.</a:t>
            </a:r>
          </a:p>
          <a:p>
            <a:r>
              <a:rPr lang="en-GB" sz="2400" dirty="0">
                <a:ea typeface="Calibri"/>
                <a:cs typeface="Calibri"/>
              </a:rPr>
              <a:t>Additionally, we can consider the situation in Sodom and Gomorrah where God’s patience also came to an end, and He destroyed these cities along with 2 others.</a:t>
            </a:r>
          </a:p>
          <a:p>
            <a:r>
              <a:rPr lang="en-GB" sz="2400" dirty="0">
                <a:ea typeface="Calibri"/>
                <a:cs typeface="Calibri"/>
              </a:rPr>
              <a:t>In both cases the word was taken to the people, and they ignored it.</a:t>
            </a:r>
          </a:p>
          <a:p>
            <a:r>
              <a:rPr lang="en-GB" sz="2400" dirty="0">
                <a:ea typeface="Calibri"/>
                <a:cs typeface="Calibri"/>
              </a:rPr>
              <a:t>We should take note that Sodom and Gomorrah were doing very much the same in their day as we </a:t>
            </a:r>
            <a:r>
              <a:rPr lang="en-GB" sz="2400">
                <a:ea typeface="Calibri"/>
                <a:cs typeface="Calibri"/>
              </a:rPr>
              <a:t>in the UK </a:t>
            </a:r>
            <a:r>
              <a:rPr lang="en-GB" sz="2400" dirty="0">
                <a:ea typeface="Calibri"/>
                <a:cs typeface="Calibri"/>
              </a:rPr>
              <a:t>are doing now.</a:t>
            </a:r>
          </a:p>
          <a:p>
            <a:r>
              <a:rPr lang="en-GB" sz="2400" dirty="0">
                <a:ea typeface="Calibri"/>
                <a:cs typeface="Calibri"/>
              </a:rPr>
              <a:t>Sexual perversion is rife, homosexuality is widespread and has the backing of the law and the government, adultery and fornication are accepted as the norm.</a:t>
            </a:r>
          </a:p>
          <a:p>
            <a:r>
              <a:rPr lang="en-GB" sz="2400" dirty="0">
                <a:ea typeface="Calibri"/>
                <a:cs typeface="Calibri"/>
              </a:rPr>
              <a:t>There was no fear of the Lord in those days, much as our society does not fear Him.</a:t>
            </a:r>
          </a:p>
          <a:p>
            <a:r>
              <a:rPr lang="en-GB" sz="2400" dirty="0">
                <a:ea typeface="Calibri"/>
                <a:cs typeface="Calibri"/>
              </a:rPr>
              <a:t>We would do well to remember that God destroyed these cities for doing what we are doing, with impunity.</a:t>
            </a:r>
          </a:p>
        </p:txBody>
      </p:sp>
    </p:spTree>
    <p:extLst>
      <p:ext uri="{BB962C8B-B14F-4D97-AF65-F5344CB8AC3E}">
        <p14:creationId xmlns:p14="http://schemas.microsoft.com/office/powerpoint/2010/main" val="2879295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7194B-3FE4-8317-8823-6EFA330DE765}"/>
              </a:ext>
            </a:extLst>
          </p:cNvPr>
          <p:cNvSpPr>
            <a:spLocks noGrp="1"/>
          </p:cNvSpPr>
          <p:nvPr>
            <p:ph type="title"/>
          </p:nvPr>
        </p:nvSpPr>
        <p:spPr/>
        <p:txBody>
          <a:bodyPr/>
          <a:lstStyle/>
          <a:p>
            <a:r>
              <a:rPr lang="en-GB" dirty="0"/>
              <a:t>Matthew 9 v 35 to 10 v 15</a:t>
            </a:r>
            <a:br>
              <a:rPr lang="en-GB" b="0" i="0" u="none" strike="noStrike" baseline="0" dirty="0">
                <a:solidFill>
                  <a:srgbClr val="0000FF"/>
                </a:solidFill>
              </a:rPr>
            </a:br>
            <a:endParaRPr lang="en-GB" dirty="0"/>
          </a:p>
        </p:txBody>
      </p:sp>
      <p:sp>
        <p:nvSpPr>
          <p:cNvPr id="3" name="Content Placeholder 2">
            <a:extLst>
              <a:ext uri="{FF2B5EF4-FFF2-40B4-BE49-F238E27FC236}">
                <a16:creationId xmlns:a16="http://schemas.microsoft.com/office/drawing/2014/main" id="{1BF91420-5027-31CF-E868-3C7B409EE90D}"/>
              </a:ext>
            </a:extLst>
          </p:cNvPr>
          <p:cNvSpPr>
            <a:spLocks noGrp="1"/>
          </p:cNvSpPr>
          <p:nvPr>
            <p:ph idx="1"/>
          </p:nvPr>
        </p:nvSpPr>
        <p:spPr>
          <a:xfrm>
            <a:off x="838200" y="1361660"/>
            <a:ext cx="10515600" cy="5496340"/>
          </a:xfrm>
        </p:spPr>
        <p:txBody>
          <a:bodyPr vert="horz" lIns="91440" tIns="45720" rIns="91440" bIns="45720" rtlCol="0" anchor="t">
            <a:normAutofit fontScale="92500" lnSpcReduction="10000"/>
          </a:bodyPr>
          <a:lstStyle/>
          <a:p>
            <a:pPr marL="514350" indent="-514350"/>
            <a:r>
              <a:rPr lang="en-GB" dirty="0">
                <a:ea typeface="Calibri" panose="020F0502020204030204"/>
                <a:cs typeface="Calibri" panose="020F0502020204030204"/>
              </a:rPr>
              <a:t>The things that took place in Sodom and Gomorrah with majority consent and approval were all kinds of sexual perversion and other morally repugnant things alluded to generally in Ezekiel 16 v 49 – 50.</a:t>
            </a:r>
          </a:p>
          <a:p>
            <a:pPr marL="514350" indent="-514350"/>
            <a:r>
              <a:rPr lang="en-GB" dirty="0">
                <a:ea typeface="Calibri" panose="020F0502020204030204"/>
                <a:cs typeface="Calibri" panose="020F0502020204030204"/>
              </a:rPr>
              <a:t>So, these disciples were tasked with preaching to their target audience that the Kingdom of God is at hand – a call to repentance and change, similar to that preached to Sodom and Gomorrah and to the general population while Noah was building the ark.</a:t>
            </a:r>
          </a:p>
          <a:p>
            <a:pPr marL="514350" indent="-514350"/>
            <a:r>
              <a:rPr lang="en-GB" dirty="0">
                <a:ea typeface="Calibri" panose="020F0502020204030204"/>
                <a:cs typeface="Calibri" panose="020F0502020204030204"/>
              </a:rPr>
              <a:t>And Jesus said that where their word was ignored, it would have been more tolerable (bearable) for Sodom and Gomorrah than for those who reject the word of the disciples.</a:t>
            </a:r>
          </a:p>
          <a:p>
            <a:pPr marL="514350" indent="-514350"/>
            <a:r>
              <a:rPr lang="en-GB" dirty="0">
                <a:ea typeface="Calibri" panose="020F0502020204030204"/>
                <a:cs typeface="Calibri" panose="020F0502020204030204"/>
              </a:rPr>
              <a:t>They were responsible for telling them of the coming of the Kingdom but not for the responses.</a:t>
            </a:r>
          </a:p>
          <a:p>
            <a:pPr marL="514350" indent="-514350"/>
            <a:r>
              <a:rPr lang="en-GB" dirty="0">
                <a:ea typeface="Calibri" panose="020F0502020204030204"/>
                <a:cs typeface="Calibri" panose="020F0502020204030204"/>
              </a:rPr>
              <a:t>At present, in the UK, the responses are to continue to amplify our sins and, arguably worst of all, to perpetrate </a:t>
            </a:r>
            <a:r>
              <a:rPr lang="en-GB">
                <a:ea typeface="Calibri" panose="020F0502020204030204"/>
                <a:cs typeface="Calibri" panose="020F0502020204030204"/>
              </a:rPr>
              <a:t>them upon </a:t>
            </a:r>
            <a:r>
              <a:rPr lang="en-GB" dirty="0">
                <a:ea typeface="Calibri" panose="020F0502020204030204"/>
                <a:cs typeface="Calibri" panose="020F0502020204030204"/>
              </a:rPr>
              <a:t>our children.</a:t>
            </a:r>
          </a:p>
          <a:p>
            <a:pPr marL="514350" indent="-514350"/>
            <a:r>
              <a:rPr lang="en-GB" dirty="0">
                <a:ea typeface="Calibri" panose="020F0502020204030204"/>
                <a:cs typeface="Calibri" panose="020F0502020204030204"/>
              </a:rPr>
              <a:t>God will not allow this to go unpunished.</a:t>
            </a:r>
          </a:p>
        </p:txBody>
      </p:sp>
    </p:spTree>
    <p:extLst>
      <p:ext uri="{BB962C8B-B14F-4D97-AF65-F5344CB8AC3E}">
        <p14:creationId xmlns:p14="http://schemas.microsoft.com/office/powerpoint/2010/main" val="2744764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28BF3DA-9588-437E-93EE-0833F49D4D09}"/>
</file>

<file path=customXml/itemProps2.xml><?xml version="1.0" encoding="utf-8"?>
<ds:datastoreItem xmlns:ds="http://schemas.openxmlformats.org/officeDocument/2006/customXml" ds:itemID="{09B0BE07-A04F-4EEE-BB27-10285CEFA4A3}"/>
</file>

<file path=customXml/itemProps3.xml><?xml version="1.0" encoding="utf-8"?>
<ds:datastoreItem xmlns:ds="http://schemas.openxmlformats.org/officeDocument/2006/customXml" ds:itemID="{8D505A05-0337-4D76-BE9C-348EB51A5E98}"/>
</file>

<file path=docProps/app.xml><?xml version="1.0" encoding="utf-8"?>
<Properties xmlns="http://schemas.openxmlformats.org/officeDocument/2006/extended-properties" xmlns:vt="http://schemas.openxmlformats.org/officeDocument/2006/docPropsVTypes">
  <TotalTime>31256</TotalTime>
  <Words>1742</Words>
  <Application>Microsoft Office PowerPoint</Application>
  <PresentationFormat>Widescreen</PresentationFormat>
  <Paragraphs>74</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Calibri</vt:lpstr>
      <vt:lpstr>Calibri Light</vt:lpstr>
      <vt:lpstr>Office Theme</vt:lpstr>
      <vt:lpstr>Matthew 9 v 35 to 10 v 15 </vt:lpstr>
      <vt:lpstr>INTRODUCTION</vt:lpstr>
      <vt:lpstr>Matthew 9 v 35 to 10 v 15 </vt:lpstr>
      <vt:lpstr>Matthew 9 v 35 to 10 v 15 </vt:lpstr>
      <vt:lpstr>Matthew 9 v 35 to 10 v 15 </vt:lpstr>
      <vt:lpstr>Matthew 9 v 35 to 10 v 15 </vt:lpstr>
      <vt:lpstr>Matthew 9 v 35 to 10 v 15 </vt:lpstr>
      <vt:lpstr>Matthew 9 v 35 to 10 v 15 </vt:lpstr>
      <vt:lpstr>Matthew 9 v 35 to 10 v 15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Israeli/Arab Conflict in Gaza</dc:title>
  <dc:creator>Ray Kelly</dc:creator>
  <cp:lastModifiedBy>Ray Kelly</cp:lastModifiedBy>
  <cp:revision>385</cp:revision>
  <dcterms:created xsi:type="dcterms:W3CDTF">2023-11-21T17:38:10Z</dcterms:created>
  <dcterms:modified xsi:type="dcterms:W3CDTF">2024-04-06T19:28:40Z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