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15132E-9AB0-4F22-90FF-3C466C183974}" v="7" dt="2024-08-08T15:43:30.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4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F815132E-9AB0-4F22-90FF-3C466C183974}"/>
    <pc:docChg chg="undo custSel addSld modSld sldOrd">
      <pc:chgData name="Ray Kelly" userId="fe8bf2b6eea63579" providerId="LiveId" clId="{F815132E-9AB0-4F22-90FF-3C466C183974}" dt="2024-08-17T20:12:00.078" v="9063" actId="20577"/>
      <pc:docMkLst>
        <pc:docMk/>
      </pc:docMkLst>
      <pc:sldChg chg="modSp mod">
        <pc:chgData name="Ray Kelly" userId="fe8bf2b6eea63579" providerId="LiveId" clId="{F815132E-9AB0-4F22-90FF-3C466C183974}" dt="2024-08-07T20:37:20.144" v="2112" actId="20577"/>
        <pc:sldMkLst>
          <pc:docMk/>
          <pc:sldMk cId="2647642118" sldId="256"/>
        </pc:sldMkLst>
        <pc:spChg chg="mod">
          <ac:chgData name="Ray Kelly" userId="fe8bf2b6eea63579" providerId="LiveId" clId="{F815132E-9AB0-4F22-90FF-3C466C183974}" dt="2024-08-07T20:37:20.144" v="2112" actId="20577"/>
          <ac:spMkLst>
            <pc:docMk/>
            <pc:sldMk cId="2647642118" sldId="256"/>
            <ac:spMk id="2" creationId="{743822DC-8870-D953-46CF-844CC8559D57}"/>
          </ac:spMkLst>
        </pc:spChg>
        <pc:spChg chg="mod">
          <ac:chgData name="Ray Kelly" userId="fe8bf2b6eea63579" providerId="LiveId" clId="{F815132E-9AB0-4F22-90FF-3C466C183974}" dt="2024-08-07T19:59:13.607" v="44" actId="20577"/>
          <ac:spMkLst>
            <pc:docMk/>
            <pc:sldMk cId="2647642118" sldId="256"/>
            <ac:spMk id="3" creationId="{C217B140-9637-86BB-38F0-0A0BA69EA311}"/>
          </ac:spMkLst>
        </pc:spChg>
      </pc:sldChg>
      <pc:sldChg chg="modSp new mod">
        <pc:chgData name="Ray Kelly" userId="fe8bf2b6eea63579" providerId="LiveId" clId="{F815132E-9AB0-4F22-90FF-3C466C183974}" dt="2024-08-17T09:45:02.665" v="7010" actId="20577"/>
        <pc:sldMkLst>
          <pc:docMk/>
          <pc:sldMk cId="4079535760" sldId="257"/>
        </pc:sldMkLst>
        <pc:spChg chg="mod">
          <ac:chgData name="Ray Kelly" userId="fe8bf2b6eea63579" providerId="LiveId" clId="{F815132E-9AB0-4F22-90FF-3C466C183974}" dt="2024-08-07T19:59:38.908" v="57" actId="20577"/>
          <ac:spMkLst>
            <pc:docMk/>
            <pc:sldMk cId="4079535760" sldId="257"/>
            <ac:spMk id="2" creationId="{8927030C-0E6E-9C2A-2E4B-445A90038AC9}"/>
          </ac:spMkLst>
        </pc:spChg>
        <pc:spChg chg="mod">
          <ac:chgData name="Ray Kelly" userId="fe8bf2b6eea63579" providerId="LiveId" clId="{F815132E-9AB0-4F22-90FF-3C466C183974}" dt="2024-08-17T09:45:02.665" v="7010" actId="20577"/>
          <ac:spMkLst>
            <pc:docMk/>
            <pc:sldMk cId="4079535760" sldId="257"/>
            <ac:spMk id="3" creationId="{70E46CFC-3615-2165-014F-DA22E81B6A10}"/>
          </ac:spMkLst>
        </pc:spChg>
      </pc:sldChg>
      <pc:sldChg chg="modSp add mod">
        <pc:chgData name="Ray Kelly" userId="fe8bf2b6eea63579" providerId="LiveId" clId="{F815132E-9AB0-4F22-90FF-3C466C183974}" dt="2024-08-17T10:41:04.740" v="8801" actId="20577"/>
        <pc:sldMkLst>
          <pc:docMk/>
          <pc:sldMk cId="3043183447" sldId="258"/>
        </pc:sldMkLst>
        <pc:spChg chg="mod">
          <ac:chgData name="Ray Kelly" userId="fe8bf2b6eea63579" providerId="LiveId" clId="{F815132E-9AB0-4F22-90FF-3C466C183974}" dt="2024-08-07T20:12:33.649" v="1191" actId="20577"/>
          <ac:spMkLst>
            <pc:docMk/>
            <pc:sldMk cId="3043183447" sldId="258"/>
            <ac:spMk id="2" creationId="{8927030C-0E6E-9C2A-2E4B-445A90038AC9}"/>
          </ac:spMkLst>
        </pc:spChg>
        <pc:spChg chg="mod">
          <ac:chgData name="Ray Kelly" userId="fe8bf2b6eea63579" providerId="LiveId" clId="{F815132E-9AB0-4F22-90FF-3C466C183974}" dt="2024-08-17T10:41:04.740" v="8801" actId="20577"/>
          <ac:spMkLst>
            <pc:docMk/>
            <pc:sldMk cId="3043183447" sldId="258"/>
            <ac:spMk id="3" creationId="{70E46CFC-3615-2165-014F-DA22E81B6A10}"/>
          </ac:spMkLst>
        </pc:spChg>
      </pc:sldChg>
      <pc:sldChg chg="modSp add mod">
        <pc:chgData name="Ray Kelly" userId="fe8bf2b6eea63579" providerId="LiveId" clId="{F815132E-9AB0-4F22-90FF-3C466C183974}" dt="2024-08-08T13:46:29.751" v="3187" actId="313"/>
        <pc:sldMkLst>
          <pc:docMk/>
          <pc:sldMk cId="1205944259" sldId="259"/>
        </pc:sldMkLst>
        <pc:spChg chg="mod">
          <ac:chgData name="Ray Kelly" userId="fe8bf2b6eea63579" providerId="LiveId" clId="{F815132E-9AB0-4F22-90FF-3C466C183974}" dt="2024-08-08T13:46:29.751" v="3187" actId="313"/>
          <ac:spMkLst>
            <pc:docMk/>
            <pc:sldMk cId="1205944259" sldId="259"/>
            <ac:spMk id="3" creationId="{70E46CFC-3615-2165-014F-DA22E81B6A10}"/>
          </ac:spMkLst>
        </pc:spChg>
      </pc:sldChg>
      <pc:sldChg chg="modSp add mod">
        <pc:chgData name="Ray Kelly" userId="fe8bf2b6eea63579" providerId="LiveId" clId="{F815132E-9AB0-4F22-90FF-3C466C183974}" dt="2024-08-15T16:11:59.771" v="6983" actId="20577"/>
        <pc:sldMkLst>
          <pc:docMk/>
          <pc:sldMk cId="2628012129" sldId="260"/>
        </pc:sldMkLst>
        <pc:spChg chg="mod">
          <ac:chgData name="Ray Kelly" userId="fe8bf2b6eea63579" providerId="LiveId" clId="{F815132E-9AB0-4F22-90FF-3C466C183974}" dt="2024-08-15T16:11:59.771" v="6983" actId="20577"/>
          <ac:spMkLst>
            <pc:docMk/>
            <pc:sldMk cId="2628012129" sldId="260"/>
            <ac:spMk id="3" creationId="{70E46CFC-3615-2165-014F-DA22E81B6A10}"/>
          </ac:spMkLst>
        </pc:spChg>
      </pc:sldChg>
      <pc:sldChg chg="addSp delSp modSp new mod">
        <pc:chgData name="Ray Kelly" userId="fe8bf2b6eea63579" providerId="LiveId" clId="{F815132E-9AB0-4F22-90FF-3C466C183974}" dt="2024-08-08T14:17:24.977" v="3717" actId="208"/>
        <pc:sldMkLst>
          <pc:docMk/>
          <pc:sldMk cId="3503793366" sldId="261"/>
        </pc:sldMkLst>
        <pc:spChg chg="add mod">
          <ac:chgData name="Ray Kelly" userId="fe8bf2b6eea63579" providerId="LiveId" clId="{F815132E-9AB0-4F22-90FF-3C466C183974}" dt="2024-08-08T14:14:49.910" v="3713" actId="11529"/>
          <ac:spMkLst>
            <pc:docMk/>
            <pc:sldMk cId="3503793366" sldId="261"/>
            <ac:spMk id="2" creationId="{7975EB0A-8BAE-2E36-C2B4-166B6774975D}"/>
          </ac:spMkLst>
        </pc:spChg>
        <pc:spChg chg="add del">
          <ac:chgData name="Ray Kelly" userId="fe8bf2b6eea63579" providerId="LiveId" clId="{F815132E-9AB0-4F22-90FF-3C466C183974}" dt="2024-08-08T14:15:28.102" v="3715" actId="11529"/>
          <ac:spMkLst>
            <pc:docMk/>
            <pc:sldMk cId="3503793366" sldId="261"/>
            <ac:spMk id="3" creationId="{DACECAC6-AC90-C318-6A48-59571ED828D7}"/>
          </ac:spMkLst>
        </pc:spChg>
        <pc:picChg chg="add mod">
          <ac:chgData name="Ray Kelly" userId="fe8bf2b6eea63579" providerId="LiveId" clId="{F815132E-9AB0-4F22-90FF-3C466C183974}" dt="2024-08-08T14:14:33.063" v="3712" actId="1076"/>
          <ac:picMkLst>
            <pc:docMk/>
            <pc:sldMk cId="3503793366" sldId="261"/>
            <ac:picMk id="1026" creationId="{AD0B8A39-D4B0-868B-923F-ADDBCF267567}"/>
          </ac:picMkLst>
        </pc:picChg>
        <pc:cxnChg chg="add mod">
          <ac:chgData name="Ray Kelly" userId="fe8bf2b6eea63579" providerId="LiveId" clId="{F815132E-9AB0-4F22-90FF-3C466C183974}" dt="2024-08-08T14:17:24.977" v="3717" actId="208"/>
          <ac:cxnSpMkLst>
            <pc:docMk/>
            <pc:sldMk cId="3503793366" sldId="261"/>
            <ac:cxnSpMk id="5" creationId="{0EFE1A5E-1A8E-A709-3600-AD0BEEA4C8AD}"/>
          </ac:cxnSpMkLst>
        </pc:cxnChg>
      </pc:sldChg>
      <pc:sldChg chg="modSp new mod ord">
        <pc:chgData name="Ray Kelly" userId="fe8bf2b6eea63579" providerId="LiveId" clId="{F815132E-9AB0-4F22-90FF-3C466C183974}" dt="2024-08-17T19:42:10.809" v="8956" actId="14100"/>
        <pc:sldMkLst>
          <pc:docMk/>
          <pc:sldMk cId="275704811" sldId="262"/>
        </pc:sldMkLst>
        <pc:spChg chg="mod">
          <ac:chgData name="Ray Kelly" userId="fe8bf2b6eea63579" providerId="LiveId" clId="{F815132E-9AB0-4F22-90FF-3C466C183974}" dt="2024-08-08T15:09:43.348" v="4592"/>
          <ac:spMkLst>
            <pc:docMk/>
            <pc:sldMk cId="275704811" sldId="262"/>
            <ac:spMk id="2" creationId="{1726F5B6-D71D-AA25-1432-9B1A33172932}"/>
          </ac:spMkLst>
        </pc:spChg>
        <pc:spChg chg="mod">
          <ac:chgData name="Ray Kelly" userId="fe8bf2b6eea63579" providerId="LiveId" clId="{F815132E-9AB0-4F22-90FF-3C466C183974}" dt="2024-08-17T19:42:10.809" v="8956" actId="14100"/>
          <ac:spMkLst>
            <pc:docMk/>
            <pc:sldMk cId="275704811" sldId="262"/>
            <ac:spMk id="3" creationId="{5D9D5870-B09D-BB4E-3007-0AD4EA998FF1}"/>
          </ac:spMkLst>
        </pc:spChg>
      </pc:sldChg>
      <pc:sldChg chg="modSp add mod">
        <pc:chgData name="Ray Kelly" userId="fe8bf2b6eea63579" providerId="LiveId" clId="{F815132E-9AB0-4F22-90FF-3C466C183974}" dt="2024-08-17T20:03:18.453" v="9026" actId="20577"/>
        <pc:sldMkLst>
          <pc:docMk/>
          <pc:sldMk cId="1809976965" sldId="263"/>
        </pc:sldMkLst>
        <pc:spChg chg="mod">
          <ac:chgData name="Ray Kelly" userId="fe8bf2b6eea63579" providerId="LiveId" clId="{F815132E-9AB0-4F22-90FF-3C466C183974}" dt="2024-08-17T20:03:18.453" v="9026" actId="20577"/>
          <ac:spMkLst>
            <pc:docMk/>
            <pc:sldMk cId="1809976965" sldId="263"/>
            <ac:spMk id="3" creationId="{5D9D5870-B09D-BB4E-3007-0AD4EA998FF1}"/>
          </ac:spMkLst>
        </pc:spChg>
      </pc:sldChg>
      <pc:sldChg chg="modSp add mod">
        <pc:chgData name="Ray Kelly" userId="fe8bf2b6eea63579" providerId="LiveId" clId="{F815132E-9AB0-4F22-90FF-3C466C183974}" dt="2024-08-17T20:12:00.078" v="9063" actId="20577"/>
        <pc:sldMkLst>
          <pc:docMk/>
          <pc:sldMk cId="3824828007" sldId="264"/>
        </pc:sldMkLst>
        <pc:spChg chg="mod">
          <ac:chgData name="Ray Kelly" userId="fe8bf2b6eea63579" providerId="LiveId" clId="{F815132E-9AB0-4F22-90FF-3C466C183974}" dt="2024-08-17T20:12:00.078" v="9063" actId="20577"/>
          <ac:spMkLst>
            <pc:docMk/>
            <pc:sldMk cId="3824828007" sldId="264"/>
            <ac:spMk id="3" creationId="{5D9D5870-B09D-BB4E-3007-0AD4EA998FF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0CD95-B1C1-9F9F-1D1A-DAA19CD076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0C5E674-F531-E651-30AA-DD685EB24D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43A3B4-6799-9EBE-9948-D5B570314C38}"/>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5" name="Footer Placeholder 4">
            <a:extLst>
              <a:ext uri="{FF2B5EF4-FFF2-40B4-BE49-F238E27FC236}">
                <a16:creationId xmlns:a16="http://schemas.microsoft.com/office/drawing/2014/main" id="{1BBC1387-4AE9-42E6-52BB-47DCD37B64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BC0197-B157-CBFC-B8B3-403E7E14F296}"/>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1925396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296AA-EB68-6FD0-62E1-C549913404A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ABAA5AC-233D-CBC5-52C3-4DF8C332EB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DC9EE6-686B-FC0E-21D2-B7F2396E07A0}"/>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5" name="Footer Placeholder 4">
            <a:extLst>
              <a:ext uri="{FF2B5EF4-FFF2-40B4-BE49-F238E27FC236}">
                <a16:creationId xmlns:a16="http://schemas.microsoft.com/office/drawing/2014/main" id="{FC179E9C-6B2C-FFBA-DFDE-EBE84AFE48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0BC249-CC90-9DBD-A52B-B9E1E89FD2DA}"/>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136443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F36420-BE5E-9E12-A589-AF1FE1C9DD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D52F8E7-A1E7-7585-919E-058E3C9DB7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E6E83F-58EE-272A-D01A-BCF299B73CE1}"/>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5" name="Footer Placeholder 4">
            <a:extLst>
              <a:ext uri="{FF2B5EF4-FFF2-40B4-BE49-F238E27FC236}">
                <a16:creationId xmlns:a16="http://schemas.microsoft.com/office/drawing/2014/main" id="{D1CB2C77-6CA3-6823-D10D-8C8057B52D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F0AF70-B005-2434-5DC9-92C86443F80C}"/>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3664377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C4644-2E07-1CBE-FA99-6A39844C76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5A47BC-A2FB-B630-758E-6AFC9AB180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D00DE4-79B6-84FD-429D-A2C084501218}"/>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5" name="Footer Placeholder 4">
            <a:extLst>
              <a:ext uri="{FF2B5EF4-FFF2-40B4-BE49-F238E27FC236}">
                <a16:creationId xmlns:a16="http://schemas.microsoft.com/office/drawing/2014/main" id="{F1C613E8-9400-2D78-B551-8944D6C227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4744E8-22E5-EEAA-8626-17700397FF8C}"/>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581820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FB74D-41D1-D07A-D5A8-E904DE3F76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8DE823-F7EF-6251-109F-9AC3049C3B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E287C2-71F5-8DA0-C91F-C621B1277FD5}"/>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5" name="Footer Placeholder 4">
            <a:extLst>
              <a:ext uri="{FF2B5EF4-FFF2-40B4-BE49-F238E27FC236}">
                <a16:creationId xmlns:a16="http://schemas.microsoft.com/office/drawing/2014/main" id="{B0B2D6F6-2C42-5CBD-C1EB-A4D354F0DA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B2D2BF-ECC9-7FAE-D9E5-4FFA25A071FA}"/>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203800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97701-D52C-B232-BAD7-915523EDC96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54C026C-E402-1029-AA3D-51371B64C9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015FF1-083B-974A-93D8-E369162852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267409-88B9-764A-C265-94A0EA2DAEF0}"/>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6" name="Footer Placeholder 5">
            <a:extLst>
              <a:ext uri="{FF2B5EF4-FFF2-40B4-BE49-F238E27FC236}">
                <a16:creationId xmlns:a16="http://schemas.microsoft.com/office/drawing/2014/main" id="{7CF6A1ED-680F-21B8-F543-9A0ABA49F1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919A9D-9B5B-A4C1-1BCB-535F6EFC9E00}"/>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3397555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9F063-24C4-459D-F6B4-E54E4F6594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AAE5FB-47A1-0A61-DB47-6FBC26B2FD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012824-485C-8D47-DAEE-4B9CD07F07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3CE6ED5-9C82-59F7-78BC-998D9173A9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87B4-92C4-E545-CEE9-CE22ACFD8C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28A918-9876-EA9D-D155-77EF664C8EE4}"/>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8" name="Footer Placeholder 7">
            <a:extLst>
              <a:ext uri="{FF2B5EF4-FFF2-40B4-BE49-F238E27FC236}">
                <a16:creationId xmlns:a16="http://schemas.microsoft.com/office/drawing/2014/main" id="{5A15F402-91F9-128A-F3B3-055686CC3C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A22F1DB-9D3C-D652-4172-C5907AFCD74C}"/>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2264047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747EA-F2FF-3A48-C308-587E878F818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3AD9D1-F38C-B20A-B1D7-F124E875BC98}"/>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4" name="Footer Placeholder 3">
            <a:extLst>
              <a:ext uri="{FF2B5EF4-FFF2-40B4-BE49-F238E27FC236}">
                <a16:creationId xmlns:a16="http://schemas.microsoft.com/office/drawing/2014/main" id="{6E6B60EE-65C4-7668-50D0-E730EF74F61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C4F330-3D42-B85C-A254-FD86AF258051}"/>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3807281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23C79-6C08-C716-CAB2-08C222D921B4}"/>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3" name="Footer Placeholder 2">
            <a:extLst>
              <a:ext uri="{FF2B5EF4-FFF2-40B4-BE49-F238E27FC236}">
                <a16:creationId xmlns:a16="http://schemas.microsoft.com/office/drawing/2014/main" id="{124176DE-706F-9913-6C23-CB68EB4F5FD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797315A-A41E-7989-511D-7D9526B1A086}"/>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3956688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A4BA7-6DCB-C04B-DF55-823C6F6AA2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004293-15B0-85C7-530A-C64570DDD4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7F7C4A4-A504-6F9B-DB64-B32AF5FC0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727B39-A96A-D392-2831-2F320B122227}"/>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6" name="Footer Placeholder 5">
            <a:extLst>
              <a:ext uri="{FF2B5EF4-FFF2-40B4-BE49-F238E27FC236}">
                <a16:creationId xmlns:a16="http://schemas.microsoft.com/office/drawing/2014/main" id="{9351E19C-16C2-19AC-EF74-5C5BF9B22D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1AED42-8244-98FF-7D74-A96E7D952956}"/>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1704299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052BD-8419-D973-F50F-56B7F577F3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C01CA8-7ECC-AB5D-90BF-1ED5000C76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AAAEB3C-9885-8B73-E202-399DA70D9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D6BA6F-BDC0-3C47-F617-4D7D51A5B403}"/>
              </a:ext>
            </a:extLst>
          </p:cNvPr>
          <p:cNvSpPr>
            <a:spLocks noGrp="1"/>
          </p:cNvSpPr>
          <p:nvPr>
            <p:ph type="dt" sz="half" idx="10"/>
          </p:nvPr>
        </p:nvSpPr>
        <p:spPr/>
        <p:txBody>
          <a:bodyPr/>
          <a:lstStyle/>
          <a:p>
            <a:fld id="{39E9EB3B-3466-4281-874C-583167DFC4AD}" type="datetimeFigureOut">
              <a:rPr lang="en-GB" smtClean="0"/>
              <a:t>17/08/2024</a:t>
            </a:fld>
            <a:endParaRPr lang="en-GB"/>
          </a:p>
        </p:txBody>
      </p:sp>
      <p:sp>
        <p:nvSpPr>
          <p:cNvPr id="6" name="Footer Placeholder 5">
            <a:extLst>
              <a:ext uri="{FF2B5EF4-FFF2-40B4-BE49-F238E27FC236}">
                <a16:creationId xmlns:a16="http://schemas.microsoft.com/office/drawing/2014/main" id="{5D6CD07C-82D5-450A-936D-283F3556BA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1004A4C-7110-1EE5-9F71-D98D57C1972A}"/>
              </a:ext>
            </a:extLst>
          </p:cNvPr>
          <p:cNvSpPr>
            <a:spLocks noGrp="1"/>
          </p:cNvSpPr>
          <p:nvPr>
            <p:ph type="sldNum" sz="quarter" idx="12"/>
          </p:nvPr>
        </p:nvSpPr>
        <p:spPr/>
        <p:txBody>
          <a:bodyPr/>
          <a:lstStyle/>
          <a:p>
            <a:fld id="{AEF11541-155E-49C0-A0E3-0E57F7C669F0}" type="slidenum">
              <a:rPr lang="en-GB" smtClean="0"/>
              <a:t>‹#›</a:t>
            </a:fld>
            <a:endParaRPr lang="en-GB"/>
          </a:p>
        </p:txBody>
      </p:sp>
    </p:spTree>
    <p:extLst>
      <p:ext uri="{BB962C8B-B14F-4D97-AF65-F5344CB8AC3E}">
        <p14:creationId xmlns:p14="http://schemas.microsoft.com/office/powerpoint/2010/main" val="3502397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F240CD-6950-45F6-3F39-2003742730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FCC2DA9-C61C-C5EC-B9C2-22C76EE0F1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11D0B3-55B6-2A87-4869-ABB7B0682E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E9EB3B-3466-4281-874C-583167DFC4AD}" type="datetimeFigureOut">
              <a:rPr lang="en-GB" smtClean="0"/>
              <a:t>17/08/2024</a:t>
            </a:fld>
            <a:endParaRPr lang="en-GB"/>
          </a:p>
        </p:txBody>
      </p:sp>
      <p:sp>
        <p:nvSpPr>
          <p:cNvPr id="5" name="Footer Placeholder 4">
            <a:extLst>
              <a:ext uri="{FF2B5EF4-FFF2-40B4-BE49-F238E27FC236}">
                <a16:creationId xmlns:a16="http://schemas.microsoft.com/office/drawing/2014/main" id="{0A7AEE42-BA3D-CFAA-DB3A-890BC23D65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BD54031-CB51-DD7A-059F-C09ECEEB4A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EF11541-155E-49C0-A0E3-0E57F7C669F0}" type="slidenum">
              <a:rPr lang="en-GB" smtClean="0"/>
              <a:t>‹#›</a:t>
            </a:fld>
            <a:endParaRPr lang="en-GB"/>
          </a:p>
        </p:txBody>
      </p:sp>
    </p:spTree>
    <p:extLst>
      <p:ext uri="{BB962C8B-B14F-4D97-AF65-F5344CB8AC3E}">
        <p14:creationId xmlns:p14="http://schemas.microsoft.com/office/powerpoint/2010/main" val="3214190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822DC-8870-D953-46CF-844CC8559D57}"/>
              </a:ext>
            </a:extLst>
          </p:cNvPr>
          <p:cNvSpPr>
            <a:spLocks noGrp="1"/>
          </p:cNvSpPr>
          <p:nvPr>
            <p:ph type="ctrTitle"/>
          </p:nvPr>
        </p:nvSpPr>
        <p:spPr/>
        <p:txBody>
          <a:bodyPr/>
          <a:lstStyle/>
          <a:p>
            <a:r>
              <a:rPr lang="en-GB" dirty="0"/>
              <a:t>Matthew 13 v 33 - 35</a:t>
            </a:r>
          </a:p>
        </p:txBody>
      </p:sp>
      <p:sp>
        <p:nvSpPr>
          <p:cNvPr id="3" name="Subtitle 2">
            <a:extLst>
              <a:ext uri="{FF2B5EF4-FFF2-40B4-BE49-F238E27FC236}">
                <a16:creationId xmlns:a16="http://schemas.microsoft.com/office/drawing/2014/main" id="{C217B140-9637-86BB-38F0-0A0BA69EA311}"/>
              </a:ext>
            </a:extLst>
          </p:cNvPr>
          <p:cNvSpPr>
            <a:spLocks noGrp="1"/>
          </p:cNvSpPr>
          <p:nvPr>
            <p:ph type="subTitle" idx="1"/>
          </p:nvPr>
        </p:nvSpPr>
        <p:spPr/>
        <p:txBody>
          <a:bodyPr/>
          <a:lstStyle/>
          <a:p>
            <a:r>
              <a:rPr lang="en-GB" dirty="0"/>
              <a:t>The Parable of the Leaven</a:t>
            </a:r>
          </a:p>
        </p:txBody>
      </p:sp>
    </p:spTree>
    <p:extLst>
      <p:ext uri="{BB962C8B-B14F-4D97-AF65-F5344CB8AC3E}">
        <p14:creationId xmlns:p14="http://schemas.microsoft.com/office/powerpoint/2010/main" val="2647642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30C-0E6E-9C2A-2E4B-445A90038AC9}"/>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70E46CFC-3615-2165-014F-DA22E81B6A10}"/>
              </a:ext>
            </a:extLst>
          </p:cNvPr>
          <p:cNvSpPr>
            <a:spLocks noGrp="1"/>
          </p:cNvSpPr>
          <p:nvPr>
            <p:ph idx="1"/>
          </p:nvPr>
        </p:nvSpPr>
        <p:spPr>
          <a:xfrm>
            <a:off x="838200" y="1297858"/>
            <a:ext cx="10515600" cy="5560142"/>
          </a:xfrm>
        </p:spPr>
        <p:txBody>
          <a:bodyPr>
            <a:normAutofit fontScale="77500" lnSpcReduction="20000"/>
          </a:bodyPr>
          <a:lstStyle/>
          <a:p>
            <a:r>
              <a:rPr lang="en-GB" dirty="0"/>
              <a:t>So, we have come to the pivotal point in Jesus’ ministry.</a:t>
            </a:r>
          </a:p>
          <a:p>
            <a:r>
              <a:rPr lang="en-GB" dirty="0"/>
              <a:t>In chapter 12 we have the final and official rejection of Jesus as the Messiah.</a:t>
            </a:r>
          </a:p>
          <a:p>
            <a:r>
              <a:rPr lang="en-GB" dirty="0"/>
              <a:t>Jesus has told them that this will not be forgiven – their predicament is irrevocable.</a:t>
            </a:r>
          </a:p>
          <a:p>
            <a:r>
              <a:rPr lang="en-GB" dirty="0"/>
              <a:t>He has said that they will receive no more signs.</a:t>
            </a:r>
          </a:p>
          <a:p>
            <a:r>
              <a:rPr lang="en-GB" dirty="0"/>
              <a:t>He has begun to teach in parables, specifically for the purpose of hiding things from them.</a:t>
            </a:r>
          </a:p>
          <a:p>
            <a:r>
              <a:rPr lang="en-GB" dirty="0"/>
              <a:t>We tried to put ourselves in the place of the crowd who received both the parable of the Sower and of the wheat and the tares.</a:t>
            </a:r>
          </a:p>
          <a:p>
            <a:r>
              <a:rPr lang="en-GB" dirty="0"/>
              <a:t>How confused and non-plussed they must have been.</a:t>
            </a:r>
          </a:p>
          <a:p>
            <a:r>
              <a:rPr lang="en-GB" dirty="0"/>
              <a:t>The true disciples, however, sought out Jesus for an explanation.</a:t>
            </a:r>
          </a:p>
          <a:p>
            <a:r>
              <a:rPr lang="en-GB" dirty="0"/>
              <a:t>Additionally, there were two other parables that Jesus spoke at that time, the first of which we covered last time – the parable of the mustard seed.</a:t>
            </a:r>
          </a:p>
          <a:p>
            <a:r>
              <a:rPr lang="en-GB" dirty="0"/>
              <a:t>Studying this, we deduced that the Man was, metaphorically, Jesus and that His actions in sowing the mustard seed would contravene the law of diverse kinds by mixing the mustard seed with other crops.</a:t>
            </a:r>
          </a:p>
          <a:p>
            <a:r>
              <a:rPr lang="en-GB" dirty="0"/>
              <a:t>The birds that made their home in the mustard tree were a metaphor for the (unclean) Gentiles that would make their home in the kingdom.</a:t>
            </a:r>
          </a:p>
        </p:txBody>
      </p:sp>
    </p:spTree>
    <p:extLst>
      <p:ext uri="{BB962C8B-B14F-4D97-AF65-F5344CB8AC3E}">
        <p14:creationId xmlns:p14="http://schemas.microsoft.com/office/powerpoint/2010/main" val="4079535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30C-0E6E-9C2A-2E4B-445A90038AC9}"/>
              </a:ext>
            </a:extLst>
          </p:cNvPr>
          <p:cNvSpPr>
            <a:spLocks noGrp="1"/>
          </p:cNvSpPr>
          <p:nvPr>
            <p:ph type="title"/>
          </p:nvPr>
        </p:nvSpPr>
        <p:spPr/>
        <p:txBody>
          <a:bodyPr/>
          <a:lstStyle/>
          <a:p>
            <a:r>
              <a:rPr lang="en-GB" dirty="0"/>
              <a:t>The Parable of the Leaven</a:t>
            </a:r>
          </a:p>
        </p:txBody>
      </p:sp>
      <p:sp>
        <p:nvSpPr>
          <p:cNvPr id="3" name="Content Placeholder 2">
            <a:extLst>
              <a:ext uri="{FF2B5EF4-FFF2-40B4-BE49-F238E27FC236}">
                <a16:creationId xmlns:a16="http://schemas.microsoft.com/office/drawing/2014/main" id="{70E46CFC-3615-2165-014F-DA22E81B6A10}"/>
              </a:ext>
            </a:extLst>
          </p:cNvPr>
          <p:cNvSpPr>
            <a:spLocks noGrp="1"/>
          </p:cNvSpPr>
          <p:nvPr>
            <p:ph idx="1"/>
          </p:nvPr>
        </p:nvSpPr>
        <p:spPr>
          <a:xfrm>
            <a:off x="838200" y="1297858"/>
            <a:ext cx="10515600" cy="5560142"/>
          </a:xfrm>
        </p:spPr>
        <p:txBody>
          <a:bodyPr>
            <a:normAutofit fontScale="70000" lnSpcReduction="20000"/>
          </a:bodyPr>
          <a:lstStyle/>
          <a:p>
            <a:pPr marL="0" indent="0">
              <a:buNone/>
            </a:pPr>
            <a:r>
              <a:rPr lang="en-GB" b="1" dirty="0"/>
              <a:t>33 He spoke another parable to them, “The kingdom of heaven is like leaven, which a woman took and hid in three pecks of flour until it was all leavened.” </a:t>
            </a:r>
          </a:p>
          <a:p>
            <a:pPr marL="0" indent="0">
              <a:buNone/>
            </a:pPr>
            <a:r>
              <a:rPr lang="en-GB" b="1" dirty="0"/>
              <a:t>34 All these things Jesus spoke to the crowds in parables, and He did not speak to them without a parable. </a:t>
            </a:r>
          </a:p>
          <a:p>
            <a:pPr marL="0" indent="0">
              <a:buNone/>
            </a:pPr>
            <a:r>
              <a:rPr lang="en-GB" b="1" dirty="0"/>
              <a:t>35 This was to fulfil what was spoken through the prophet: “I WILL OPEN MY MOUTH IN PARABLES; I WILL UTTER THINGS HIDDEN SINCE THE FOUNDATION OF THE WORLD.” </a:t>
            </a:r>
          </a:p>
          <a:p>
            <a:r>
              <a:rPr lang="en-GB" dirty="0"/>
              <a:t>This parable has been taught in various ways, which is not surprising, given that Jesus has not provided an explanation of it in the Bible (or Matthew failed to record it).</a:t>
            </a:r>
          </a:p>
          <a:p>
            <a:r>
              <a:rPr lang="en-GB" dirty="0"/>
              <a:t>The most common take on the parable is that the lump of dough becoming fully leavened is symbolic of the church increasing and increasing in its influence over the whole world until the world is completely consumed by the Kingdom. However, leaven is always a symbol of sin – why would this be a suitable metaphor for the Kingdom of Heaven?</a:t>
            </a:r>
          </a:p>
          <a:p>
            <a:r>
              <a:rPr lang="en-GB" dirty="0"/>
              <a:t>Conversely, I have heard the reverse of this taught – that because the world is winding down to a sinful end, the leaven is symbolic of sin filling the world in a time of increasing apostacy.</a:t>
            </a:r>
          </a:p>
          <a:p>
            <a:r>
              <a:rPr lang="en-GB" dirty="0"/>
              <a:t>I believe we will see that both of these are wrong, focussing on the influence of men, rather than the achievement of the Lord. How can the kingdom of heaven be like a sin filled world?</a:t>
            </a:r>
          </a:p>
          <a:p>
            <a:r>
              <a:rPr lang="en-GB" dirty="0"/>
              <a:t>As with the previous session, the key to the meaning is, I believe, in the Old Testament Law.</a:t>
            </a:r>
          </a:p>
        </p:txBody>
      </p:sp>
    </p:spTree>
    <p:extLst>
      <p:ext uri="{BB962C8B-B14F-4D97-AF65-F5344CB8AC3E}">
        <p14:creationId xmlns:p14="http://schemas.microsoft.com/office/powerpoint/2010/main" val="3043183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30C-0E6E-9C2A-2E4B-445A90038AC9}"/>
              </a:ext>
            </a:extLst>
          </p:cNvPr>
          <p:cNvSpPr>
            <a:spLocks noGrp="1"/>
          </p:cNvSpPr>
          <p:nvPr>
            <p:ph type="title"/>
          </p:nvPr>
        </p:nvSpPr>
        <p:spPr/>
        <p:txBody>
          <a:bodyPr/>
          <a:lstStyle/>
          <a:p>
            <a:r>
              <a:rPr lang="en-GB" dirty="0"/>
              <a:t>The Parable of the Leaven</a:t>
            </a:r>
          </a:p>
        </p:txBody>
      </p:sp>
      <p:sp>
        <p:nvSpPr>
          <p:cNvPr id="3" name="Content Placeholder 2">
            <a:extLst>
              <a:ext uri="{FF2B5EF4-FFF2-40B4-BE49-F238E27FC236}">
                <a16:creationId xmlns:a16="http://schemas.microsoft.com/office/drawing/2014/main" id="{70E46CFC-3615-2165-014F-DA22E81B6A10}"/>
              </a:ext>
            </a:extLst>
          </p:cNvPr>
          <p:cNvSpPr>
            <a:spLocks noGrp="1"/>
          </p:cNvSpPr>
          <p:nvPr>
            <p:ph idx="1"/>
          </p:nvPr>
        </p:nvSpPr>
        <p:spPr>
          <a:xfrm>
            <a:off x="838200" y="1297858"/>
            <a:ext cx="10515600" cy="5560142"/>
          </a:xfrm>
        </p:spPr>
        <p:txBody>
          <a:bodyPr>
            <a:normAutofit fontScale="70000" lnSpcReduction="20000"/>
          </a:bodyPr>
          <a:lstStyle/>
          <a:p>
            <a:r>
              <a:rPr lang="en-GB" dirty="0"/>
              <a:t>So, let’s break it down.</a:t>
            </a:r>
          </a:p>
          <a:p>
            <a:r>
              <a:rPr lang="en-GB" dirty="0"/>
              <a:t>The Kingdom is like leaven that a woman took.</a:t>
            </a:r>
          </a:p>
          <a:p>
            <a:r>
              <a:rPr lang="en-GB" dirty="0"/>
              <a:t>In the previous parables, the person involved – a man (the Sower, The Landowner and the man that planted the mustard seed) was identified as Jesus (or some would say God the Father in the case of the Sower).</a:t>
            </a:r>
          </a:p>
          <a:p>
            <a:r>
              <a:rPr lang="en-GB" dirty="0"/>
              <a:t>The point is that the main actor was God.</a:t>
            </a:r>
          </a:p>
          <a:p>
            <a:r>
              <a:rPr lang="en-GB" dirty="0"/>
              <a:t>In this case the main actor is designated as female.</a:t>
            </a:r>
          </a:p>
          <a:p>
            <a:r>
              <a:rPr lang="en-GB" dirty="0"/>
              <a:t>This is likely to offend some, but don’t jump ahead of me.</a:t>
            </a:r>
          </a:p>
          <a:p>
            <a:r>
              <a:rPr lang="en-GB" dirty="0"/>
              <a:t>The Holy Spirit (Ruach) is a neuter noun, and His actions are sometimes accredited with feminine characteristics.</a:t>
            </a:r>
          </a:p>
          <a:p>
            <a:r>
              <a:rPr lang="en-GB" dirty="0"/>
              <a:t>Some scholars claim that the gender of the Spirit is feminine, complementing the masculinity of the Father.</a:t>
            </a:r>
          </a:p>
          <a:p>
            <a:r>
              <a:rPr lang="en-GB" dirty="0"/>
              <a:t>I believe this goes a little further than I want to go, nevertheless it is undeniable that there are scriptures that show that He sometimes undertakes a seemingly feminine role or perspective.</a:t>
            </a:r>
          </a:p>
          <a:p>
            <a:r>
              <a:rPr lang="en-GB" dirty="0"/>
              <a:t>In Number 11 v 12 for example, God (the Holy Spirit?) speaks as the one who conceived the people and nursed them.</a:t>
            </a:r>
          </a:p>
          <a:p>
            <a:r>
              <a:rPr lang="en-GB" dirty="0"/>
              <a:t>Also, Deuteronomy 32 v 18, “You neglected the Rock who begot you, and forgot the God who gave you birth”.</a:t>
            </a:r>
          </a:p>
          <a:p>
            <a:endParaRPr lang="en-GB" dirty="0"/>
          </a:p>
          <a:p>
            <a:endParaRPr lang="en-GB" dirty="0"/>
          </a:p>
        </p:txBody>
      </p:sp>
    </p:spTree>
    <p:extLst>
      <p:ext uri="{BB962C8B-B14F-4D97-AF65-F5344CB8AC3E}">
        <p14:creationId xmlns:p14="http://schemas.microsoft.com/office/powerpoint/2010/main" val="1205944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30C-0E6E-9C2A-2E4B-445A90038AC9}"/>
              </a:ext>
            </a:extLst>
          </p:cNvPr>
          <p:cNvSpPr>
            <a:spLocks noGrp="1"/>
          </p:cNvSpPr>
          <p:nvPr>
            <p:ph type="title"/>
          </p:nvPr>
        </p:nvSpPr>
        <p:spPr/>
        <p:txBody>
          <a:bodyPr/>
          <a:lstStyle/>
          <a:p>
            <a:r>
              <a:rPr lang="en-GB" dirty="0"/>
              <a:t>The Parable of the Leaven</a:t>
            </a:r>
          </a:p>
        </p:txBody>
      </p:sp>
      <p:sp>
        <p:nvSpPr>
          <p:cNvPr id="3" name="Content Placeholder 2">
            <a:extLst>
              <a:ext uri="{FF2B5EF4-FFF2-40B4-BE49-F238E27FC236}">
                <a16:creationId xmlns:a16="http://schemas.microsoft.com/office/drawing/2014/main" id="{70E46CFC-3615-2165-014F-DA22E81B6A10}"/>
              </a:ext>
            </a:extLst>
          </p:cNvPr>
          <p:cNvSpPr>
            <a:spLocks noGrp="1"/>
          </p:cNvSpPr>
          <p:nvPr>
            <p:ph idx="1"/>
          </p:nvPr>
        </p:nvSpPr>
        <p:spPr>
          <a:xfrm>
            <a:off x="838200" y="1297858"/>
            <a:ext cx="10515600" cy="5560142"/>
          </a:xfrm>
        </p:spPr>
        <p:txBody>
          <a:bodyPr>
            <a:normAutofit fontScale="70000" lnSpcReduction="20000"/>
          </a:bodyPr>
          <a:lstStyle/>
          <a:p>
            <a:r>
              <a:rPr lang="en-GB" dirty="0"/>
              <a:t>In Proverbs 1 v 20 &amp; 21 and 8 v 1 to 9 v 12, wisdom, which it is clear is a reference to a person of the Godhead, is referenced as ‘she’.</a:t>
            </a:r>
          </a:p>
          <a:p>
            <a:r>
              <a:rPr lang="en-GB" dirty="0"/>
              <a:t>Am I therefore saying the Holy Spirit is a woman – No!</a:t>
            </a:r>
          </a:p>
          <a:p>
            <a:r>
              <a:rPr lang="en-GB" dirty="0"/>
              <a:t>However, both femininity and masculinity are contained within God, so He, from time-to-time, is seen to show and be </a:t>
            </a:r>
            <a:r>
              <a:rPr lang="en-GB"/>
              <a:t>the source of </a:t>
            </a:r>
            <a:r>
              <a:rPr lang="en-GB" dirty="0"/>
              <a:t>Godly feminine characteristics.</a:t>
            </a:r>
          </a:p>
          <a:p>
            <a:r>
              <a:rPr lang="en-GB" dirty="0"/>
              <a:t>So, I contend that the Woman who is adding yeast to the wheat, in keeping with the other parables, is a divine sowing of leaven into the wheat.</a:t>
            </a:r>
          </a:p>
          <a:p>
            <a:r>
              <a:rPr lang="en-GB" dirty="0"/>
              <a:t>The preparing of wheat for bread and its baking was considered to be a woman’s responsibility.</a:t>
            </a:r>
          </a:p>
          <a:p>
            <a:r>
              <a:rPr lang="en-GB" dirty="0"/>
              <a:t>To follow this forward we need to consider what the significance was of the wheat, and it being leavened by God.</a:t>
            </a:r>
          </a:p>
          <a:p>
            <a:r>
              <a:rPr lang="en-GB" dirty="0"/>
              <a:t>The Greek word for a measure (three measures of wheat) is the word ‘</a:t>
            </a:r>
            <a:r>
              <a:rPr lang="en-GB" dirty="0" err="1"/>
              <a:t>saton</a:t>
            </a:r>
            <a:r>
              <a:rPr lang="en-GB" dirty="0"/>
              <a:t>’, which is the Greek equivalent of the Hebrew ‘</a:t>
            </a:r>
            <a:r>
              <a:rPr lang="en-GB" dirty="0" err="1"/>
              <a:t>Seah</a:t>
            </a:r>
            <a:r>
              <a:rPr lang="en-GB" dirty="0"/>
              <a:t>’.</a:t>
            </a:r>
          </a:p>
          <a:p>
            <a:r>
              <a:rPr lang="en-GB" dirty="0"/>
              <a:t>Approximately (these measures were not precise) 3 </a:t>
            </a:r>
            <a:r>
              <a:rPr lang="en-GB" dirty="0" err="1"/>
              <a:t>omers</a:t>
            </a:r>
            <a:r>
              <a:rPr lang="en-GB" dirty="0"/>
              <a:t> = 1 </a:t>
            </a:r>
            <a:r>
              <a:rPr lang="en-GB" dirty="0" err="1"/>
              <a:t>seah</a:t>
            </a:r>
            <a:r>
              <a:rPr lang="en-GB" dirty="0"/>
              <a:t> and 3 </a:t>
            </a:r>
            <a:r>
              <a:rPr lang="en-GB" dirty="0" err="1"/>
              <a:t>seahs</a:t>
            </a:r>
            <a:r>
              <a:rPr lang="en-GB" dirty="0"/>
              <a:t> = 1 ephah.</a:t>
            </a:r>
          </a:p>
          <a:p>
            <a:r>
              <a:rPr lang="en-GB" dirty="0"/>
              <a:t>The grain offering was traditionally 1 ephah or 3 </a:t>
            </a:r>
            <a:r>
              <a:rPr lang="en-GB" dirty="0" err="1"/>
              <a:t>seahs</a:t>
            </a:r>
            <a:r>
              <a:rPr lang="en-GB" dirty="0"/>
              <a:t> of flour (so 3 measures of flour).</a:t>
            </a:r>
          </a:p>
          <a:p>
            <a:r>
              <a:rPr lang="en-GB" dirty="0"/>
              <a:t>In using this descriptor, Jesus was using something that would be immediately familiar to a Jewish listener – the correct quantities for the grain offering.</a:t>
            </a:r>
          </a:p>
          <a:p>
            <a:r>
              <a:rPr lang="en-GB" dirty="0"/>
              <a:t>So, Jesus was saying the Kingdom of Heaven (or God in the other Gospels) was like the leaven that a woman (God) took and hid in the meal offering until it was completely leavened</a:t>
            </a:r>
          </a:p>
        </p:txBody>
      </p:sp>
    </p:spTree>
    <p:extLst>
      <p:ext uri="{BB962C8B-B14F-4D97-AF65-F5344CB8AC3E}">
        <p14:creationId xmlns:p14="http://schemas.microsoft.com/office/powerpoint/2010/main" val="2628012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6F5B6-D71D-AA25-1432-9B1A33172932}"/>
              </a:ext>
            </a:extLst>
          </p:cNvPr>
          <p:cNvSpPr>
            <a:spLocks noGrp="1"/>
          </p:cNvSpPr>
          <p:nvPr>
            <p:ph type="title"/>
          </p:nvPr>
        </p:nvSpPr>
        <p:spPr/>
        <p:txBody>
          <a:bodyPr/>
          <a:lstStyle/>
          <a:p>
            <a:r>
              <a:rPr lang="en-GB" dirty="0"/>
              <a:t>The Parable of the Leaven</a:t>
            </a:r>
          </a:p>
        </p:txBody>
      </p:sp>
      <p:sp>
        <p:nvSpPr>
          <p:cNvPr id="3" name="Content Placeholder 2">
            <a:extLst>
              <a:ext uri="{FF2B5EF4-FFF2-40B4-BE49-F238E27FC236}">
                <a16:creationId xmlns:a16="http://schemas.microsoft.com/office/drawing/2014/main" id="{5D9D5870-B09D-BB4E-3007-0AD4EA998FF1}"/>
              </a:ext>
            </a:extLst>
          </p:cNvPr>
          <p:cNvSpPr>
            <a:spLocks noGrp="1"/>
          </p:cNvSpPr>
          <p:nvPr>
            <p:ph idx="1"/>
          </p:nvPr>
        </p:nvSpPr>
        <p:spPr>
          <a:xfrm>
            <a:off x="304799" y="1278194"/>
            <a:ext cx="11602065" cy="5579806"/>
          </a:xfrm>
        </p:spPr>
        <p:txBody>
          <a:bodyPr>
            <a:normAutofit fontScale="77500" lnSpcReduction="20000"/>
          </a:bodyPr>
          <a:lstStyle/>
          <a:p>
            <a:r>
              <a:rPr lang="en-GB" dirty="0"/>
              <a:t>The grain offering had to be unleavened (Leviticus 2 v 1 – 4 and 6 v 14 - 17).</a:t>
            </a:r>
          </a:p>
          <a:p>
            <a:r>
              <a:rPr lang="en-GB" dirty="0"/>
              <a:t>The reason for this is that the Grain offering was made as an act of worship and thanksgiving, acknowledging that we all belong to God.</a:t>
            </a:r>
          </a:p>
          <a:p>
            <a:r>
              <a:rPr lang="en-GB" dirty="0"/>
              <a:t>The offering signified that Christ was the perfect offering who gave Himself entirely to God for the benefit of others. (See next slide)</a:t>
            </a:r>
          </a:p>
          <a:p>
            <a:r>
              <a:rPr lang="en-GB" dirty="0"/>
              <a:t>The significance of the unleavened state is that it reflected His sinlessness and therefore perfection.</a:t>
            </a:r>
          </a:p>
          <a:p>
            <a:r>
              <a:rPr lang="en-GB" dirty="0"/>
              <a:t>So how is the Kingdom of Heaven like the leaven that was hidden in the grain offering that should be unleavened?</a:t>
            </a:r>
          </a:p>
          <a:p>
            <a:r>
              <a:rPr lang="en-GB" dirty="0"/>
              <a:t>First, let’s deal with the ‘hidden’ nature of the leaven.</a:t>
            </a:r>
          </a:p>
          <a:p>
            <a:r>
              <a:rPr lang="en-GB" dirty="0"/>
              <a:t>As far as the Jews were concerned, they were looking for Messiah to free them from the oppression of the Roman Empire.</a:t>
            </a:r>
          </a:p>
          <a:p>
            <a:r>
              <a:rPr lang="en-GB" dirty="0"/>
              <a:t>A military style leader that would restore Israel to world domination, establishing them in the Kingdom.</a:t>
            </a:r>
          </a:p>
          <a:p>
            <a:r>
              <a:rPr lang="en-GB" dirty="0"/>
              <a:t>But they had rejected the offer of the Kingdom and with that they had rejected the King.</a:t>
            </a:r>
          </a:p>
          <a:p>
            <a:r>
              <a:rPr lang="en-GB" dirty="0"/>
              <a:t>Jesus now had to pay for the sins of the very people who had rejected Him, as well as for the Gentile world. It was the way of paying for sin that was hidden – Him becoming sin.</a:t>
            </a:r>
          </a:p>
        </p:txBody>
      </p:sp>
    </p:spTree>
    <p:extLst>
      <p:ext uri="{BB962C8B-B14F-4D97-AF65-F5344CB8AC3E}">
        <p14:creationId xmlns:p14="http://schemas.microsoft.com/office/powerpoint/2010/main" val="275704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ve Key Jewish Offerings | Bible knowledge, Bible doctrine, Bible ...">
            <a:extLst>
              <a:ext uri="{FF2B5EF4-FFF2-40B4-BE49-F238E27FC236}">
                <a16:creationId xmlns:a16="http://schemas.microsoft.com/office/drawing/2014/main" id="{AD0B8A39-D4B0-868B-923F-ADDBCF2675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8226" y="0"/>
            <a:ext cx="9093200" cy="685800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a:extLst>
              <a:ext uri="{FF2B5EF4-FFF2-40B4-BE49-F238E27FC236}">
                <a16:creationId xmlns:a16="http://schemas.microsoft.com/office/drawing/2014/main" id="{0EFE1A5E-1A8E-A709-3600-AD0BEEA4C8AD}"/>
              </a:ext>
            </a:extLst>
          </p:cNvPr>
          <p:cNvCxnSpPr/>
          <p:nvPr/>
        </p:nvCxnSpPr>
        <p:spPr>
          <a:xfrm flipH="1">
            <a:off x="9960077" y="2290916"/>
            <a:ext cx="1691149" cy="48178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03793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6F5B6-D71D-AA25-1432-9B1A33172932}"/>
              </a:ext>
            </a:extLst>
          </p:cNvPr>
          <p:cNvSpPr>
            <a:spLocks noGrp="1"/>
          </p:cNvSpPr>
          <p:nvPr>
            <p:ph type="title"/>
          </p:nvPr>
        </p:nvSpPr>
        <p:spPr/>
        <p:txBody>
          <a:bodyPr/>
          <a:lstStyle/>
          <a:p>
            <a:r>
              <a:rPr lang="en-GB" dirty="0"/>
              <a:t>The Parable of the Leaven</a:t>
            </a:r>
          </a:p>
        </p:txBody>
      </p:sp>
      <p:sp>
        <p:nvSpPr>
          <p:cNvPr id="3" name="Content Placeholder 2">
            <a:extLst>
              <a:ext uri="{FF2B5EF4-FFF2-40B4-BE49-F238E27FC236}">
                <a16:creationId xmlns:a16="http://schemas.microsoft.com/office/drawing/2014/main" id="{5D9D5870-B09D-BB4E-3007-0AD4EA998FF1}"/>
              </a:ext>
            </a:extLst>
          </p:cNvPr>
          <p:cNvSpPr>
            <a:spLocks noGrp="1"/>
          </p:cNvSpPr>
          <p:nvPr>
            <p:ph idx="1"/>
          </p:nvPr>
        </p:nvSpPr>
        <p:spPr>
          <a:xfrm>
            <a:off x="838200" y="1278194"/>
            <a:ext cx="10515600" cy="5579806"/>
          </a:xfrm>
        </p:spPr>
        <p:txBody>
          <a:bodyPr>
            <a:normAutofit fontScale="70000" lnSpcReduction="20000"/>
          </a:bodyPr>
          <a:lstStyle/>
          <a:p>
            <a:r>
              <a:rPr lang="en-GB" dirty="0"/>
              <a:t>To achieve salvation for both Jew and Gentile believers, the unleavened grain offering (Jesus) had to, metaphorically, become leavened.</a:t>
            </a:r>
          </a:p>
          <a:p>
            <a:r>
              <a:rPr lang="en-GB" dirty="0"/>
              <a:t>Leaven is significant of sin and He who knew no sin became sin (or became a sin offering) for us (2 Corinthians 5 v 21).</a:t>
            </a:r>
          </a:p>
          <a:p>
            <a:r>
              <a:rPr lang="en-GB" dirty="0"/>
              <a:t>Jesus received the sin of mankind (sin was imputed to Him), so that which was unleavened became leavened, so righteousness could be imputed to us (we could become unleavened).</a:t>
            </a:r>
          </a:p>
          <a:p>
            <a:r>
              <a:rPr lang="en-GB" dirty="0"/>
              <a:t>The fire of the oven (God’s wrath) kills the yeast (leaven) and prevents further activity or effect.</a:t>
            </a:r>
          </a:p>
          <a:p>
            <a:r>
              <a:rPr lang="en-GB" dirty="0"/>
              <a:t>All grain offerings up to this point had the unleavened righteous Messiah, symbolically being offered for mankind.</a:t>
            </a:r>
          </a:p>
          <a:p>
            <a:r>
              <a:rPr lang="en-GB" dirty="0"/>
              <a:t>In this parable, the perfect grain offering, symbolically, takes on sin (leaven) as Jesus did to fulfil His mission to ‘save His people from their sins (Matthew 1 v 21).</a:t>
            </a:r>
          </a:p>
          <a:p>
            <a:r>
              <a:rPr lang="en-GB" dirty="0"/>
              <a:t>So, the Kingdom of Heaven is like a situation in which God takes on sin so that the Kingdom can be free from sin.</a:t>
            </a:r>
          </a:p>
          <a:p>
            <a:r>
              <a:rPr lang="en-GB" dirty="0"/>
              <a:t>1 Peter 2 v 24, Isaiah 53 v 11 and Hebrews 9 v 28 tell us that Jesus bore our sins (became leavened) – the fire of God’s wrath rendered sin inactive in the believer, like leaven in the grain offering.</a:t>
            </a:r>
          </a:p>
          <a:p>
            <a:r>
              <a:rPr lang="en-GB" dirty="0"/>
              <a:t>We must remember that the final outcome for believers is that Sin (leaven) will no longer even be present Revelation 21 v 27.</a:t>
            </a:r>
          </a:p>
        </p:txBody>
      </p:sp>
    </p:spTree>
    <p:extLst>
      <p:ext uri="{BB962C8B-B14F-4D97-AF65-F5344CB8AC3E}">
        <p14:creationId xmlns:p14="http://schemas.microsoft.com/office/powerpoint/2010/main" val="1809976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6F5B6-D71D-AA25-1432-9B1A33172932}"/>
              </a:ext>
            </a:extLst>
          </p:cNvPr>
          <p:cNvSpPr>
            <a:spLocks noGrp="1"/>
          </p:cNvSpPr>
          <p:nvPr>
            <p:ph type="title"/>
          </p:nvPr>
        </p:nvSpPr>
        <p:spPr/>
        <p:txBody>
          <a:bodyPr/>
          <a:lstStyle/>
          <a:p>
            <a:r>
              <a:rPr lang="en-GB" dirty="0"/>
              <a:t>The Parable of the Leaven</a:t>
            </a:r>
          </a:p>
        </p:txBody>
      </p:sp>
      <p:sp>
        <p:nvSpPr>
          <p:cNvPr id="3" name="Content Placeholder 2">
            <a:extLst>
              <a:ext uri="{FF2B5EF4-FFF2-40B4-BE49-F238E27FC236}">
                <a16:creationId xmlns:a16="http://schemas.microsoft.com/office/drawing/2014/main" id="{5D9D5870-B09D-BB4E-3007-0AD4EA998FF1}"/>
              </a:ext>
            </a:extLst>
          </p:cNvPr>
          <p:cNvSpPr>
            <a:spLocks noGrp="1"/>
          </p:cNvSpPr>
          <p:nvPr>
            <p:ph idx="1"/>
          </p:nvPr>
        </p:nvSpPr>
        <p:spPr>
          <a:xfrm>
            <a:off x="838200" y="1278194"/>
            <a:ext cx="10515600" cy="5579806"/>
          </a:xfrm>
        </p:spPr>
        <p:txBody>
          <a:bodyPr>
            <a:normAutofit fontScale="62500" lnSpcReduction="20000"/>
          </a:bodyPr>
          <a:lstStyle/>
          <a:p>
            <a:r>
              <a:rPr lang="en-GB" dirty="0"/>
              <a:t>So, what’s the link between these parables and Psalm 78 – the psalm from which the quotation is taken in verse 35?</a:t>
            </a:r>
          </a:p>
          <a:p>
            <a:r>
              <a:rPr lang="en-GB" dirty="0"/>
              <a:t>Remember the principle we adopt when dealing with </a:t>
            </a:r>
            <a:r>
              <a:rPr lang="en-GB" dirty="0" err="1"/>
              <a:t>quotaions</a:t>
            </a:r>
            <a:r>
              <a:rPr lang="en-GB" dirty="0"/>
              <a:t> from the Old Testament prophecies?</a:t>
            </a:r>
          </a:p>
          <a:p>
            <a:r>
              <a:rPr lang="en-GB" dirty="0"/>
              <a:t>We do not just deal with the quoted verse, but we explore the context of the passage being quoted.</a:t>
            </a:r>
          </a:p>
          <a:p>
            <a:r>
              <a:rPr lang="en-GB" dirty="0"/>
              <a:t>Psalm 78 is a Maskil – a didactic or instructive poem.</a:t>
            </a:r>
          </a:p>
          <a:p>
            <a:r>
              <a:rPr lang="en-GB" dirty="0"/>
              <a:t>It is addressed to a very hard-hearted Israel at a time when despite God’s demonstrations of miraculous power and His care for His people, they ignored Him, rebelled against Him and deliberately disobeyed Him.</a:t>
            </a:r>
          </a:p>
          <a:p>
            <a:r>
              <a:rPr lang="en-GB" dirty="0"/>
              <a:t>The time to which Matthew refers in his Gospel is redolent of the time referred to in Psalm 78.</a:t>
            </a:r>
          </a:p>
          <a:p>
            <a:r>
              <a:rPr lang="en-GB" dirty="0"/>
              <a:t>They have had demonstrations of His power and probity as Messiah, His kindness and love, His genealogy and History, His fulfilling of Scripture and His supernatural wisdom and they have not only ignored all of it but have pulled constantly in the opposite direction to Him.</a:t>
            </a:r>
          </a:p>
          <a:p>
            <a:r>
              <a:rPr lang="en-GB" dirty="0"/>
              <a:t>In Psalm 78 verses 21 &amp; 22 and verse 31 there was a consequence for their attitude – the fire of God’s wrath was kindled against them.</a:t>
            </a:r>
          </a:p>
          <a:p>
            <a:r>
              <a:rPr lang="en-GB" dirty="0"/>
              <a:t>Verse 34, however, is a chilling reminder that God meting out extreme discipline – death to all those who are in rebellion - turns Israel back to Him.</a:t>
            </a:r>
          </a:p>
          <a:p>
            <a:r>
              <a:rPr lang="en-GB" dirty="0"/>
              <a:t>The fire of God’s wrath fell in AD 70, entirely because of their conduct as recorded in Matthew 12 and will continue during the Great tribulation yet to come. The result will be that all Israel will be saved (Isaiah 29 v 20 &amp; 21 and Romans 11 v 26 - 36) after all unbelievers </a:t>
            </a:r>
            <a:r>
              <a:rPr lang="en-GB"/>
              <a:t>are killed.</a:t>
            </a:r>
            <a:endParaRPr lang="en-GB" dirty="0"/>
          </a:p>
          <a:p>
            <a:r>
              <a:rPr lang="en-GB" dirty="0"/>
              <a:t>Jesus is warning them using parables of the same outpouring of wrath referred to in Psalm 78 for their current conduct.</a:t>
            </a:r>
          </a:p>
        </p:txBody>
      </p:sp>
    </p:spTree>
    <p:extLst>
      <p:ext uri="{BB962C8B-B14F-4D97-AF65-F5344CB8AC3E}">
        <p14:creationId xmlns:p14="http://schemas.microsoft.com/office/powerpoint/2010/main" val="3824828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FA4CA49-73CA-4CDC-8104-782C4B49875E}"/>
</file>

<file path=customXml/itemProps2.xml><?xml version="1.0" encoding="utf-8"?>
<ds:datastoreItem xmlns:ds="http://schemas.openxmlformats.org/officeDocument/2006/customXml" ds:itemID="{12AA2AA3-B7E0-400B-B0D2-732D56DBA007}"/>
</file>

<file path=customXml/itemProps3.xml><?xml version="1.0" encoding="utf-8"?>
<ds:datastoreItem xmlns:ds="http://schemas.openxmlformats.org/officeDocument/2006/customXml" ds:itemID="{9E161549-2A2D-4561-8D27-944D8F18D0E7}"/>
</file>

<file path=docProps/app.xml><?xml version="1.0" encoding="utf-8"?>
<Properties xmlns="http://schemas.openxmlformats.org/officeDocument/2006/extended-properties" xmlns:vt="http://schemas.openxmlformats.org/officeDocument/2006/docPropsVTypes">
  <TotalTime>1924</TotalTime>
  <Words>1875</Words>
  <Application>Microsoft Office PowerPoint</Application>
  <PresentationFormat>Widescreen</PresentationFormat>
  <Paragraphs>80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13 v 33 - 35</vt:lpstr>
      <vt:lpstr>Introduction</vt:lpstr>
      <vt:lpstr>The Parable of the Leaven</vt:lpstr>
      <vt:lpstr>The Parable of the Leaven</vt:lpstr>
      <vt:lpstr>The Parable of the Leaven</vt:lpstr>
      <vt:lpstr>The Parable of the Leaven</vt:lpstr>
      <vt:lpstr>PowerPoint Presentation</vt:lpstr>
      <vt:lpstr>The Parable of the Leaven</vt:lpstr>
      <vt:lpstr>The Parable of the Leaven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2024-08-07T18:51:32Z</dcterms:created>
  <dcterms:modified xsi:type="dcterms:W3CDTF">2024-08-17T20:12:06Z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