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4" r:id="rId6"/>
    <p:sldId id="260" r:id="rId7"/>
    <p:sldId id="261" r:id="rId8"/>
    <p:sldId id="262" r:id="rId9"/>
    <p:sldId id="263" r:id="rId1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11" autoAdjust="0"/>
    <p:restoredTop sz="94660"/>
  </p:normalViewPr>
  <p:slideViewPr>
    <p:cSldViewPr snapToGrid="0">
      <p:cViewPr varScale="1">
        <p:scale>
          <a:sx n="70" d="100"/>
          <a:sy n="70" d="100"/>
        </p:scale>
        <p:origin x="1166" y="2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18" Type="http://schemas.openxmlformats.org/officeDocument/2006/relationships/customXml" Target="../customXml/item3.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17" Type="http://schemas.openxmlformats.org/officeDocument/2006/relationships/customXml" Target="../customXml/item2.xml"/><Relationship Id="rId2" Type="http://schemas.openxmlformats.org/officeDocument/2006/relationships/slide" Target="slides/slide1.xml"/><Relationship Id="rId16"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5" Type="http://schemas.microsoft.com/office/2016/11/relationships/changesInfo" Target="changesInfos/changesInfo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Ray Kelly" userId="fe8bf2b6eea63579" providerId="LiveId" clId="{B98B9D12-8AEB-4359-BED4-D52F3681A5A0}"/>
    <pc:docChg chg="custSel addSld modSld">
      <pc:chgData name="Ray Kelly" userId="fe8bf2b6eea63579" providerId="LiveId" clId="{B98B9D12-8AEB-4359-BED4-D52F3681A5A0}" dt="2025-10-24T06:34:33.907" v="9704" actId="20577"/>
      <pc:docMkLst>
        <pc:docMk/>
      </pc:docMkLst>
      <pc:sldChg chg="modSp mod">
        <pc:chgData name="Ray Kelly" userId="fe8bf2b6eea63579" providerId="LiveId" clId="{B98B9D12-8AEB-4359-BED4-D52F3681A5A0}" dt="2025-10-20T06:23:22.837" v="61" actId="20577"/>
        <pc:sldMkLst>
          <pc:docMk/>
          <pc:sldMk cId="3005515451" sldId="256"/>
        </pc:sldMkLst>
        <pc:spChg chg="mod">
          <ac:chgData name="Ray Kelly" userId="fe8bf2b6eea63579" providerId="LiveId" clId="{B98B9D12-8AEB-4359-BED4-D52F3681A5A0}" dt="2025-10-20T06:21:16.952" v="18" actId="20577"/>
          <ac:spMkLst>
            <pc:docMk/>
            <pc:sldMk cId="3005515451" sldId="256"/>
            <ac:spMk id="2" creationId="{0118E531-D690-8712-C759-D2BAC01030A6}"/>
          </ac:spMkLst>
        </pc:spChg>
        <pc:spChg chg="mod">
          <ac:chgData name="Ray Kelly" userId="fe8bf2b6eea63579" providerId="LiveId" clId="{B98B9D12-8AEB-4359-BED4-D52F3681A5A0}" dt="2025-10-20T06:23:22.837" v="61" actId="20577"/>
          <ac:spMkLst>
            <pc:docMk/>
            <pc:sldMk cId="3005515451" sldId="256"/>
            <ac:spMk id="3" creationId="{08E49769-CE2D-6E54-8CFC-A77389A294F8}"/>
          </ac:spMkLst>
        </pc:spChg>
      </pc:sldChg>
      <pc:sldChg chg="modSp new mod">
        <pc:chgData name="Ray Kelly" userId="fe8bf2b6eea63579" providerId="LiveId" clId="{B98B9D12-8AEB-4359-BED4-D52F3681A5A0}" dt="2025-10-21T14:11:50.053" v="7967" actId="20577"/>
        <pc:sldMkLst>
          <pc:docMk/>
          <pc:sldMk cId="1580068276" sldId="257"/>
        </pc:sldMkLst>
        <pc:spChg chg="mod">
          <ac:chgData name="Ray Kelly" userId="fe8bf2b6eea63579" providerId="LiveId" clId="{B98B9D12-8AEB-4359-BED4-D52F3681A5A0}" dt="2025-10-20T06:30:33.396" v="81" actId="20577"/>
          <ac:spMkLst>
            <pc:docMk/>
            <pc:sldMk cId="1580068276" sldId="257"/>
            <ac:spMk id="2" creationId="{FE53F75F-E998-4E65-EE32-F9F8AF25CECF}"/>
          </ac:spMkLst>
        </pc:spChg>
        <pc:spChg chg="mod">
          <ac:chgData name="Ray Kelly" userId="fe8bf2b6eea63579" providerId="LiveId" clId="{B98B9D12-8AEB-4359-BED4-D52F3681A5A0}" dt="2025-10-21T14:11:50.053" v="7967" actId="20577"/>
          <ac:spMkLst>
            <pc:docMk/>
            <pc:sldMk cId="1580068276" sldId="257"/>
            <ac:spMk id="3" creationId="{8AFC5259-DAB5-8A20-C492-E3BBFB56EF4D}"/>
          </ac:spMkLst>
        </pc:spChg>
      </pc:sldChg>
      <pc:sldChg chg="modSp add mod">
        <pc:chgData name="Ray Kelly" userId="fe8bf2b6eea63579" providerId="LiveId" clId="{B98B9D12-8AEB-4359-BED4-D52F3681A5A0}" dt="2025-10-20T07:06:50.233" v="2092" actId="20577"/>
        <pc:sldMkLst>
          <pc:docMk/>
          <pc:sldMk cId="934012365" sldId="258"/>
        </pc:sldMkLst>
        <pc:spChg chg="mod">
          <ac:chgData name="Ray Kelly" userId="fe8bf2b6eea63579" providerId="LiveId" clId="{B98B9D12-8AEB-4359-BED4-D52F3681A5A0}" dt="2025-10-20T07:06:50.233" v="2092" actId="20577"/>
          <ac:spMkLst>
            <pc:docMk/>
            <pc:sldMk cId="934012365" sldId="258"/>
            <ac:spMk id="3" creationId="{38CF212C-4D6E-6BAA-5D0F-A86DD7A585D4}"/>
          </ac:spMkLst>
        </pc:spChg>
      </pc:sldChg>
      <pc:sldChg chg="modSp add mod">
        <pc:chgData name="Ray Kelly" userId="fe8bf2b6eea63579" providerId="LiveId" clId="{B98B9D12-8AEB-4359-BED4-D52F3681A5A0}" dt="2025-10-22T06:36:47.205" v="8422" actId="20577"/>
        <pc:sldMkLst>
          <pc:docMk/>
          <pc:sldMk cId="1238802821" sldId="259"/>
        </pc:sldMkLst>
        <pc:spChg chg="mod">
          <ac:chgData name="Ray Kelly" userId="fe8bf2b6eea63579" providerId="LiveId" clId="{B98B9D12-8AEB-4359-BED4-D52F3681A5A0}" dt="2025-10-22T06:36:47.205" v="8422" actId="20577"/>
          <ac:spMkLst>
            <pc:docMk/>
            <pc:sldMk cId="1238802821" sldId="259"/>
            <ac:spMk id="3" creationId="{49FBF8B3-8EB5-7193-3EB9-E08EBD89FA72}"/>
          </ac:spMkLst>
        </pc:spChg>
      </pc:sldChg>
      <pc:sldChg chg="modSp add mod">
        <pc:chgData name="Ray Kelly" userId="fe8bf2b6eea63579" providerId="LiveId" clId="{B98B9D12-8AEB-4359-BED4-D52F3681A5A0}" dt="2025-10-21T14:18:21.266" v="7993" actId="20577"/>
        <pc:sldMkLst>
          <pc:docMk/>
          <pc:sldMk cId="271436631" sldId="260"/>
        </pc:sldMkLst>
        <pc:spChg chg="mod">
          <ac:chgData name="Ray Kelly" userId="fe8bf2b6eea63579" providerId="LiveId" clId="{B98B9D12-8AEB-4359-BED4-D52F3681A5A0}" dt="2025-10-21T14:18:21.266" v="7993" actId="20577"/>
          <ac:spMkLst>
            <pc:docMk/>
            <pc:sldMk cId="271436631" sldId="260"/>
            <ac:spMk id="3" creationId="{301E0AB2-8E0A-3B51-3243-5CEAFFBBDDE4}"/>
          </ac:spMkLst>
        </pc:spChg>
      </pc:sldChg>
      <pc:sldChg chg="modSp add mod">
        <pc:chgData name="Ray Kelly" userId="fe8bf2b6eea63579" providerId="LiveId" clId="{B98B9D12-8AEB-4359-BED4-D52F3681A5A0}" dt="2025-10-23T14:49:04.125" v="9584" actId="20577"/>
        <pc:sldMkLst>
          <pc:docMk/>
          <pc:sldMk cId="3322485049" sldId="261"/>
        </pc:sldMkLst>
        <pc:spChg chg="mod">
          <ac:chgData name="Ray Kelly" userId="fe8bf2b6eea63579" providerId="LiveId" clId="{B98B9D12-8AEB-4359-BED4-D52F3681A5A0}" dt="2025-10-23T14:49:04.125" v="9584" actId="20577"/>
          <ac:spMkLst>
            <pc:docMk/>
            <pc:sldMk cId="3322485049" sldId="261"/>
            <ac:spMk id="3" creationId="{E3EB56C6-ABC0-8BA7-7C56-9D280916DB3C}"/>
          </ac:spMkLst>
        </pc:spChg>
      </pc:sldChg>
      <pc:sldChg chg="modSp add mod">
        <pc:chgData name="Ray Kelly" userId="fe8bf2b6eea63579" providerId="LiveId" clId="{B98B9D12-8AEB-4359-BED4-D52F3681A5A0}" dt="2025-10-24T06:34:33.907" v="9704" actId="20577"/>
        <pc:sldMkLst>
          <pc:docMk/>
          <pc:sldMk cId="489455708" sldId="262"/>
        </pc:sldMkLst>
        <pc:spChg chg="mod">
          <ac:chgData name="Ray Kelly" userId="fe8bf2b6eea63579" providerId="LiveId" clId="{B98B9D12-8AEB-4359-BED4-D52F3681A5A0}" dt="2025-10-24T06:34:33.907" v="9704" actId="20577"/>
          <ac:spMkLst>
            <pc:docMk/>
            <pc:sldMk cId="489455708" sldId="262"/>
            <ac:spMk id="3" creationId="{DF68448A-1310-36B4-E479-303DE3ED9FED}"/>
          </ac:spMkLst>
        </pc:spChg>
      </pc:sldChg>
      <pc:sldChg chg="modSp add mod">
        <pc:chgData name="Ray Kelly" userId="fe8bf2b6eea63579" providerId="LiveId" clId="{B98B9D12-8AEB-4359-BED4-D52F3681A5A0}" dt="2025-10-23T15:15:54.712" v="9692" actId="20577"/>
        <pc:sldMkLst>
          <pc:docMk/>
          <pc:sldMk cId="3513489876" sldId="263"/>
        </pc:sldMkLst>
        <pc:spChg chg="mod">
          <ac:chgData name="Ray Kelly" userId="fe8bf2b6eea63579" providerId="LiveId" clId="{B98B9D12-8AEB-4359-BED4-D52F3681A5A0}" dt="2025-10-23T15:15:54.712" v="9692" actId="20577"/>
          <ac:spMkLst>
            <pc:docMk/>
            <pc:sldMk cId="3513489876" sldId="263"/>
            <ac:spMk id="3" creationId="{E69C9684-9828-8209-F241-3458C33D84E7}"/>
          </ac:spMkLst>
        </pc:spChg>
      </pc:sldChg>
      <pc:sldChg chg="modSp add mod">
        <pc:chgData name="Ray Kelly" userId="fe8bf2b6eea63579" providerId="LiveId" clId="{B98B9D12-8AEB-4359-BED4-D52F3681A5A0}" dt="2025-10-23T14:15:50.496" v="9576" actId="20577"/>
        <pc:sldMkLst>
          <pc:docMk/>
          <pc:sldMk cId="3702265472" sldId="264"/>
        </pc:sldMkLst>
        <pc:spChg chg="mod">
          <ac:chgData name="Ray Kelly" userId="fe8bf2b6eea63579" providerId="LiveId" clId="{B98B9D12-8AEB-4359-BED4-D52F3681A5A0}" dt="2025-10-23T14:15:50.496" v="9576" actId="20577"/>
          <ac:spMkLst>
            <pc:docMk/>
            <pc:sldMk cId="3702265472" sldId="264"/>
            <ac:spMk id="3" creationId="{554A5A96-9CCC-A56A-1150-DF993B9487A1}"/>
          </ac:spMkLst>
        </pc:sp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739212F-9D16-A539-9C28-26C9F92C3D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0FB46A33-CD77-B375-3029-3496D181AE16}"/>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DFF51025-76A1-0F3B-486E-A0342A99F2E6}"/>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5" name="Footer Placeholder 4">
            <a:extLst>
              <a:ext uri="{FF2B5EF4-FFF2-40B4-BE49-F238E27FC236}">
                <a16:creationId xmlns:a16="http://schemas.microsoft.com/office/drawing/2014/main" id="{67BE9765-5A2E-ED9B-6BDA-88C4C92801B0}"/>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7908BE8-B7B0-4BED-6EC4-446F087A81A2}"/>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18943760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B886426-9751-C0CC-738D-81FD199CA9A4}"/>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E1A2AF1E-D32A-DF75-2BF0-9AC3EF1EAFD2}"/>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05F4BB79-E524-B517-82A7-6C2477CC3E4B}"/>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5" name="Footer Placeholder 4">
            <a:extLst>
              <a:ext uri="{FF2B5EF4-FFF2-40B4-BE49-F238E27FC236}">
                <a16:creationId xmlns:a16="http://schemas.microsoft.com/office/drawing/2014/main" id="{772A64C1-FDDF-7D54-EE9C-66FAD9B85A6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C50B3AB3-651B-FD4D-DB19-C67665B3AEDA}"/>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204873609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398A9D31-FC2E-98BA-F0C6-0FF2F42E146D}"/>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C877396F-1EAA-9392-B897-CB8A6BC2539A}"/>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DAD65EEA-AB5B-ACB1-8860-E01D8752C702}"/>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5" name="Footer Placeholder 4">
            <a:extLst>
              <a:ext uri="{FF2B5EF4-FFF2-40B4-BE49-F238E27FC236}">
                <a16:creationId xmlns:a16="http://schemas.microsoft.com/office/drawing/2014/main" id="{7B7551E3-B873-26E7-726D-89921BA9B28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CC8F462-51D7-6019-F0EC-DB82A7024784}"/>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260298087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AE6D20-2A3A-4F62-6ADD-F039E8954004}"/>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454D0277-9811-87A6-3EEE-CECF63E99603}"/>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10D166D3-EE03-9CB5-1C99-22C5780EC4A7}"/>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5" name="Footer Placeholder 4">
            <a:extLst>
              <a:ext uri="{FF2B5EF4-FFF2-40B4-BE49-F238E27FC236}">
                <a16:creationId xmlns:a16="http://schemas.microsoft.com/office/drawing/2014/main" id="{FF43D9A5-347C-7C82-F9C7-C3855B21187A}"/>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2F72C759-4540-D382-67EE-B066D20D9EF9}"/>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4278771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392326A-321C-03F5-978C-55D469C9CFA8}"/>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469B5042-FDFC-8673-9EB8-7F824370D7E1}"/>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6B75ED62-4ACB-D62E-430D-81E012ED4377}"/>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5" name="Footer Placeholder 4">
            <a:extLst>
              <a:ext uri="{FF2B5EF4-FFF2-40B4-BE49-F238E27FC236}">
                <a16:creationId xmlns:a16="http://schemas.microsoft.com/office/drawing/2014/main" id="{D0F761BD-4EDB-BEE7-970F-A1117B9BDAB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588A96E2-A909-D850-061E-D6470456E30E}"/>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3699915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314CBD4-0F81-C99C-28B8-6977AAFC2847}"/>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3030DFDF-2D50-058A-5665-7F38FD2B4D97}"/>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FD91DA4D-49E9-E55B-D77B-F9AF1E87C668}"/>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2C447082-177A-51AB-D17C-2BC09A3C7163}"/>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6" name="Footer Placeholder 5">
            <a:extLst>
              <a:ext uri="{FF2B5EF4-FFF2-40B4-BE49-F238E27FC236}">
                <a16:creationId xmlns:a16="http://schemas.microsoft.com/office/drawing/2014/main" id="{104314F6-BF2B-DD2D-36F2-2C630F831B8B}"/>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C06AA9DA-94C4-A50D-38AE-C90CAB1A417E}"/>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800446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D9A19BD-9BEC-BA90-07E7-AA5F5988C4C5}"/>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11B62F50-DD78-B853-0143-F9C7275529D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F2FE99A5-122B-64C5-516F-E5462CD59B9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5289CC8B-FB7C-9187-59E0-85B44ACF3E90}"/>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1203B8CF-59C4-1FC1-4C2B-7F0A794A27C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29BDD1FC-7268-03B5-0108-5E24E83D314C}"/>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8" name="Footer Placeholder 7">
            <a:extLst>
              <a:ext uri="{FF2B5EF4-FFF2-40B4-BE49-F238E27FC236}">
                <a16:creationId xmlns:a16="http://schemas.microsoft.com/office/drawing/2014/main" id="{1563CBED-5725-358C-E884-CFC1330E3149}"/>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C24994C-9A6C-005A-3DE1-7FA0D0B4E187}"/>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289778254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8A713B-EC5C-B37F-C5D0-B328403DE5AB}"/>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54D1C79E-A500-CEB6-B5EB-28B81A04E72F}"/>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4" name="Footer Placeholder 3">
            <a:extLst>
              <a:ext uri="{FF2B5EF4-FFF2-40B4-BE49-F238E27FC236}">
                <a16:creationId xmlns:a16="http://schemas.microsoft.com/office/drawing/2014/main" id="{50A3A101-0F6D-21DC-D164-D485A19D1821}"/>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37D09D34-79B5-173C-D9AE-F7701C1924C8}"/>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28864770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1117CB25-F2D7-7174-3380-4E88CCA3A921}"/>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3" name="Footer Placeholder 2">
            <a:extLst>
              <a:ext uri="{FF2B5EF4-FFF2-40B4-BE49-F238E27FC236}">
                <a16:creationId xmlns:a16="http://schemas.microsoft.com/office/drawing/2014/main" id="{D6D2CD46-4911-C300-178E-21826AE60E38}"/>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851ACE1F-8BA0-FDDC-A29D-C70B70AC8474}"/>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16746139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C9F7A6D-7C97-3ADC-8608-B8AF22F3279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AE6B6FEC-2359-E2BC-E402-761C95B1D985}"/>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46E8CAB5-6EE8-90FD-CF52-DF0775A6E1D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F81B979D-C7E8-D406-9E25-CD685763C6AB}"/>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6" name="Footer Placeholder 5">
            <a:extLst>
              <a:ext uri="{FF2B5EF4-FFF2-40B4-BE49-F238E27FC236}">
                <a16:creationId xmlns:a16="http://schemas.microsoft.com/office/drawing/2014/main" id="{E91E30BF-184E-229F-455E-28626795FD70}"/>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9B466CD-2904-E058-25C1-2D2A9127F70D}"/>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278711394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FDFAC84-ED8C-DFF9-CED1-FEB01C98F06B}"/>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E7C8DC1F-4BA0-272A-2388-8B301A550C7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0E2B6DA1-E418-EA62-0552-E1F3A809A0C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2401114-1EE6-B8E8-9AC6-05E240E4D6A4}"/>
              </a:ext>
            </a:extLst>
          </p:cNvPr>
          <p:cNvSpPr>
            <a:spLocks noGrp="1"/>
          </p:cNvSpPr>
          <p:nvPr>
            <p:ph type="dt" sz="half" idx="10"/>
          </p:nvPr>
        </p:nvSpPr>
        <p:spPr/>
        <p:txBody>
          <a:bodyPr/>
          <a:lstStyle/>
          <a:p>
            <a:fld id="{94AEAC08-9C6A-4479-9FEC-05E32A4F7F0D}" type="datetimeFigureOut">
              <a:rPr lang="en-GB" smtClean="0"/>
              <a:t>22/10/2025</a:t>
            </a:fld>
            <a:endParaRPr lang="en-GB"/>
          </a:p>
        </p:txBody>
      </p:sp>
      <p:sp>
        <p:nvSpPr>
          <p:cNvPr id="6" name="Footer Placeholder 5">
            <a:extLst>
              <a:ext uri="{FF2B5EF4-FFF2-40B4-BE49-F238E27FC236}">
                <a16:creationId xmlns:a16="http://schemas.microsoft.com/office/drawing/2014/main" id="{881153EF-79E2-BC23-A87C-56C2D8232917}"/>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EA7AFFC8-6A55-97FF-29ED-BF6B22C49FE3}"/>
              </a:ext>
            </a:extLst>
          </p:cNvPr>
          <p:cNvSpPr>
            <a:spLocks noGrp="1"/>
          </p:cNvSpPr>
          <p:nvPr>
            <p:ph type="sldNum" sz="quarter" idx="12"/>
          </p:nvPr>
        </p:nvSpPr>
        <p:spPr/>
        <p:txBody>
          <a:bodyPr/>
          <a:lstStyle/>
          <a:p>
            <a:fld id="{76D4A12D-529D-4A37-8B6C-8C2D0BEDCBB3}" type="slidenum">
              <a:rPr lang="en-GB" smtClean="0"/>
              <a:t>‹#›</a:t>
            </a:fld>
            <a:endParaRPr lang="en-GB"/>
          </a:p>
        </p:txBody>
      </p:sp>
    </p:spTree>
    <p:extLst>
      <p:ext uri="{BB962C8B-B14F-4D97-AF65-F5344CB8AC3E}">
        <p14:creationId xmlns:p14="http://schemas.microsoft.com/office/powerpoint/2010/main" val="13775486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6A425A63-5692-8364-343A-A84A0243D03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E69314CE-9D61-FDDD-6CFB-93DC19E54CE3}"/>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1CA3F32-3273-0BD0-D49B-214037953049}"/>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94AEAC08-9C6A-4479-9FEC-05E32A4F7F0D}" type="datetimeFigureOut">
              <a:rPr lang="en-GB" smtClean="0"/>
              <a:t>22/10/2025</a:t>
            </a:fld>
            <a:endParaRPr lang="en-GB"/>
          </a:p>
        </p:txBody>
      </p:sp>
      <p:sp>
        <p:nvSpPr>
          <p:cNvPr id="5" name="Footer Placeholder 4">
            <a:extLst>
              <a:ext uri="{FF2B5EF4-FFF2-40B4-BE49-F238E27FC236}">
                <a16:creationId xmlns:a16="http://schemas.microsoft.com/office/drawing/2014/main" id="{905BE2A9-57CA-28A2-7431-A44690FB87B2}"/>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GB"/>
          </a:p>
        </p:txBody>
      </p:sp>
      <p:sp>
        <p:nvSpPr>
          <p:cNvPr id="6" name="Slide Number Placeholder 5">
            <a:extLst>
              <a:ext uri="{FF2B5EF4-FFF2-40B4-BE49-F238E27FC236}">
                <a16:creationId xmlns:a16="http://schemas.microsoft.com/office/drawing/2014/main" id="{78976ADE-07E2-E27F-E8C5-3CEAB9AC3B8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76D4A12D-529D-4A37-8B6C-8C2D0BEDCBB3}" type="slidenum">
              <a:rPr lang="en-GB" smtClean="0"/>
              <a:t>‹#›</a:t>
            </a:fld>
            <a:endParaRPr lang="en-GB"/>
          </a:p>
        </p:txBody>
      </p:sp>
    </p:spTree>
    <p:extLst>
      <p:ext uri="{BB962C8B-B14F-4D97-AF65-F5344CB8AC3E}">
        <p14:creationId xmlns:p14="http://schemas.microsoft.com/office/powerpoint/2010/main" val="150979593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118E531-D690-8712-C759-D2BAC01030A6}"/>
              </a:ext>
            </a:extLst>
          </p:cNvPr>
          <p:cNvSpPr>
            <a:spLocks noGrp="1"/>
          </p:cNvSpPr>
          <p:nvPr>
            <p:ph type="ctrTitle"/>
          </p:nvPr>
        </p:nvSpPr>
        <p:spPr/>
        <p:txBody>
          <a:bodyPr/>
          <a:lstStyle/>
          <a:p>
            <a:r>
              <a:rPr lang="en-GB" dirty="0"/>
              <a:t>Matthew 24: Part 3 </a:t>
            </a:r>
          </a:p>
        </p:txBody>
      </p:sp>
      <p:sp>
        <p:nvSpPr>
          <p:cNvPr id="3" name="Subtitle 2">
            <a:extLst>
              <a:ext uri="{FF2B5EF4-FFF2-40B4-BE49-F238E27FC236}">
                <a16:creationId xmlns:a16="http://schemas.microsoft.com/office/drawing/2014/main" id="{08E49769-CE2D-6E54-8CFC-A77389A294F8}"/>
              </a:ext>
            </a:extLst>
          </p:cNvPr>
          <p:cNvSpPr>
            <a:spLocks noGrp="1"/>
          </p:cNvSpPr>
          <p:nvPr>
            <p:ph type="subTitle" idx="1"/>
          </p:nvPr>
        </p:nvSpPr>
        <p:spPr/>
        <p:txBody>
          <a:bodyPr/>
          <a:lstStyle/>
          <a:p>
            <a:r>
              <a:rPr lang="en-GB" dirty="0"/>
              <a:t>Verses 29 – 41 the King comes in judgement</a:t>
            </a:r>
          </a:p>
        </p:txBody>
      </p:sp>
    </p:spTree>
    <p:extLst>
      <p:ext uri="{BB962C8B-B14F-4D97-AF65-F5344CB8AC3E}">
        <p14:creationId xmlns:p14="http://schemas.microsoft.com/office/powerpoint/2010/main" val="300551545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53F75F-E998-4E65-EE32-F9F8AF25CECF}"/>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8AFC5259-DAB5-8A20-C492-E3BBFB56EF4D}"/>
              </a:ext>
            </a:extLst>
          </p:cNvPr>
          <p:cNvSpPr>
            <a:spLocks noGrp="1"/>
          </p:cNvSpPr>
          <p:nvPr>
            <p:ph idx="1"/>
          </p:nvPr>
        </p:nvSpPr>
        <p:spPr>
          <a:xfrm>
            <a:off x="838200" y="1328056"/>
            <a:ext cx="10515600" cy="5529943"/>
          </a:xfrm>
        </p:spPr>
        <p:txBody>
          <a:bodyPr>
            <a:normAutofit fontScale="77500" lnSpcReduction="20000"/>
          </a:bodyPr>
          <a:lstStyle/>
          <a:p>
            <a:r>
              <a:rPr lang="en-GB" dirty="0"/>
              <a:t>You will recall from the last two studies that we have followed this passage up to verse 28 and discovered the following:</a:t>
            </a:r>
          </a:p>
          <a:p>
            <a:r>
              <a:rPr lang="en-GB" dirty="0"/>
              <a:t>That the Bible distinguishes the Church from Israel, providing separate and different accounts of their endings on the earth.</a:t>
            </a:r>
          </a:p>
          <a:p>
            <a:r>
              <a:rPr lang="en-GB" dirty="0"/>
              <a:t>The end of the Church is always imminent – no signs – in a moment – ‘</a:t>
            </a:r>
            <a:r>
              <a:rPr lang="en-GB" dirty="0" err="1"/>
              <a:t>harpazzo</a:t>
            </a:r>
            <a:r>
              <a:rPr lang="en-GB" dirty="0"/>
              <a:t>’ – snatched away to a place in the air to be with Him. This does not take place on earth.</a:t>
            </a:r>
          </a:p>
          <a:p>
            <a:r>
              <a:rPr lang="en-GB" dirty="0"/>
              <a:t>Israel is told to look for signs, followed by a great tribulation, and they go through their ending on earth, and will later populate the earth during the ‘Millennium’.</a:t>
            </a:r>
          </a:p>
          <a:p>
            <a:r>
              <a:rPr lang="en-GB" dirty="0"/>
              <a:t>At the end of our last study, we were left with Jesus warning that if people distract us by claiming that Christ is here or there, we should not go out to see because when He comes it will be unmissable (like lightning on a dark night).</a:t>
            </a:r>
          </a:p>
          <a:p>
            <a:r>
              <a:rPr lang="en-GB" dirty="0"/>
              <a:t>There are many who say that Jesus will come at a time of darkness, appearing as the ‘Light of the World’.</a:t>
            </a:r>
          </a:p>
          <a:p>
            <a:r>
              <a:rPr lang="en-GB" dirty="0"/>
              <a:t>As we begin to look at verse 29 of the chapter, this view would seem to gain a lot of traction.</a:t>
            </a:r>
          </a:p>
          <a:p>
            <a:r>
              <a:rPr lang="en-GB" dirty="0"/>
              <a:t>Jesus says, “But immediately after the tribulation of those days THE SUN WILL BE DARKENED, AND THE MOON WILL NOT GIVE ITS LIGHT, AND THE STARS WILL FALL from the sky, and the powers of the heavens will be shaken”. </a:t>
            </a:r>
          </a:p>
        </p:txBody>
      </p:sp>
    </p:spTree>
    <p:extLst>
      <p:ext uri="{BB962C8B-B14F-4D97-AF65-F5344CB8AC3E}">
        <p14:creationId xmlns:p14="http://schemas.microsoft.com/office/powerpoint/2010/main" val="15800682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8433DFA-742C-C727-A3BD-FF75F432406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5925230-B89A-FDC8-52CF-2F39B4B233B6}"/>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38CF212C-4D6E-6BAA-5D0F-A86DD7A585D4}"/>
              </a:ext>
            </a:extLst>
          </p:cNvPr>
          <p:cNvSpPr>
            <a:spLocks noGrp="1"/>
          </p:cNvSpPr>
          <p:nvPr>
            <p:ph idx="1"/>
          </p:nvPr>
        </p:nvSpPr>
        <p:spPr>
          <a:xfrm>
            <a:off x="838200" y="1328056"/>
            <a:ext cx="10515600" cy="5529943"/>
          </a:xfrm>
        </p:spPr>
        <p:txBody>
          <a:bodyPr>
            <a:normAutofit fontScale="77500" lnSpcReduction="20000"/>
          </a:bodyPr>
          <a:lstStyle/>
          <a:p>
            <a:r>
              <a:rPr lang="en-GB" dirty="0"/>
              <a:t>This idea that Jesus’ second coming will be ‘out of darkness’ is supported by many Old Testament scriptures</a:t>
            </a:r>
          </a:p>
          <a:p>
            <a:r>
              <a:rPr lang="en-GB" dirty="0"/>
              <a:t>Is 13:10; 24:23; </a:t>
            </a:r>
            <a:r>
              <a:rPr lang="en-GB" dirty="0" err="1"/>
              <a:t>Ezek</a:t>
            </a:r>
            <a:r>
              <a:rPr lang="en-GB" dirty="0"/>
              <a:t> 32:7; Joel 2:10, 31; 3:15; Amos 5:20; 8:9; Zeph 1:15.</a:t>
            </a:r>
          </a:p>
          <a:p>
            <a:r>
              <a:rPr lang="en-GB" dirty="0"/>
              <a:t>New Testament references are also plentiful: Matt 24:29–35; Acts 2:20; Rev 6:12–17; 8:12.</a:t>
            </a:r>
          </a:p>
          <a:p>
            <a:r>
              <a:rPr lang="en-GB" dirty="0"/>
              <a:t>So, we know that Jesus’ return will be immediately preceded by global astronomical phenomena – Sun switched off, stars falling from the sky etc.</a:t>
            </a:r>
          </a:p>
          <a:p>
            <a:r>
              <a:rPr lang="en-GB" dirty="0"/>
              <a:t>Because this is said to happen ‘immediately’ after the tribulation of those days, it is fair to deduce that these phenomena bring the tribulation period to a close.</a:t>
            </a:r>
          </a:p>
          <a:p>
            <a:r>
              <a:rPr lang="en-GB" dirty="0"/>
              <a:t>The tribulation period is a period of outpouring of God’s wrath on a Christ rejecting world.</a:t>
            </a:r>
          </a:p>
          <a:p>
            <a:r>
              <a:rPr lang="en-GB" dirty="0"/>
              <a:t>Here is another hint for us that the church will not be a part of this period of earth’s history.</a:t>
            </a:r>
          </a:p>
          <a:p>
            <a:r>
              <a:rPr lang="en-GB" dirty="0"/>
              <a:t>We learn from 1 Thessalonians 5 v 9 that the church has not been appointed to be the target of God’s wrath.</a:t>
            </a:r>
          </a:p>
          <a:p>
            <a:r>
              <a:rPr lang="en-GB" b="1" dirty="0"/>
              <a:t>“For God has not destined us for wrath, but for obtaining salvation through our Lord Jesus Christ”</a:t>
            </a:r>
          </a:p>
          <a:p>
            <a:r>
              <a:rPr lang="en-GB" dirty="0"/>
              <a:t>We are then told that the next event will be ‘the sign of the Son of Man’ in the sky.</a:t>
            </a:r>
          </a:p>
          <a:p>
            <a:endParaRPr lang="en-GB" dirty="0"/>
          </a:p>
        </p:txBody>
      </p:sp>
    </p:spTree>
    <p:extLst>
      <p:ext uri="{BB962C8B-B14F-4D97-AF65-F5344CB8AC3E}">
        <p14:creationId xmlns:p14="http://schemas.microsoft.com/office/powerpoint/2010/main" val="93401236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0A9C95-5F67-0321-7489-324B24D3E1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80EFA1-8E6E-B4B4-57A1-218688B435B6}"/>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49FBF8B3-8EB5-7193-3EB9-E08EBD89FA72}"/>
              </a:ext>
            </a:extLst>
          </p:cNvPr>
          <p:cNvSpPr>
            <a:spLocks noGrp="1"/>
          </p:cNvSpPr>
          <p:nvPr>
            <p:ph idx="1"/>
          </p:nvPr>
        </p:nvSpPr>
        <p:spPr>
          <a:xfrm>
            <a:off x="838200" y="1328056"/>
            <a:ext cx="10515600" cy="5529943"/>
          </a:xfrm>
        </p:spPr>
        <p:txBody>
          <a:bodyPr>
            <a:normAutofit fontScale="70000" lnSpcReduction="20000"/>
          </a:bodyPr>
          <a:lstStyle/>
          <a:p>
            <a:r>
              <a:rPr lang="en-GB" dirty="0"/>
              <a:t>So what is the </a:t>
            </a:r>
            <a:r>
              <a:rPr lang="en-GB" b="1" dirty="0"/>
              <a:t>Sign of the Son of Man?</a:t>
            </a:r>
            <a:endParaRPr lang="en-GB" dirty="0"/>
          </a:p>
          <a:p>
            <a:r>
              <a:rPr lang="en-GB" dirty="0"/>
              <a:t>Jesus does not give any explanation of the sign, and the disciples don’t ask for one.</a:t>
            </a:r>
          </a:p>
          <a:p>
            <a:r>
              <a:rPr lang="en-GB" dirty="0"/>
              <a:t>So, staying within the context of the passage Jesus does describe the spectacular events of that day, and I believe these events are the sign of which Jesus speaks.</a:t>
            </a:r>
          </a:p>
          <a:p>
            <a:r>
              <a:rPr lang="en-GB" dirty="0"/>
              <a:t>So, pitch black, then blinding light and Jesus coming on the clouds. </a:t>
            </a:r>
            <a:r>
              <a:rPr lang="en-GB" b="1" dirty="0"/>
              <a:t>Jesus is the sign!</a:t>
            </a:r>
          </a:p>
          <a:p>
            <a:r>
              <a:rPr lang="en-GB" b="1" dirty="0"/>
              <a:t>These spectacular signs are prophesied in Daniel 7 v 13, which Jesus quotes here.</a:t>
            </a:r>
          </a:p>
          <a:p>
            <a:r>
              <a:rPr lang="en-GB" dirty="0"/>
              <a:t>Note that this does not produce rejoicing or happiness.</a:t>
            </a:r>
          </a:p>
          <a:p>
            <a:r>
              <a:rPr lang="en-GB" dirty="0"/>
              <a:t>It produces mourning – it is a day of extreme conviction.</a:t>
            </a:r>
          </a:p>
          <a:p>
            <a:r>
              <a:rPr lang="en-GB" dirty="0"/>
              <a:t>The Greek word ‘</a:t>
            </a:r>
            <a:r>
              <a:rPr lang="en-GB" dirty="0" err="1"/>
              <a:t>kopto</a:t>
            </a:r>
            <a:r>
              <a:rPr lang="en-GB" dirty="0"/>
              <a:t>’ means literally to beat one’s breast in anguish.</a:t>
            </a:r>
          </a:p>
          <a:p>
            <a:r>
              <a:rPr lang="en-GB" dirty="0"/>
              <a:t>It is an ‘</a:t>
            </a:r>
            <a:r>
              <a:rPr lang="en-GB" b="1" dirty="0"/>
              <a:t>Oh-No! What have we done’ </a:t>
            </a:r>
            <a:r>
              <a:rPr lang="en-GB" dirty="0"/>
              <a:t>moment.</a:t>
            </a:r>
          </a:p>
          <a:p>
            <a:r>
              <a:rPr lang="en-GB" dirty="0"/>
              <a:t>A sudden realisation that things have gone horribly wrong.</a:t>
            </a:r>
          </a:p>
          <a:p>
            <a:r>
              <a:rPr lang="en-GB" dirty="0"/>
              <a:t>A moment of reckoning from which there is no way back.</a:t>
            </a:r>
          </a:p>
          <a:p>
            <a:r>
              <a:rPr lang="en-GB" dirty="0"/>
              <a:t>Hence the emotion is one of mourning – they are bereft.</a:t>
            </a:r>
          </a:p>
          <a:p>
            <a:r>
              <a:rPr lang="en-GB" dirty="0"/>
              <a:t>There is a parallel passage in Luke’s account (Ch 21 v 26), which tells us that there will be signs in the heavens that will cause men to faint (hearts fail them).</a:t>
            </a:r>
          </a:p>
          <a:p>
            <a:r>
              <a:rPr lang="en-GB" dirty="0"/>
              <a:t>It seems to fit with the events described in Revelation 6 v 16.</a:t>
            </a:r>
          </a:p>
          <a:p>
            <a:r>
              <a:rPr lang="en-GB" dirty="0"/>
              <a:t>In Hebrews 10 v 31 we are told that it is a terrifying thing to fall into the hands of God.</a:t>
            </a:r>
          </a:p>
        </p:txBody>
      </p:sp>
    </p:spTree>
    <p:extLst>
      <p:ext uri="{BB962C8B-B14F-4D97-AF65-F5344CB8AC3E}">
        <p14:creationId xmlns:p14="http://schemas.microsoft.com/office/powerpoint/2010/main" val="123880282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0BD30-B0EF-0C5A-7BD3-709464BA3AF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56C93-FC7E-CCF9-6B42-CE6C13D147D2}"/>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554A5A96-9CCC-A56A-1150-DF993B9487A1}"/>
              </a:ext>
            </a:extLst>
          </p:cNvPr>
          <p:cNvSpPr>
            <a:spLocks noGrp="1"/>
          </p:cNvSpPr>
          <p:nvPr>
            <p:ph idx="1"/>
          </p:nvPr>
        </p:nvSpPr>
        <p:spPr>
          <a:xfrm>
            <a:off x="838200" y="1328056"/>
            <a:ext cx="10515600" cy="5529943"/>
          </a:xfrm>
        </p:spPr>
        <p:txBody>
          <a:bodyPr>
            <a:normAutofit fontScale="77500" lnSpcReduction="20000"/>
          </a:bodyPr>
          <a:lstStyle/>
          <a:p>
            <a:r>
              <a:rPr lang="en-GB" dirty="0"/>
              <a:t>Prophetic passages describing the spectacular nature of the 2</a:t>
            </a:r>
            <a:r>
              <a:rPr lang="en-GB" baseline="30000" dirty="0"/>
              <a:t>nd</a:t>
            </a:r>
            <a:r>
              <a:rPr lang="en-GB" dirty="0"/>
              <a:t> coming of Jesus.</a:t>
            </a:r>
          </a:p>
          <a:p>
            <a:r>
              <a:rPr lang="en-GB" dirty="0"/>
              <a:t>Amos 3 v 7 tells us that the Lord does nothing without revealing his plan to His servants, the Prophets.</a:t>
            </a:r>
          </a:p>
          <a:p>
            <a:r>
              <a:rPr lang="en-GB" dirty="0"/>
              <a:t>Here are a few examples showing the awesome nature of His return.</a:t>
            </a:r>
          </a:p>
          <a:p>
            <a:r>
              <a:rPr lang="en-GB" dirty="0"/>
              <a:t>Daniel 7 v 13 &amp; 14 – power and great glory, Kingship and dominion.</a:t>
            </a:r>
          </a:p>
          <a:p>
            <a:r>
              <a:rPr lang="en-GB" dirty="0"/>
              <a:t>Joel 2 v 30 – 32 – astronomical phenomena and awesome signs.</a:t>
            </a:r>
          </a:p>
          <a:p>
            <a:r>
              <a:rPr lang="en-GB" dirty="0"/>
              <a:t>Zechariah 14 v 1 – 5 – Victory in battle against His enemies whilst preserving His elect.</a:t>
            </a:r>
          </a:p>
          <a:p>
            <a:r>
              <a:rPr lang="en-GB" dirty="0"/>
              <a:t>Luke 21 v 25 tells us that the seas also will roar and be in </a:t>
            </a:r>
            <a:r>
              <a:rPr lang="en-GB" dirty="0" err="1"/>
              <a:t>tumoil</a:t>
            </a:r>
            <a:r>
              <a:rPr lang="en-GB" dirty="0"/>
              <a:t>, so much so that men will fain with fear.</a:t>
            </a:r>
          </a:p>
          <a:p>
            <a:r>
              <a:rPr lang="en-GB" dirty="0"/>
              <a:t>Revelation 1 v 7 &amp; 6 v 12 – 17 – spectacular astronomical signs with men in fear and trembling knowing that this is Jesus the King come to judge them, from whom they cannot hide.</a:t>
            </a:r>
          </a:p>
          <a:p>
            <a:r>
              <a:rPr lang="en-GB" dirty="0"/>
              <a:t>2 Peter 3 v 10 – astronomical phenomena and elements being burned up.</a:t>
            </a:r>
          </a:p>
          <a:p>
            <a:r>
              <a:rPr lang="en-GB" dirty="0"/>
              <a:t>Matthew 16 v 27 – coming with angels and glory.</a:t>
            </a:r>
          </a:p>
          <a:p>
            <a:r>
              <a:rPr lang="en-GB" dirty="0"/>
              <a:t>Colossians 3 v 4, Revelation 17 v 14 &amp; 19 v 14 &amp; 20 v 6 – we will appear with Him in Glory when He comes and will reign with Him for 1000 years (the millennium).</a:t>
            </a:r>
          </a:p>
          <a:p>
            <a:endParaRPr lang="en-GB" dirty="0"/>
          </a:p>
        </p:txBody>
      </p:sp>
    </p:spTree>
    <p:extLst>
      <p:ext uri="{BB962C8B-B14F-4D97-AF65-F5344CB8AC3E}">
        <p14:creationId xmlns:p14="http://schemas.microsoft.com/office/powerpoint/2010/main" val="370226547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A5DC04A-9338-A899-F532-6E656C009B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09870C-6319-5E41-7821-475B0355E787}"/>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301E0AB2-8E0A-3B51-3243-5CEAFFBBDDE4}"/>
              </a:ext>
            </a:extLst>
          </p:cNvPr>
          <p:cNvSpPr>
            <a:spLocks noGrp="1"/>
          </p:cNvSpPr>
          <p:nvPr>
            <p:ph idx="1"/>
          </p:nvPr>
        </p:nvSpPr>
        <p:spPr>
          <a:xfrm>
            <a:off x="838200" y="1328056"/>
            <a:ext cx="10515600" cy="5529943"/>
          </a:xfrm>
        </p:spPr>
        <p:txBody>
          <a:bodyPr>
            <a:normAutofit fontScale="77500" lnSpcReduction="20000"/>
          </a:bodyPr>
          <a:lstStyle/>
          <a:p>
            <a:r>
              <a:rPr lang="en-GB" dirty="0"/>
              <a:t>When Jesus arrives, it will be with ‘power and great glory’.</a:t>
            </a:r>
          </a:p>
          <a:p>
            <a:r>
              <a:rPr lang="en-GB" dirty="0"/>
              <a:t>Imagine being alive during this period – the earth shakes, the stars fall, the sun goes dark and into this comes Jesus, as the light of the world, regal and all powerful, commanding armies of Angels.</a:t>
            </a:r>
          </a:p>
          <a:p>
            <a:r>
              <a:rPr lang="en-GB" dirty="0"/>
              <a:t>We read then that He commands these angels to draw all of God’s elect (believing Jews and probably those who have been saved through the ministry of the 144000 during the Tribulation period) to Himself, here on earth.</a:t>
            </a:r>
          </a:p>
          <a:p>
            <a:r>
              <a:rPr lang="en-GB" dirty="0"/>
              <a:t>Believers here are gathered on the earth, not snatched away to heaven to be with Him.</a:t>
            </a:r>
          </a:p>
          <a:p>
            <a:r>
              <a:rPr lang="en-GB" dirty="0"/>
              <a:t>He has come down to them and is dealing with them on earth.</a:t>
            </a:r>
          </a:p>
          <a:p>
            <a:r>
              <a:rPr lang="en-GB" dirty="0"/>
              <a:t>Jesus then introduces the parable of the fig tree.</a:t>
            </a:r>
          </a:p>
          <a:p>
            <a:r>
              <a:rPr lang="en-GB" dirty="0"/>
              <a:t>The fig tree can be used as a sort of barometer to judge how the seasons are advancing.</a:t>
            </a:r>
          </a:p>
          <a:p>
            <a:r>
              <a:rPr lang="en-GB" dirty="0"/>
              <a:t>We referred last time to the Sons of Issachar recorded in 1 Chronicles 12 v 32 as being praiseworthy because they understood the times in which they lived and knew what Israel should do.</a:t>
            </a:r>
          </a:p>
          <a:p>
            <a:r>
              <a:rPr lang="en-GB" dirty="0"/>
              <a:t>The parable of the fig tree tells the Jews and us that we should be able to observe the signs and deduce where we are in the scheme of things.</a:t>
            </a:r>
          </a:p>
        </p:txBody>
      </p:sp>
    </p:spTree>
    <p:extLst>
      <p:ext uri="{BB962C8B-B14F-4D97-AF65-F5344CB8AC3E}">
        <p14:creationId xmlns:p14="http://schemas.microsoft.com/office/powerpoint/2010/main" val="2714366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ED8222-AED5-2178-4842-7EBDEA7381E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7A6A97-AD1B-B1E8-8858-FB13202F259C}"/>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E3EB56C6-ABC0-8BA7-7C56-9D280916DB3C}"/>
              </a:ext>
            </a:extLst>
          </p:cNvPr>
          <p:cNvSpPr>
            <a:spLocks noGrp="1"/>
          </p:cNvSpPr>
          <p:nvPr>
            <p:ph idx="1"/>
          </p:nvPr>
        </p:nvSpPr>
        <p:spPr>
          <a:xfrm>
            <a:off x="838199" y="1328056"/>
            <a:ext cx="10951029" cy="5529943"/>
          </a:xfrm>
        </p:spPr>
        <p:txBody>
          <a:bodyPr>
            <a:normAutofit fontScale="70000" lnSpcReduction="20000"/>
          </a:bodyPr>
          <a:lstStyle/>
          <a:p>
            <a:r>
              <a:rPr lang="en-GB" dirty="0"/>
              <a:t>The fig tree in the Bible is always a type of Israel – once again the context is Israel not the Church.</a:t>
            </a:r>
          </a:p>
          <a:p>
            <a:r>
              <a:rPr lang="en-GB" dirty="0"/>
              <a:t>Jesus goes on to say that the events of which He has spoken must be a sign similar to the leaves coming upon the fig tree announcing the coming of summer.</a:t>
            </a:r>
          </a:p>
          <a:p>
            <a:r>
              <a:rPr lang="en-GB" dirty="0"/>
              <a:t>When you (Jews) see these things, you will (or should) know that I am right at the door – almost touchable.</a:t>
            </a:r>
          </a:p>
          <a:p>
            <a:r>
              <a:rPr lang="en-GB" dirty="0"/>
              <a:t>He says, this ‘generation’ (</a:t>
            </a:r>
            <a:r>
              <a:rPr lang="en-GB" dirty="0" err="1"/>
              <a:t>genea</a:t>
            </a:r>
            <a:r>
              <a:rPr lang="en-GB" dirty="0"/>
              <a:t> in Greek) meaning not  just those who are on scene at the time, but that the Nation or race will not pass away before all these things happen.</a:t>
            </a:r>
          </a:p>
          <a:p>
            <a:r>
              <a:rPr lang="en-GB" dirty="0"/>
              <a:t>We see so many nations making antisemitic statements, but God says they will be there until the end.</a:t>
            </a:r>
          </a:p>
          <a:p>
            <a:r>
              <a:rPr lang="en-GB" dirty="0"/>
              <a:t>He expresses that heaven and earth will pass away but His word will not pass away – these things must happen because He has written them in His word.</a:t>
            </a:r>
          </a:p>
          <a:p>
            <a:r>
              <a:rPr lang="en-GB" dirty="0"/>
              <a:t>That these things will happen is more sure than the existence of heaven and earth.</a:t>
            </a:r>
          </a:p>
          <a:p>
            <a:r>
              <a:rPr lang="en-GB" dirty="0"/>
              <a:t>We then have the verse that seems to be ignored by all date setters.</a:t>
            </a:r>
          </a:p>
          <a:p>
            <a:r>
              <a:rPr lang="en-GB" dirty="0"/>
              <a:t>One would think that the statement, “of this day and hour no one knows, not the angels or even the Son” would be plain enough that we don’t set dates or even try to work them out.</a:t>
            </a:r>
          </a:p>
          <a:p>
            <a:r>
              <a:rPr lang="en-GB" dirty="0"/>
              <a:t>The date-setters always become famous for being date setters and then, later, for being wrong.</a:t>
            </a:r>
          </a:p>
          <a:p>
            <a:r>
              <a:rPr lang="en-GB" dirty="0"/>
              <a:t>This is followed by some verses that have always been a source of much conjecture and misunderstanding, I believe only because readers do not stay within the context.</a:t>
            </a:r>
          </a:p>
        </p:txBody>
      </p:sp>
    </p:spTree>
    <p:extLst>
      <p:ext uri="{BB962C8B-B14F-4D97-AF65-F5344CB8AC3E}">
        <p14:creationId xmlns:p14="http://schemas.microsoft.com/office/powerpoint/2010/main" val="33224850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645EA97-5F84-94C4-1F48-D01784BBD4A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D05648-1805-B12C-02F2-B6E2D873F531}"/>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DF68448A-1310-36B4-E479-303DE3ED9FED}"/>
              </a:ext>
            </a:extLst>
          </p:cNvPr>
          <p:cNvSpPr>
            <a:spLocks noGrp="1"/>
          </p:cNvSpPr>
          <p:nvPr>
            <p:ph idx="1"/>
          </p:nvPr>
        </p:nvSpPr>
        <p:spPr>
          <a:xfrm>
            <a:off x="838200" y="1328056"/>
            <a:ext cx="10515600" cy="5529943"/>
          </a:xfrm>
        </p:spPr>
        <p:txBody>
          <a:bodyPr>
            <a:normAutofit fontScale="70000" lnSpcReduction="20000"/>
          </a:bodyPr>
          <a:lstStyle/>
          <a:p>
            <a:r>
              <a:rPr lang="en-GB" dirty="0"/>
              <a:t>The return of Christ will be like it was in the days of Noah.</a:t>
            </a:r>
          </a:p>
          <a:p>
            <a:r>
              <a:rPr lang="en-GB" dirty="0"/>
              <a:t>This sets the scene that follows as a scene of extreme judgement (so not the rapture).</a:t>
            </a:r>
          </a:p>
          <a:p>
            <a:r>
              <a:rPr lang="en-GB" dirty="0"/>
              <a:t>Noah’s flood was unexpected – they were all ignoring Noah’s preaching, they were eating and drinking and marrying etc. carrying on life and oblivious of what was about to come upon them.</a:t>
            </a:r>
          </a:p>
          <a:p>
            <a:r>
              <a:rPr lang="en-GB" dirty="0"/>
              <a:t>Then Noah entered the Ark, and it was too late to change anything.</a:t>
            </a:r>
          </a:p>
          <a:p>
            <a:r>
              <a:rPr lang="en-GB" dirty="0"/>
              <a:t>God’s decision had been made and it was irrevocable.</a:t>
            </a:r>
          </a:p>
          <a:p>
            <a:r>
              <a:rPr lang="en-GB" dirty="0"/>
              <a:t>“So shall the coming of the Son of Man be”</a:t>
            </a:r>
          </a:p>
          <a:p>
            <a:r>
              <a:rPr lang="en-GB" dirty="0"/>
              <a:t>He has gathered His elect (Noah and family then and believers now) and upon all the rest falls His judgement, which will be terrible, inevitable</a:t>
            </a:r>
            <a:r>
              <a:rPr lang="en-GB"/>
              <a:t>, inexorable </a:t>
            </a:r>
            <a:r>
              <a:rPr lang="en-GB" dirty="0"/>
              <a:t>and inescapable.</a:t>
            </a:r>
          </a:p>
          <a:p>
            <a:r>
              <a:rPr lang="en-GB" dirty="0"/>
              <a:t>It is in this context that Jesus says that two will be in the field and one will be taken and the other left.</a:t>
            </a:r>
          </a:p>
          <a:p>
            <a:r>
              <a:rPr lang="en-GB" dirty="0"/>
              <a:t>That two women will be grinding at the mill; one being taken and the other left.</a:t>
            </a:r>
          </a:p>
          <a:p>
            <a:r>
              <a:rPr lang="en-GB" dirty="0"/>
              <a:t>In Luke’s account he adds that Jesus also said that two will be in a bed and one will be taken and the other left (Luke 17 v 34).</a:t>
            </a:r>
          </a:p>
          <a:p>
            <a:r>
              <a:rPr lang="en-GB" dirty="0"/>
              <a:t>Imagine going to bed next to someone and waking up to find them gone – imagine being the one that’s taken.</a:t>
            </a:r>
          </a:p>
        </p:txBody>
      </p:sp>
    </p:spTree>
    <p:extLst>
      <p:ext uri="{BB962C8B-B14F-4D97-AF65-F5344CB8AC3E}">
        <p14:creationId xmlns:p14="http://schemas.microsoft.com/office/powerpoint/2010/main" val="48945570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F4445C6-8578-10AB-655D-45CEE826C9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1261A-227E-C4CD-B206-EC310B568FCC}"/>
              </a:ext>
            </a:extLst>
          </p:cNvPr>
          <p:cNvSpPr>
            <a:spLocks noGrp="1"/>
          </p:cNvSpPr>
          <p:nvPr>
            <p:ph type="title"/>
          </p:nvPr>
        </p:nvSpPr>
        <p:spPr/>
        <p:txBody>
          <a:bodyPr/>
          <a:lstStyle/>
          <a:p>
            <a:r>
              <a:rPr lang="en-GB" dirty="0"/>
              <a:t>Matthew 24: Part 3 – verses 29 - 41 </a:t>
            </a:r>
          </a:p>
        </p:txBody>
      </p:sp>
      <p:sp>
        <p:nvSpPr>
          <p:cNvPr id="3" name="Content Placeholder 2">
            <a:extLst>
              <a:ext uri="{FF2B5EF4-FFF2-40B4-BE49-F238E27FC236}">
                <a16:creationId xmlns:a16="http://schemas.microsoft.com/office/drawing/2014/main" id="{E69C9684-9828-8209-F241-3458C33D84E7}"/>
              </a:ext>
            </a:extLst>
          </p:cNvPr>
          <p:cNvSpPr>
            <a:spLocks noGrp="1"/>
          </p:cNvSpPr>
          <p:nvPr>
            <p:ph idx="1"/>
          </p:nvPr>
        </p:nvSpPr>
        <p:spPr>
          <a:xfrm>
            <a:off x="838200" y="1328056"/>
            <a:ext cx="10515600" cy="5529943"/>
          </a:xfrm>
        </p:spPr>
        <p:txBody>
          <a:bodyPr>
            <a:normAutofit fontScale="77500" lnSpcReduction="20000"/>
          </a:bodyPr>
          <a:lstStyle/>
          <a:p>
            <a:r>
              <a:rPr lang="en-GB" dirty="0"/>
              <a:t>Many will know of the ‘Left Behind’ series of both books and films.</a:t>
            </a:r>
          </a:p>
          <a:p>
            <a:r>
              <a:rPr lang="en-GB" dirty="0"/>
              <a:t>These have been useful to raise awareness of the Rapture of the Church as a doctrine and Hal Lindsey was a faithful servant of the Lord in what He was attempting to do.</a:t>
            </a:r>
          </a:p>
          <a:p>
            <a:r>
              <a:rPr lang="en-GB" dirty="0"/>
              <a:t>However, he, like many others, strayed from the context of this passage of scripture.</a:t>
            </a:r>
          </a:p>
          <a:p>
            <a:r>
              <a:rPr lang="en-GB" dirty="0"/>
              <a:t>He believed that the one being taken was the rapture and the one left was the unbeliever.</a:t>
            </a:r>
          </a:p>
          <a:p>
            <a:r>
              <a:rPr lang="en-GB" dirty="0"/>
              <a:t>In this passage, because of the analogy with the time of Noah, it is the righteous (believers) who are left to populate the earth during the millennium and the unrighteous who are removed.</a:t>
            </a:r>
          </a:p>
          <a:p>
            <a:r>
              <a:rPr lang="en-GB" dirty="0"/>
              <a:t>With the Rapture, believers are taken to heaven, leaving unbelievers on the earth.</a:t>
            </a:r>
          </a:p>
          <a:p>
            <a:r>
              <a:rPr lang="en-GB" dirty="0"/>
              <a:t>At the second coming of Christ to the earth where He will rule and reign for a thousand years, His elect will remain with him and the unrighteous will be removed.</a:t>
            </a:r>
          </a:p>
          <a:p>
            <a:r>
              <a:rPr lang="en-GB" dirty="0"/>
              <a:t>So, this is not and cannot be a ‘rapture’ passage.</a:t>
            </a:r>
          </a:p>
          <a:p>
            <a:r>
              <a:rPr lang="en-GB" dirty="0"/>
              <a:t>It’s important to realise that the coming of Messiah in this particular way was prophesied, just like other aspects of His life and His first coming.</a:t>
            </a:r>
          </a:p>
          <a:p>
            <a:r>
              <a:rPr lang="en-GB" dirty="0"/>
              <a:t>Daniel 7 v 9 – 14 tells us that He will come from the Ancient of Days in everlasting Kingly dominion, glory and power.</a:t>
            </a:r>
          </a:p>
        </p:txBody>
      </p:sp>
    </p:spTree>
    <p:extLst>
      <p:ext uri="{BB962C8B-B14F-4D97-AF65-F5344CB8AC3E}">
        <p14:creationId xmlns:p14="http://schemas.microsoft.com/office/powerpoint/2010/main" val="3513489876"/>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B2C063175DF504CA88AF12C082CE016" ma:contentTypeVersion="13" ma:contentTypeDescription="Create a new document." ma:contentTypeScope="" ma:versionID="3f96756860c8334172c4fbc05d19ed2b">
  <xsd:schema xmlns:xsd="http://www.w3.org/2001/XMLSchema" xmlns:xs="http://www.w3.org/2001/XMLSchema" xmlns:p="http://schemas.microsoft.com/office/2006/metadata/properties" xmlns:ns2="7ab12f3f-b477-4c7f-9cbe-aef27c735382" xmlns:ns3="5131ba02-836f-4279-86cc-66acb1037933" targetNamespace="http://schemas.microsoft.com/office/2006/metadata/properties" ma:root="true" ma:fieldsID="808a7c63f9949db63886f38ea21473ec" ns2:_="" ns3:_="">
    <xsd:import namespace="7ab12f3f-b477-4c7f-9cbe-aef27c735382"/>
    <xsd:import namespace="5131ba02-836f-4279-86cc-66acb1037933"/>
    <xsd:element name="properties">
      <xsd:complexType>
        <xsd:sequence>
          <xsd:element name="documentManagement">
            <xsd:complexType>
              <xsd:all>
                <xsd:element ref="ns2:MediaServiceMetadata" minOccurs="0"/>
                <xsd:element ref="ns2:MediaServiceFastMetadata" minOccurs="0"/>
                <xsd:element ref="ns2:MediaServiceSearchProperties" minOccurs="0"/>
                <xsd:element ref="ns2:MediaServiceObjectDetectorVersions" minOccurs="0"/>
                <xsd:element ref="ns2:MediaServiceGenerationTime" minOccurs="0"/>
                <xsd:element ref="ns2:MediaServiceEventHashCode" minOccurs="0"/>
                <xsd:element ref="ns2:MediaLengthInSeconds" minOccurs="0"/>
                <xsd:element ref="ns2:lcf76f155ced4ddcb4097134ff3c332f" minOccurs="0"/>
                <xsd:element ref="ns3:TaxCatchAll" minOccurs="0"/>
                <xsd:element ref="ns2:MediaServiceDateTaken" minOccurs="0"/>
                <xsd:element ref="ns2:MediaServiceOCR"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7ab12f3f-b477-4c7f-9cbe-aef27c73538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SearchProperties" ma:index="10" nillable="true" ma:displayName="MediaServiceSearchProperties" ma:hidden="true" ma:internalName="MediaServiceSearchProperties" ma:readOnly="true">
      <xsd:simpleType>
        <xsd:restriction base="dms:Note"/>
      </xsd:simpleType>
    </xsd:element>
    <xsd:element name="MediaServiceObjectDetectorVersions" ma:index="11" nillable="true" ma:displayName="MediaServiceObjectDetectorVersions" ma:hidden="true" ma:indexed="true" ma:internalName="MediaServiceObjectDetectorVersions" ma:readOnly="true">
      <xsd:simpleType>
        <xsd:restriction base="dms:Text"/>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MediaLengthInSeconds" ma:index="14" nillable="true" ma:displayName="MediaLengthInSeconds" ma:hidden="true" ma:internalName="MediaLengthInSeconds" ma:readOnly="true">
      <xsd:simpleType>
        <xsd:restriction base="dms:Unknown"/>
      </xsd:simpleType>
    </xsd:element>
    <xsd:element name="lcf76f155ced4ddcb4097134ff3c332f" ma:index="16" nillable="true" ma:taxonomy="true" ma:internalName="lcf76f155ced4ddcb4097134ff3c332f" ma:taxonomyFieldName="MediaServiceImageTags" ma:displayName="Image Tags" ma:readOnly="false" ma:fieldId="{5cf76f15-5ced-4ddc-b409-7134ff3c332f}" ma:taxonomyMulti="true" ma:sspId="0b8bac6c-3eee-4b58-a120-65eda34c002e" ma:termSetId="09814cd3-568e-fe90-9814-8d621ff8fb84" ma:anchorId="fba54fb3-c3e1-fe81-a776-ca4b69148c4d" ma:open="true" ma:isKeyword="false">
      <xsd:complexType>
        <xsd:sequence>
          <xsd:element ref="pc:Terms" minOccurs="0" maxOccurs="1"/>
        </xsd:sequence>
      </xsd:complexType>
    </xsd:element>
    <xsd:element name="MediaServiceDateTaken" ma:index="18" nillable="true" ma:displayName="MediaServiceDateTaken" ma:hidden="true" ma:indexed="true" ma:internalName="MediaServiceDateTaken"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ServiceLocation" ma:index="20" nillable="true" ma:displayName="Location" ma:indexed="true" ma:internalName="MediaServiceLocation" ma:readOnly="true">
      <xsd:simpleType>
        <xsd:restriction base="dms:Text"/>
      </xsd:simpleType>
    </xsd:element>
  </xsd:schema>
  <xsd:schema xmlns:xsd="http://www.w3.org/2001/XMLSchema" xmlns:xs="http://www.w3.org/2001/XMLSchema" xmlns:dms="http://schemas.microsoft.com/office/2006/documentManagement/types" xmlns:pc="http://schemas.microsoft.com/office/infopath/2007/PartnerControls" targetNamespace="5131ba02-836f-4279-86cc-66acb1037933" elementFormDefault="qualified">
    <xsd:import namespace="http://schemas.microsoft.com/office/2006/documentManagement/types"/>
    <xsd:import namespace="http://schemas.microsoft.com/office/infopath/2007/PartnerControls"/>
    <xsd:element name="TaxCatchAll" ma:index="17" nillable="true" ma:displayName="Taxonomy Catch All Column" ma:hidden="true" ma:list="{c8380f19-97b3-413f-b378-67e6821b60bd}" ma:internalName="TaxCatchAll" ma:showField="CatchAllData" ma:web="5131ba02-836f-4279-86cc-66acb1037933">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axCatchAll xmlns="5131ba02-836f-4279-86cc-66acb1037933" xsi:nil="true"/>
    <lcf76f155ced4ddcb4097134ff3c332f xmlns="7ab12f3f-b477-4c7f-9cbe-aef27c735382">
      <Terms xmlns="http://schemas.microsoft.com/office/infopath/2007/PartnerControls"/>
    </lcf76f155ced4ddcb4097134ff3c332f>
  </documentManagement>
</p:properties>
</file>

<file path=customXml/itemProps1.xml><?xml version="1.0" encoding="utf-8"?>
<ds:datastoreItem xmlns:ds="http://schemas.openxmlformats.org/officeDocument/2006/customXml" ds:itemID="{EE49336F-7E3D-4313-AEA3-5B539BCB5EDD}"/>
</file>

<file path=customXml/itemProps2.xml><?xml version="1.0" encoding="utf-8"?>
<ds:datastoreItem xmlns:ds="http://schemas.openxmlformats.org/officeDocument/2006/customXml" ds:itemID="{9129826D-F212-4DCA-B7D8-E5047E415099}"/>
</file>

<file path=customXml/itemProps3.xml><?xml version="1.0" encoding="utf-8"?>
<ds:datastoreItem xmlns:ds="http://schemas.openxmlformats.org/officeDocument/2006/customXml" ds:itemID="{CFE64637-6902-4F8F-86BF-E37872CB27F7}"/>
</file>

<file path=docProps/app.xml><?xml version="1.0" encoding="utf-8"?>
<Properties xmlns="http://schemas.openxmlformats.org/officeDocument/2006/extended-properties" xmlns:vt="http://schemas.openxmlformats.org/officeDocument/2006/docPropsVTypes">
  <TotalTime>3379</TotalTime>
  <Words>2055</Words>
  <Application>Microsoft Office PowerPoint</Application>
  <PresentationFormat>Widescreen</PresentationFormat>
  <Paragraphs>95</Paragraphs>
  <Slides>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9</vt:i4>
      </vt:variant>
    </vt:vector>
  </HeadingPairs>
  <TitlesOfParts>
    <vt:vector size="13" baseType="lpstr">
      <vt:lpstr>Aptos</vt:lpstr>
      <vt:lpstr>Aptos Display</vt:lpstr>
      <vt:lpstr>Arial</vt:lpstr>
      <vt:lpstr>Office Theme</vt:lpstr>
      <vt:lpstr>Matthew 24: Part 3 </vt:lpstr>
      <vt:lpstr>Matthew 24: Part 3 – verses 29 - 41 </vt:lpstr>
      <vt:lpstr>Matthew 24: Part 3 – verses 29 - 41 </vt:lpstr>
      <vt:lpstr>Matthew 24: Part 3 – verses 29 - 41 </vt:lpstr>
      <vt:lpstr>Matthew 24: Part 3 – verses 29 - 41 </vt:lpstr>
      <vt:lpstr>Matthew 24: Part 3 – verses 29 - 41 </vt:lpstr>
      <vt:lpstr>Matthew 24: Part 3 – verses 29 - 41 </vt:lpstr>
      <vt:lpstr>Matthew 24: Part 3 – verses 29 - 41 </vt:lpstr>
      <vt:lpstr>Matthew 24: Part 3 – verses 29 - 41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Ray Kelly</dc:creator>
  <cp:lastModifiedBy>Ray Kelly</cp:lastModifiedBy>
  <cp:revision>1</cp:revision>
  <dcterms:created xsi:type="dcterms:W3CDTF">2025-10-20T06:19:45Z</dcterms:created>
  <dcterms:modified xsi:type="dcterms:W3CDTF">2025-10-24T06:34:37Z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0x010100EB2C063175DF504CA88AF12C082CE016</vt:lpwstr>
  </property>
</Properties>
</file>