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2" d="100"/>
          <a:sy n="82" d="100"/>
        </p:scale>
        <p:origin x="672"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undo custSel addSld modSld">
      <pc:chgData name="Ray Kelly" userId="fe8bf2b6eea63579" providerId="LiveId" clId="{B98B9D12-8AEB-4359-BED4-D52F3681A5A0}" dt="2026-02-07T20:49:06.997" v="8399" actId="20577"/>
      <pc:docMkLst>
        <pc:docMk/>
      </pc:docMkLst>
      <pc:sldChg chg="modSp mod">
        <pc:chgData name="Ray Kelly" userId="fe8bf2b6eea63579" providerId="LiveId" clId="{B98B9D12-8AEB-4359-BED4-D52F3681A5A0}" dt="2026-01-25T15:10:56.455" v="65"/>
        <pc:sldMkLst>
          <pc:docMk/>
          <pc:sldMk cId="1009319235" sldId="256"/>
        </pc:sldMkLst>
        <pc:spChg chg="mod">
          <ac:chgData name="Ray Kelly" userId="fe8bf2b6eea63579" providerId="LiveId" clId="{B98B9D12-8AEB-4359-BED4-D52F3681A5A0}" dt="2026-01-25T15:10:56.455" v="65"/>
          <ac:spMkLst>
            <pc:docMk/>
            <pc:sldMk cId="1009319235" sldId="256"/>
            <ac:spMk id="2" creationId="{651D1DCD-8E3F-251D-DB26-1552264C1621}"/>
          </ac:spMkLst>
        </pc:spChg>
        <pc:spChg chg="mod">
          <ac:chgData name="Ray Kelly" userId="fe8bf2b6eea63579" providerId="LiveId" clId="{B98B9D12-8AEB-4359-BED4-D52F3681A5A0}" dt="2026-01-25T15:06:29.069" v="60" actId="20577"/>
          <ac:spMkLst>
            <pc:docMk/>
            <pc:sldMk cId="1009319235" sldId="256"/>
            <ac:spMk id="3" creationId="{097EF1A3-B238-3BCB-E02B-F57668D1E287}"/>
          </ac:spMkLst>
        </pc:spChg>
      </pc:sldChg>
      <pc:sldChg chg="modSp new mod">
        <pc:chgData name="Ray Kelly" userId="fe8bf2b6eea63579" providerId="LiveId" clId="{B98B9D12-8AEB-4359-BED4-D52F3681A5A0}" dt="2026-02-06T08:06:51.037" v="8293" actId="20577"/>
        <pc:sldMkLst>
          <pc:docMk/>
          <pc:sldMk cId="3890371005" sldId="257"/>
        </pc:sldMkLst>
        <pc:spChg chg="mod">
          <ac:chgData name="Ray Kelly" userId="fe8bf2b6eea63579" providerId="LiveId" clId="{B98B9D12-8AEB-4359-BED4-D52F3681A5A0}" dt="2026-01-25T15:12:18.593" v="75" actId="27636"/>
          <ac:spMkLst>
            <pc:docMk/>
            <pc:sldMk cId="3890371005" sldId="257"/>
            <ac:spMk id="2" creationId="{40D7E8AE-6A1E-07B1-3711-FACC22717883}"/>
          </ac:spMkLst>
        </pc:spChg>
        <pc:spChg chg="mod">
          <ac:chgData name="Ray Kelly" userId="fe8bf2b6eea63579" providerId="LiveId" clId="{B98B9D12-8AEB-4359-BED4-D52F3681A5A0}" dt="2026-02-06T08:06:51.037" v="8293" actId="20577"/>
          <ac:spMkLst>
            <pc:docMk/>
            <pc:sldMk cId="3890371005" sldId="257"/>
            <ac:spMk id="3" creationId="{910369AE-2ED5-183D-DF2B-7FE73115BD47}"/>
          </ac:spMkLst>
        </pc:spChg>
      </pc:sldChg>
      <pc:sldChg chg="modSp add mod">
        <pc:chgData name="Ray Kelly" userId="fe8bf2b6eea63579" providerId="LiveId" clId="{B98B9D12-8AEB-4359-BED4-D52F3681A5A0}" dt="2026-01-25T16:10:46.634" v="2857" actId="20577"/>
        <pc:sldMkLst>
          <pc:docMk/>
          <pc:sldMk cId="3725824806" sldId="258"/>
        </pc:sldMkLst>
        <pc:spChg chg="mod">
          <ac:chgData name="Ray Kelly" userId="fe8bf2b6eea63579" providerId="LiveId" clId="{B98B9D12-8AEB-4359-BED4-D52F3681A5A0}" dt="2026-01-25T16:10:46.634" v="2857" actId="20577"/>
          <ac:spMkLst>
            <pc:docMk/>
            <pc:sldMk cId="3725824806" sldId="258"/>
            <ac:spMk id="3" creationId="{9BF04295-0AB4-C607-C9DD-C9BA2F7AAF7E}"/>
          </ac:spMkLst>
        </pc:spChg>
      </pc:sldChg>
      <pc:sldChg chg="modSp add mod">
        <pc:chgData name="Ray Kelly" userId="fe8bf2b6eea63579" providerId="LiveId" clId="{B98B9D12-8AEB-4359-BED4-D52F3681A5A0}" dt="2026-02-07T20:21:29.286" v="8317" actId="27636"/>
        <pc:sldMkLst>
          <pc:docMk/>
          <pc:sldMk cId="4134179206" sldId="259"/>
        </pc:sldMkLst>
        <pc:spChg chg="mod">
          <ac:chgData name="Ray Kelly" userId="fe8bf2b6eea63579" providerId="LiveId" clId="{B98B9D12-8AEB-4359-BED4-D52F3681A5A0}" dt="2026-02-07T20:21:29.286" v="8317" actId="27636"/>
          <ac:spMkLst>
            <pc:docMk/>
            <pc:sldMk cId="4134179206" sldId="259"/>
            <ac:spMk id="3" creationId="{DDD47766-CB7F-0A69-8F96-5C74E568B31B}"/>
          </ac:spMkLst>
        </pc:spChg>
      </pc:sldChg>
      <pc:sldChg chg="modSp add mod">
        <pc:chgData name="Ray Kelly" userId="fe8bf2b6eea63579" providerId="LiveId" clId="{B98B9D12-8AEB-4359-BED4-D52F3681A5A0}" dt="2026-02-06T08:26:37.123" v="8295" actId="20577"/>
        <pc:sldMkLst>
          <pc:docMk/>
          <pc:sldMk cId="419665448" sldId="260"/>
        </pc:sldMkLst>
        <pc:spChg chg="mod">
          <ac:chgData name="Ray Kelly" userId="fe8bf2b6eea63579" providerId="LiveId" clId="{B98B9D12-8AEB-4359-BED4-D52F3681A5A0}" dt="2026-02-06T08:26:37.123" v="8295" actId="20577"/>
          <ac:spMkLst>
            <pc:docMk/>
            <pc:sldMk cId="419665448" sldId="260"/>
            <ac:spMk id="3" creationId="{B00A2380-6D8C-D8DD-B90B-226EF98E3502}"/>
          </ac:spMkLst>
        </pc:spChg>
      </pc:sldChg>
      <pc:sldChg chg="modSp add mod">
        <pc:chgData name="Ray Kelly" userId="fe8bf2b6eea63579" providerId="LiveId" clId="{B98B9D12-8AEB-4359-BED4-D52F3681A5A0}" dt="2026-01-26T15:21:05.128" v="6056" actId="20577"/>
        <pc:sldMkLst>
          <pc:docMk/>
          <pc:sldMk cId="3295465275" sldId="261"/>
        </pc:sldMkLst>
        <pc:spChg chg="mod">
          <ac:chgData name="Ray Kelly" userId="fe8bf2b6eea63579" providerId="LiveId" clId="{B98B9D12-8AEB-4359-BED4-D52F3681A5A0}" dt="2026-01-26T15:21:05.128" v="6056" actId="20577"/>
          <ac:spMkLst>
            <pc:docMk/>
            <pc:sldMk cId="3295465275" sldId="261"/>
            <ac:spMk id="3" creationId="{2A4911CF-4005-1124-9057-A005992F2583}"/>
          </ac:spMkLst>
        </pc:spChg>
      </pc:sldChg>
      <pc:sldChg chg="modSp add mod">
        <pc:chgData name="Ray Kelly" userId="fe8bf2b6eea63579" providerId="LiveId" clId="{B98B9D12-8AEB-4359-BED4-D52F3681A5A0}" dt="2026-02-07T20:41:25.987" v="8367" actId="313"/>
        <pc:sldMkLst>
          <pc:docMk/>
          <pc:sldMk cId="4130607102" sldId="262"/>
        </pc:sldMkLst>
        <pc:spChg chg="mod">
          <ac:chgData name="Ray Kelly" userId="fe8bf2b6eea63579" providerId="LiveId" clId="{B98B9D12-8AEB-4359-BED4-D52F3681A5A0}" dt="2026-02-07T20:41:25.987" v="8367" actId="313"/>
          <ac:spMkLst>
            <pc:docMk/>
            <pc:sldMk cId="4130607102" sldId="262"/>
            <ac:spMk id="3" creationId="{41F34971-A566-A87A-0290-EEECDC169833}"/>
          </ac:spMkLst>
        </pc:spChg>
      </pc:sldChg>
      <pc:sldChg chg="modSp add mod">
        <pc:chgData name="Ray Kelly" userId="fe8bf2b6eea63579" providerId="LiveId" clId="{B98B9D12-8AEB-4359-BED4-D52F3681A5A0}" dt="2026-02-07T20:49:06.997" v="8399" actId="20577"/>
        <pc:sldMkLst>
          <pc:docMk/>
          <pc:sldMk cId="1910819943" sldId="263"/>
        </pc:sldMkLst>
        <pc:spChg chg="mod">
          <ac:chgData name="Ray Kelly" userId="fe8bf2b6eea63579" providerId="LiveId" clId="{B98B9D12-8AEB-4359-BED4-D52F3681A5A0}" dt="2026-02-07T20:49:06.997" v="8399" actId="20577"/>
          <ac:spMkLst>
            <pc:docMk/>
            <pc:sldMk cId="1910819943" sldId="263"/>
            <ac:spMk id="3" creationId="{EC0380E3-2096-D650-25D1-337CBAD6E66E}"/>
          </ac:spMkLst>
        </pc:spChg>
      </pc:sldChg>
      <pc:sldChg chg="modSp add mod">
        <pc:chgData name="Ray Kelly" userId="fe8bf2b6eea63579" providerId="LiveId" clId="{B98B9D12-8AEB-4359-BED4-D52F3681A5A0}" dt="2026-02-07T07:35:16.081" v="8298" actId="20577"/>
        <pc:sldMkLst>
          <pc:docMk/>
          <pc:sldMk cId="4015134404" sldId="264"/>
        </pc:sldMkLst>
        <pc:spChg chg="mod">
          <ac:chgData name="Ray Kelly" userId="fe8bf2b6eea63579" providerId="LiveId" clId="{B98B9D12-8AEB-4359-BED4-D52F3681A5A0}" dt="2026-02-07T07:35:16.081" v="8298" actId="20577"/>
          <ac:spMkLst>
            <pc:docMk/>
            <pc:sldMk cId="4015134404" sldId="264"/>
            <ac:spMk id="3" creationId="{5F824C8E-DFCA-D1F9-D36F-7F0A8B63BCF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440F1-5195-24A9-74F2-57B52DEC0E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5FB8C7F-0D8C-D73D-2C8C-81A169813D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D69D21B-F9B9-6B93-BA05-DA6873409B32}"/>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5" name="Footer Placeholder 4">
            <a:extLst>
              <a:ext uri="{FF2B5EF4-FFF2-40B4-BE49-F238E27FC236}">
                <a16:creationId xmlns:a16="http://schemas.microsoft.com/office/drawing/2014/main" id="{25B72548-470B-EC2F-2164-801ED0CA57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5F6967-FD45-EC47-E4E8-49F56A6637CF}"/>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3339426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9E34A-D466-6B3C-C779-0E30BC6C50F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EE2724-DF38-88C9-678B-59EFDC73C2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1F58B4-1306-17E7-AE0F-14B41C5637AF}"/>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5" name="Footer Placeholder 4">
            <a:extLst>
              <a:ext uri="{FF2B5EF4-FFF2-40B4-BE49-F238E27FC236}">
                <a16:creationId xmlns:a16="http://schemas.microsoft.com/office/drawing/2014/main" id="{22590D0C-7D2D-9B0D-23A2-1D1F2CF55C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ED1C5C-53D0-D2BF-F8B0-8055511B8E25}"/>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2567253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BE3718-1231-D758-5F7B-FF0D5F413DF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67517A-9745-678F-D353-2289CCA9B6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268973-9A2B-162C-30D4-226853F934A6}"/>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5" name="Footer Placeholder 4">
            <a:extLst>
              <a:ext uri="{FF2B5EF4-FFF2-40B4-BE49-F238E27FC236}">
                <a16:creationId xmlns:a16="http://schemas.microsoft.com/office/drawing/2014/main" id="{8BDE41FD-5F91-9CE4-2856-45A517F63F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12782B-EC6E-CA2D-E75D-5689E4E964B0}"/>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12179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44BD6-A565-DED6-0FA6-B26AD3151B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2E59198-8A37-7ABD-4BCE-219B888A69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13AD14-4396-722B-7947-02B047EB5213}"/>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5" name="Footer Placeholder 4">
            <a:extLst>
              <a:ext uri="{FF2B5EF4-FFF2-40B4-BE49-F238E27FC236}">
                <a16:creationId xmlns:a16="http://schemas.microsoft.com/office/drawing/2014/main" id="{B4FFD980-AB08-D1F7-2A78-37323B3E8E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A2BE72-B01F-9BD3-5B1C-C9250BE8103B}"/>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2630733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4460B-BEC4-E55E-9120-2A778BF85C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CAFE766-4A37-A44C-7417-82597EBB110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9A82ED-76AD-E685-1116-967BC658B96D}"/>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5" name="Footer Placeholder 4">
            <a:extLst>
              <a:ext uri="{FF2B5EF4-FFF2-40B4-BE49-F238E27FC236}">
                <a16:creationId xmlns:a16="http://schemas.microsoft.com/office/drawing/2014/main" id="{523BA3DF-9661-B8FF-FB20-780AF7C250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AC96F6-2BE9-6F35-3F80-18D620DD579B}"/>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3023925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CEC90-85DA-5863-98BC-3790C96114D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B7B83A-0531-5C72-B70F-658998B1FF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015D16B-66F4-FF68-D8B3-8D0E49CA1C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0269671-097F-2ED1-7A35-3E9B46EF6F65}"/>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6" name="Footer Placeholder 5">
            <a:extLst>
              <a:ext uri="{FF2B5EF4-FFF2-40B4-BE49-F238E27FC236}">
                <a16:creationId xmlns:a16="http://schemas.microsoft.com/office/drawing/2014/main" id="{F8D564C0-96A7-C57F-8EDB-55027C00C8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83CC6C-3720-E7CE-74F5-17D4C71BAA9D}"/>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1347148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C01B9-51D4-A8C0-E529-EA516957F84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2894B42-EEA1-7D59-DD30-424F5F4AFF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C75088-A59E-EF3B-4FBE-C5E05742CF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1AF0DAB-97E9-0D46-A5B9-DAE1973405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81F054-CC48-5B1A-A459-DE0F1A7FAD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2D561E7-B1CE-4231-D154-22C76A55E2C3}"/>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8" name="Footer Placeholder 7">
            <a:extLst>
              <a:ext uri="{FF2B5EF4-FFF2-40B4-BE49-F238E27FC236}">
                <a16:creationId xmlns:a16="http://schemas.microsoft.com/office/drawing/2014/main" id="{6F2F4351-1784-CB8F-C917-73B92AF6552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000C9B1-09BC-A84A-CACA-7FBB0F9DD55C}"/>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2997962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053DB-AC7F-D9C0-3189-D2613435372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E06ECD-C6BB-D382-972C-1EC0415BD658}"/>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4" name="Footer Placeholder 3">
            <a:extLst>
              <a:ext uri="{FF2B5EF4-FFF2-40B4-BE49-F238E27FC236}">
                <a16:creationId xmlns:a16="http://schemas.microsoft.com/office/drawing/2014/main" id="{86C9C5C5-7CDC-F5B7-18F6-1570A5E9B19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74441C5-8412-56C8-5E0A-7F7812EB115C}"/>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3896762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3B8740-3206-9DDF-B79D-CFA5E242A2A0}"/>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3" name="Footer Placeholder 2">
            <a:extLst>
              <a:ext uri="{FF2B5EF4-FFF2-40B4-BE49-F238E27FC236}">
                <a16:creationId xmlns:a16="http://schemas.microsoft.com/office/drawing/2014/main" id="{B5FDCE01-3B16-1263-A3DB-7457AC53CCC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3CEC0A3-3800-70DC-D1A4-EAA7B965E45D}"/>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2494048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A409E-92AE-5BB9-333C-A61AF79D3A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476D477-88EC-C9EE-F384-F806DBE574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21D2137-66D9-8F34-4E03-32524361D3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599F42-F0F0-9E54-9C34-603BB04ED600}"/>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6" name="Footer Placeholder 5">
            <a:extLst>
              <a:ext uri="{FF2B5EF4-FFF2-40B4-BE49-F238E27FC236}">
                <a16:creationId xmlns:a16="http://schemas.microsoft.com/office/drawing/2014/main" id="{B6819D2C-70D4-962E-23D4-80E094C252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A86F568-D652-F182-499C-10BA27201A58}"/>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429272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E2CC1-A9E6-3755-B04F-FB7A01632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FBCAAF8-1B3E-0EE8-7DF2-9229803DE4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F9F9F7B-F536-8997-2C06-0345AC2E42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9F7755-F35F-0CD7-4537-64C4361FA742}"/>
              </a:ext>
            </a:extLst>
          </p:cNvPr>
          <p:cNvSpPr>
            <a:spLocks noGrp="1"/>
          </p:cNvSpPr>
          <p:nvPr>
            <p:ph type="dt" sz="half" idx="10"/>
          </p:nvPr>
        </p:nvSpPr>
        <p:spPr/>
        <p:txBody>
          <a:bodyPr/>
          <a:lstStyle/>
          <a:p>
            <a:fld id="{FE05DA90-AC30-41A0-8353-AF4B3ED5E4D2}" type="datetimeFigureOut">
              <a:rPr lang="en-GB" smtClean="0"/>
              <a:t>07/02/2026</a:t>
            </a:fld>
            <a:endParaRPr lang="en-GB"/>
          </a:p>
        </p:txBody>
      </p:sp>
      <p:sp>
        <p:nvSpPr>
          <p:cNvPr id="6" name="Footer Placeholder 5">
            <a:extLst>
              <a:ext uri="{FF2B5EF4-FFF2-40B4-BE49-F238E27FC236}">
                <a16:creationId xmlns:a16="http://schemas.microsoft.com/office/drawing/2014/main" id="{E7F0C94F-BAEA-A622-3B1D-999EFD234B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98AA79-F29D-900A-D7CA-1FE8B217C2F1}"/>
              </a:ext>
            </a:extLst>
          </p:cNvPr>
          <p:cNvSpPr>
            <a:spLocks noGrp="1"/>
          </p:cNvSpPr>
          <p:nvPr>
            <p:ph type="sldNum" sz="quarter" idx="12"/>
          </p:nvPr>
        </p:nvSpPr>
        <p:spPr/>
        <p:txBody>
          <a:bodyPr/>
          <a:lstStyle/>
          <a:p>
            <a:fld id="{68FF42E0-B550-4B99-8127-2391FAF530C5}" type="slidenum">
              <a:rPr lang="en-GB" smtClean="0"/>
              <a:t>‹#›</a:t>
            </a:fld>
            <a:endParaRPr lang="en-GB"/>
          </a:p>
        </p:txBody>
      </p:sp>
    </p:spTree>
    <p:extLst>
      <p:ext uri="{BB962C8B-B14F-4D97-AF65-F5344CB8AC3E}">
        <p14:creationId xmlns:p14="http://schemas.microsoft.com/office/powerpoint/2010/main" val="3500728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5BB656-A0FF-A5F6-45CD-DB81CA4E3A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76E3D5-557B-4E06-9718-252A4DCF82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72BCDE-051D-7B2C-B5E6-B9C96AB171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E05DA90-AC30-41A0-8353-AF4B3ED5E4D2}" type="datetimeFigureOut">
              <a:rPr lang="en-GB" smtClean="0"/>
              <a:t>07/02/2026</a:t>
            </a:fld>
            <a:endParaRPr lang="en-GB"/>
          </a:p>
        </p:txBody>
      </p:sp>
      <p:sp>
        <p:nvSpPr>
          <p:cNvPr id="5" name="Footer Placeholder 4">
            <a:extLst>
              <a:ext uri="{FF2B5EF4-FFF2-40B4-BE49-F238E27FC236}">
                <a16:creationId xmlns:a16="http://schemas.microsoft.com/office/drawing/2014/main" id="{346B9974-3E8B-C7CE-52D1-46E29D6CE8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60EC06E-98F2-A09F-758B-27022B008F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8FF42E0-B550-4B99-8127-2391FAF530C5}" type="slidenum">
              <a:rPr lang="en-GB" smtClean="0"/>
              <a:t>‹#›</a:t>
            </a:fld>
            <a:endParaRPr lang="en-GB"/>
          </a:p>
        </p:txBody>
      </p:sp>
    </p:spTree>
    <p:extLst>
      <p:ext uri="{BB962C8B-B14F-4D97-AF65-F5344CB8AC3E}">
        <p14:creationId xmlns:p14="http://schemas.microsoft.com/office/powerpoint/2010/main" val="3519922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D1DCD-8E3F-251D-DB26-1552264C1621}"/>
              </a:ext>
            </a:extLst>
          </p:cNvPr>
          <p:cNvSpPr>
            <a:spLocks noGrp="1"/>
          </p:cNvSpPr>
          <p:nvPr>
            <p:ph type="ctrTitle"/>
          </p:nvPr>
        </p:nvSpPr>
        <p:spPr/>
        <p:txBody>
          <a:bodyPr/>
          <a:lstStyle/>
          <a:p>
            <a:r>
              <a:rPr lang="en-GB" dirty="0"/>
              <a:t>Matthew 26 v 69 to 27 v 10</a:t>
            </a:r>
          </a:p>
        </p:txBody>
      </p:sp>
      <p:sp>
        <p:nvSpPr>
          <p:cNvPr id="3" name="Subtitle 2">
            <a:extLst>
              <a:ext uri="{FF2B5EF4-FFF2-40B4-BE49-F238E27FC236}">
                <a16:creationId xmlns:a16="http://schemas.microsoft.com/office/drawing/2014/main" id="{097EF1A3-B238-3BCB-E02B-F57668D1E287}"/>
              </a:ext>
            </a:extLst>
          </p:cNvPr>
          <p:cNvSpPr>
            <a:spLocks noGrp="1"/>
          </p:cNvSpPr>
          <p:nvPr>
            <p:ph type="subTitle" idx="1"/>
          </p:nvPr>
        </p:nvSpPr>
        <p:spPr/>
        <p:txBody>
          <a:bodyPr/>
          <a:lstStyle/>
          <a:p>
            <a:r>
              <a:rPr lang="en-GB" dirty="0"/>
              <a:t>Peter’s denial and Judas’ remorse</a:t>
            </a:r>
          </a:p>
        </p:txBody>
      </p:sp>
    </p:spTree>
    <p:extLst>
      <p:ext uri="{BB962C8B-B14F-4D97-AF65-F5344CB8AC3E}">
        <p14:creationId xmlns:p14="http://schemas.microsoft.com/office/powerpoint/2010/main" val="1009319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7E8AE-6A1E-07B1-3711-FACC22717883}"/>
              </a:ext>
            </a:extLst>
          </p:cNvPr>
          <p:cNvSpPr>
            <a:spLocks noGrp="1"/>
          </p:cNvSpPr>
          <p:nvPr>
            <p:ph type="title"/>
          </p:nvPr>
        </p:nvSpPr>
        <p:spPr/>
        <p:txBody>
          <a:bodyPr>
            <a:normAutofit fontScale="90000"/>
          </a:bodyPr>
          <a:lstStyle/>
          <a:p>
            <a:r>
              <a:rPr lang="en-GB" sz="3200" b="1" dirty="0"/>
              <a:t>Matthew 26 v 69 to 27 v 10 - Peter’s denial and Judas’ remorse</a:t>
            </a:r>
            <a:br>
              <a:rPr lang="en-GB" sz="3200" b="1" dirty="0"/>
            </a:br>
            <a:endParaRPr lang="en-GB" sz="3200" b="1" dirty="0"/>
          </a:p>
        </p:txBody>
      </p:sp>
      <p:sp>
        <p:nvSpPr>
          <p:cNvPr id="3" name="Content Placeholder 2">
            <a:extLst>
              <a:ext uri="{FF2B5EF4-FFF2-40B4-BE49-F238E27FC236}">
                <a16:creationId xmlns:a16="http://schemas.microsoft.com/office/drawing/2014/main" id="{910369AE-2ED5-183D-DF2B-7FE73115BD47}"/>
              </a:ext>
            </a:extLst>
          </p:cNvPr>
          <p:cNvSpPr>
            <a:spLocks noGrp="1"/>
          </p:cNvSpPr>
          <p:nvPr>
            <p:ph idx="1"/>
          </p:nvPr>
        </p:nvSpPr>
        <p:spPr>
          <a:xfrm>
            <a:off x="838200" y="1132114"/>
            <a:ext cx="10515600" cy="5725886"/>
          </a:xfrm>
        </p:spPr>
        <p:txBody>
          <a:bodyPr>
            <a:normAutofit fontScale="70000" lnSpcReduction="20000"/>
          </a:bodyPr>
          <a:lstStyle/>
          <a:p>
            <a:r>
              <a:rPr lang="en-GB" dirty="0"/>
              <a:t>We finished the last session with Jesus in the hands of religious Jews – Priests and Elders of the people, as well as Caiaphas the High Priest (Puppet of Annas, his father-in-Law, who, in turn, was a puppet of Rome).</a:t>
            </a:r>
          </a:p>
          <a:p>
            <a:r>
              <a:rPr lang="en-GB" dirty="0"/>
              <a:t>We discussed that the prophecy of Genesis 49 v 10 – that the sceptre (ruler’s staff) would not depart from Judah until Shiloh (Messiah) comes – was fulfilled because the sceptre had now departed.</a:t>
            </a:r>
          </a:p>
          <a:p>
            <a:r>
              <a:rPr lang="en-GB" dirty="0"/>
              <a:t>The Jews had lost self-determination – they could not follow their own Law relating to the appointment of Priests and the High Priest and were not at liberty to administer their own penalties for Law-breakers.</a:t>
            </a:r>
          </a:p>
          <a:p>
            <a:r>
              <a:rPr lang="en-GB" dirty="0"/>
              <a:t>It is in this time of having had authority removed from them, they were seeking to exercise authority over Jesus – the King of Kings, the Lord of Lords, and the one who had all authority in heaven and on earth and could act decisively whenever He wished.</a:t>
            </a:r>
          </a:p>
          <a:p>
            <a:r>
              <a:rPr lang="en-GB" dirty="0"/>
              <a:t>He, the one who had done nothing wrong, had never sinned, and had fulfilled the scriptures through kindness and love, was now being vilified and physically beaten by Jews – the ones He had primarily come to save (Matthew 1 v 21).</a:t>
            </a:r>
          </a:p>
          <a:p>
            <a:r>
              <a:rPr lang="en-GB" dirty="0"/>
              <a:t>He was blindfolded and beaten by the sinful men He came to save, having been betrayed by a man indwelled by Satan whom He still referred to as ‘friend’. </a:t>
            </a:r>
          </a:p>
          <a:p>
            <a:r>
              <a:rPr lang="en-GB" dirty="0"/>
              <a:t>We read in Isaiah 52 v 14 that He was so badly beaten, he was unrecognisable.</a:t>
            </a:r>
          </a:p>
          <a:p>
            <a:r>
              <a:rPr lang="en-GB" dirty="0"/>
              <a:t>These verses were probably at the beginning of this process, but He suffered extremely badly at the hands of all those who beat Him over the next several hours.</a:t>
            </a:r>
          </a:p>
          <a:p>
            <a:r>
              <a:rPr lang="en-GB" dirty="0"/>
              <a:t>Back in verse 58 we have read that Peter followed Him into the courtyard to observe.</a:t>
            </a:r>
          </a:p>
        </p:txBody>
      </p:sp>
    </p:spTree>
    <p:extLst>
      <p:ext uri="{BB962C8B-B14F-4D97-AF65-F5344CB8AC3E}">
        <p14:creationId xmlns:p14="http://schemas.microsoft.com/office/powerpoint/2010/main" val="3890371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90470-7283-D2EE-B75D-06F33D3F1F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73F016-5AB1-18C4-EA56-7935CE94162D}"/>
              </a:ext>
            </a:extLst>
          </p:cNvPr>
          <p:cNvSpPr>
            <a:spLocks noGrp="1"/>
          </p:cNvSpPr>
          <p:nvPr>
            <p:ph type="title"/>
          </p:nvPr>
        </p:nvSpPr>
        <p:spPr/>
        <p:txBody>
          <a:bodyPr>
            <a:normAutofit fontScale="90000"/>
          </a:bodyPr>
          <a:lstStyle/>
          <a:p>
            <a:r>
              <a:rPr lang="en-GB" sz="3200" b="1" dirty="0"/>
              <a:t>Matthew 26 v 69 to 27 v 10 - Peter’s denial and Judas’ remorse</a:t>
            </a:r>
            <a:br>
              <a:rPr lang="en-GB" sz="3200" b="1" dirty="0"/>
            </a:br>
            <a:endParaRPr lang="en-GB" sz="3200" b="1" dirty="0"/>
          </a:p>
        </p:txBody>
      </p:sp>
      <p:sp>
        <p:nvSpPr>
          <p:cNvPr id="3" name="Content Placeholder 2">
            <a:extLst>
              <a:ext uri="{FF2B5EF4-FFF2-40B4-BE49-F238E27FC236}">
                <a16:creationId xmlns:a16="http://schemas.microsoft.com/office/drawing/2014/main" id="{9BF04295-0AB4-C607-C9DD-C9BA2F7AAF7E}"/>
              </a:ext>
            </a:extLst>
          </p:cNvPr>
          <p:cNvSpPr>
            <a:spLocks noGrp="1"/>
          </p:cNvSpPr>
          <p:nvPr>
            <p:ph idx="1"/>
          </p:nvPr>
        </p:nvSpPr>
        <p:spPr>
          <a:xfrm>
            <a:off x="838200" y="1132114"/>
            <a:ext cx="10515600" cy="5725886"/>
          </a:xfrm>
        </p:spPr>
        <p:txBody>
          <a:bodyPr>
            <a:normAutofit fontScale="77500" lnSpcReduction="20000"/>
          </a:bodyPr>
          <a:lstStyle/>
          <a:p>
            <a:r>
              <a:rPr lang="en-GB" dirty="0"/>
              <a:t>Let’s not forget that back in verse 35 of this chapter, Peter is recorded as saying that he would not deny his association with Jesus, even unto death.</a:t>
            </a:r>
          </a:p>
          <a:p>
            <a:r>
              <a:rPr lang="en-GB" dirty="0"/>
              <a:t>The Lord had said that before the rooster crowed, he would deny Him 3 times – Peter was adamant that this was not true.</a:t>
            </a:r>
          </a:p>
          <a:p>
            <a:r>
              <a:rPr lang="en-GB" dirty="0"/>
              <a:t>So, in verse 69 we have Peter sitting in the courtyard and a servant girl approaches and says, “You too were with Jesus the Galilean.” </a:t>
            </a:r>
          </a:p>
          <a:p>
            <a:r>
              <a:rPr lang="en-GB" dirty="0"/>
              <a:t>We mustn’t forget that Peter was not alone in his attitude of heart.</a:t>
            </a:r>
          </a:p>
          <a:p>
            <a:r>
              <a:rPr lang="en-GB" dirty="0"/>
              <a:t>All of them had shown bravado when it was only theoretical, and all of them had abandoned Him when it became a reality.</a:t>
            </a:r>
          </a:p>
          <a:p>
            <a:r>
              <a:rPr lang="en-GB" dirty="0"/>
              <a:t>Peter denied that he was a follower of Jesus to the slave girl.</a:t>
            </a:r>
          </a:p>
          <a:p>
            <a:r>
              <a:rPr lang="en-GB" dirty="0"/>
              <a:t>Peter was then challenged a second time – this time more publicly – and this time he denied it with an oath.</a:t>
            </a:r>
          </a:p>
          <a:p>
            <a:r>
              <a:rPr lang="en-GB" dirty="0"/>
              <a:t>As far as I can tell, this meant something like, “I swear I wasn’t with Him”, or, “I swear on my mother’s life I don’t know Him”. </a:t>
            </a:r>
          </a:p>
          <a:p>
            <a:r>
              <a:rPr lang="en-GB" dirty="0"/>
              <a:t>He is then challenged a third time, this time by a group of people (bystanders)</a:t>
            </a:r>
          </a:p>
          <a:p>
            <a:r>
              <a:rPr lang="en-GB" dirty="0"/>
              <a:t>One of the challengers was a female relative of Malchus – the man whose ear Peter had chopped off.</a:t>
            </a:r>
          </a:p>
          <a:p>
            <a:r>
              <a:rPr lang="en-GB" dirty="0"/>
              <a:t>She was not likely to forget Peter in a hurry.</a:t>
            </a:r>
          </a:p>
        </p:txBody>
      </p:sp>
    </p:spTree>
    <p:extLst>
      <p:ext uri="{BB962C8B-B14F-4D97-AF65-F5344CB8AC3E}">
        <p14:creationId xmlns:p14="http://schemas.microsoft.com/office/powerpoint/2010/main" val="3725824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A8D68-5163-7335-17FC-369CDED92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1B997E-01D7-E8A4-2CAC-DC2018E15092}"/>
              </a:ext>
            </a:extLst>
          </p:cNvPr>
          <p:cNvSpPr>
            <a:spLocks noGrp="1"/>
          </p:cNvSpPr>
          <p:nvPr>
            <p:ph type="title"/>
          </p:nvPr>
        </p:nvSpPr>
        <p:spPr/>
        <p:txBody>
          <a:bodyPr>
            <a:normAutofit fontScale="90000"/>
          </a:bodyPr>
          <a:lstStyle/>
          <a:p>
            <a:r>
              <a:rPr lang="en-GB" sz="3200" b="1" dirty="0"/>
              <a:t>Matthew 26 v 69 to 27 v 10 - Peter’s denial and Judas’ remorse</a:t>
            </a:r>
            <a:br>
              <a:rPr lang="en-GB" sz="3200" b="1" dirty="0"/>
            </a:br>
            <a:endParaRPr lang="en-GB" sz="3200" b="1" dirty="0"/>
          </a:p>
        </p:txBody>
      </p:sp>
      <p:sp>
        <p:nvSpPr>
          <p:cNvPr id="3" name="Content Placeholder 2">
            <a:extLst>
              <a:ext uri="{FF2B5EF4-FFF2-40B4-BE49-F238E27FC236}">
                <a16:creationId xmlns:a16="http://schemas.microsoft.com/office/drawing/2014/main" id="{DDD47766-CB7F-0A69-8F96-5C74E568B31B}"/>
              </a:ext>
            </a:extLst>
          </p:cNvPr>
          <p:cNvSpPr>
            <a:spLocks noGrp="1"/>
          </p:cNvSpPr>
          <p:nvPr>
            <p:ph idx="1"/>
          </p:nvPr>
        </p:nvSpPr>
        <p:spPr>
          <a:xfrm>
            <a:off x="838199" y="1132114"/>
            <a:ext cx="11123645" cy="5725886"/>
          </a:xfrm>
        </p:spPr>
        <p:txBody>
          <a:bodyPr>
            <a:normAutofit fontScale="70000" lnSpcReduction="20000"/>
          </a:bodyPr>
          <a:lstStyle/>
          <a:p>
            <a:r>
              <a:rPr lang="en-GB" dirty="0"/>
              <a:t>Peter’s response this time was one of vehement denial accompanied by cursing.</a:t>
            </a:r>
          </a:p>
          <a:p>
            <a:r>
              <a:rPr lang="en-GB" dirty="0"/>
              <a:t>The Greek here is clear that Peter was cursing and making oaths that he was innocent of the charges.</a:t>
            </a:r>
          </a:p>
          <a:p>
            <a:r>
              <a:rPr lang="en-GB" dirty="0"/>
              <a:t>He was not in any way owning his relationship with the Lord, but was vehemently denying it under oath – tantamount to perjury. </a:t>
            </a:r>
          </a:p>
          <a:p>
            <a:r>
              <a:rPr lang="en-GB" dirty="0"/>
              <a:t>And then the rooster crowed.</a:t>
            </a:r>
          </a:p>
          <a:p>
            <a:r>
              <a:rPr lang="en-GB" dirty="0"/>
              <a:t>The realisation that we have just blown it through weakness and cowardice, to a repentant heart, brings abject sorrow.</a:t>
            </a:r>
          </a:p>
          <a:p>
            <a:r>
              <a:rPr lang="en-GB" dirty="0"/>
              <a:t>I should never have done it, and I cannot take it back.</a:t>
            </a:r>
          </a:p>
          <a:p>
            <a:r>
              <a:rPr lang="en-GB" dirty="0"/>
              <a:t>Like David in Psalm 51, we throw ourselves on God’s mercy and grace, knowing that in our flesh we cannot make amends.</a:t>
            </a:r>
          </a:p>
          <a:p>
            <a:r>
              <a:rPr lang="en-GB" dirty="0"/>
              <a:t>Our cry is “Create in me a clean heart oh God and renew a steadfast spirit in me”( Psalm 51 v 10).</a:t>
            </a:r>
          </a:p>
          <a:p>
            <a:r>
              <a:rPr lang="en-GB" dirty="0"/>
              <a:t>The heart-cry of Psalm 51 is for God to change the sinner who is unable to change him/herself.</a:t>
            </a:r>
          </a:p>
          <a:p>
            <a:r>
              <a:rPr lang="en-GB" dirty="0"/>
              <a:t>But we should look at Peter’s journey to this place of sin.</a:t>
            </a:r>
          </a:p>
          <a:p>
            <a:r>
              <a:rPr lang="en-GB" dirty="0"/>
              <a:t>These things do not happen out of nowhere but tend to come at the end of a process.</a:t>
            </a:r>
          </a:p>
          <a:p>
            <a:r>
              <a:rPr lang="en-GB" dirty="0"/>
              <a:t>Generally, there is a series of things that occur that begin a slide into wrong attitude, which then gets deeper as it slowly takes control.</a:t>
            </a:r>
          </a:p>
          <a:p>
            <a:r>
              <a:rPr lang="en-GB" dirty="0"/>
              <a:t>Sin that one would not have entertained can become a lifestyle.</a:t>
            </a:r>
          </a:p>
          <a:p>
            <a:endParaRPr lang="en-GB" dirty="0"/>
          </a:p>
        </p:txBody>
      </p:sp>
    </p:spTree>
    <p:extLst>
      <p:ext uri="{BB962C8B-B14F-4D97-AF65-F5344CB8AC3E}">
        <p14:creationId xmlns:p14="http://schemas.microsoft.com/office/powerpoint/2010/main" val="4134179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E6393-5D01-3A96-CCF9-BAF268D86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8FE142-6301-6887-6B08-1D02247CAFE6}"/>
              </a:ext>
            </a:extLst>
          </p:cNvPr>
          <p:cNvSpPr>
            <a:spLocks noGrp="1"/>
          </p:cNvSpPr>
          <p:nvPr>
            <p:ph type="title"/>
          </p:nvPr>
        </p:nvSpPr>
        <p:spPr/>
        <p:txBody>
          <a:bodyPr>
            <a:normAutofit fontScale="90000"/>
          </a:bodyPr>
          <a:lstStyle/>
          <a:p>
            <a:r>
              <a:rPr lang="en-GB" sz="3200" b="1" dirty="0"/>
              <a:t>Matthew 26 v 69 to 27 v 10 - Peter’s denial and Judas’ remorse</a:t>
            </a:r>
            <a:br>
              <a:rPr lang="en-GB" sz="3200" b="1" dirty="0"/>
            </a:br>
            <a:endParaRPr lang="en-GB" sz="3200" b="1" dirty="0"/>
          </a:p>
        </p:txBody>
      </p:sp>
      <p:sp>
        <p:nvSpPr>
          <p:cNvPr id="3" name="Content Placeholder 2">
            <a:extLst>
              <a:ext uri="{FF2B5EF4-FFF2-40B4-BE49-F238E27FC236}">
                <a16:creationId xmlns:a16="http://schemas.microsoft.com/office/drawing/2014/main" id="{B00A2380-6D8C-D8DD-B90B-226EF98E3502}"/>
              </a:ext>
            </a:extLst>
          </p:cNvPr>
          <p:cNvSpPr>
            <a:spLocks noGrp="1"/>
          </p:cNvSpPr>
          <p:nvPr>
            <p:ph idx="1"/>
          </p:nvPr>
        </p:nvSpPr>
        <p:spPr>
          <a:xfrm>
            <a:off x="838200" y="1132114"/>
            <a:ext cx="10515600" cy="5725886"/>
          </a:xfrm>
        </p:spPr>
        <p:txBody>
          <a:bodyPr>
            <a:normAutofit fontScale="77500" lnSpcReduction="20000"/>
          </a:bodyPr>
          <a:lstStyle/>
          <a:p>
            <a:r>
              <a:rPr lang="en-GB" dirty="0"/>
              <a:t>In verse 31 of this chapter Jesus had said, quoting Zechariah 13 v 7, that this very night all of them would fall away.</a:t>
            </a:r>
          </a:p>
          <a:p>
            <a:r>
              <a:rPr lang="en-GB" dirty="0"/>
              <a:t>Peter’s stentorian response was, “Even though all may fall away because of You, I will never fall away.” </a:t>
            </a:r>
          </a:p>
          <a:p>
            <a:r>
              <a:rPr lang="en-GB" dirty="0"/>
              <a:t>Peter had the pride and the arrogance to argue with the one he had previously said was the Messiah (Matthew 16 v 15).</a:t>
            </a:r>
          </a:p>
          <a:p>
            <a:r>
              <a:rPr lang="en-GB" dirty="0"/>
              <a:t>In other words, he was arguing with God and he knew it.</a:t>
            </a:r>
          </a:p>
          <a:p>
            <a:r>
              <a:rPr lang="en-GB" dirty="0"/>
              <a:t>Peter is singled out here because he was the spokesman, but we should remember that according to verse 35, they were all saying the same things, so this attitude was prevalent.</a:t>
            </a:r>
          </a:p>
          <a:p>
            <a:r>
              <a:rPr lang="en-GB" dirty="0"/>
              <a:t>When Jesus says, further, “this very night, before a rooster crows, you will deny Me three times.”  Peter argues still further.</a:t>
            </a:r>
          </a:p>
          <a:p>
            <a:r>
              <a:rPr lang="en-GB" dirty="0"/>
              <a:t>Jesus had not only said that Peter would deny Him, but had applied holy scripture to his situation, implying that his denial, which was yet future, was essential to fulfil the prophetic word.</a:t>
            </a:r>
          </a:p>
          <a:p>
            <a:r>
              <a:rPr lang="en-GB" dirty="0"/>
              <a:t>Even in the face of this from the Lord, he continued to argue.</a:t>
            </a:r>
          </a:p>
          <a:p>
            <a:r>
              <a:rPr lang="en-GB" dirty="0"/>
              <a:t>“Even if I have to die with you, I will not deny you”</a:t>
            </a:r>
          </a:p>
          <a:p>
            <a:r>
              <a:rPr lang="en-GB" dirty="0"/>
              <a:t>We do not understand our own propensity to sin and often we do not protect ourselves from temptation, believing ourselves to be invulnerable.</a:t>
            </a:r>
          </a:p>
        </p:txBody>
      </p:sp>
    </p:spTree>
    <p:extLst>
      <p:ext uri="{BB962C8B-B14F-4D97-AF65-F5344CB8AC3E}">
        <p14:creationId xmlns:p14="http://schemas.microsoft.com/office/powerpoint/2010/main" val="419665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24230-38A7-793B-7476-758E9146D0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D00C20-2D3F-9C33-EC9F-6E9AA3C030BD}"/>
              </a:ext>
            </a:extLst>
          </p:cNvPr>
          <p:cNvSpPr>
            <a:spLocks noGrp="1"/>
          </p:cNvSpPr>
          <p:nvPr>
            <p:ph type="title"/>
          </p:nvPr>
        </p:nvSpPr>
        <p:spPr/>
        <p:txBody>
          <a:bodyPr>
            <a:normAutofit fontScale="90000"/>
          </a:bodyPr>
          <a:lstStyle/>
          <a:p>
            <a:r>
              <a:rPr lang="en-GB" sz="3200" b="1" dirty="0"/>
              <a:t>Matthew 26 v 69 to 27 v 10 - Peter’s denial and Judas’ remorse</a:t>
            </a:r>
            <a:br>
              <a:rPr lang="en-GB" sz="3200" b="1" dirty="0"/>
            </a:br>
            <a:endParaRPr lang="en-GB" sz="3200" b="1" dirty="0"/>
          </a:p>
        </p:txBody>
      </p:sp>
      <p:sp>
        <p:nvSpPr>
          <p:cNvPr id="3" name="Content Placeholder 2">
            <a:extLst>
              <a:ext uri="{FF2B5EF4-FFF2-40B4-BE49-F238E27FC236}">
                <a16:creationId xmlns:a16="http://schemas.microsoft.com/office/drawing/2014/main" id="{2A4911CF-4005-1124-9057-A005992F2583}"/>
              </a:ext>
            </a:extLst>
          </p:cNvPr>
          <p:cNvSpPr>
            <a:spLocks noGrp="1"/>
          </p:cNvSpPr>
          <p:nvPr>
            <p:ph idx="1"/>
          </p:nvPr>
        </p:nvSpPr>
        <p:spPr>
          <a:xfrm>
            <a:off x="838200" y="1132114"/>
            <a:ext cx="10515600" cy="5725886"/>
          </a:xfrm>
        </p:spPr>
        <p:txBody>
          <a:bodyPr>
            <a:normAutofit fontScale="77500" lnSpcReduction="20000"/>
          </a:bodyPr>
          <a:lstStyle/>
          <a:p>
            <a:r>
              <a:rPr lang="en-GB" dirty="0"/>
              <a:t>In the Garden of Gethsemane, Jesus had asked then to keep watch with Him and they had fallen asleep.</a:t>
            </a:r>
          </a:p>
          <a:p>
            <a:r>
              <a:rPr lang="en-GB" dirty="0"/>
              <a:t>Then in verse 41 He had said to them, “Pray so that you won’t enter into temptation”.</a:t>
            </a:r>
          </a:p>
          <a:p>
            <a:r>
              <a:rPr lang="en-GB" dirty="0"/>
              <a:t>“The spirit is willing, but the flesh is weak”.</a:t>
            </a:r>
          </a:p>
          <a:p>
            <a:r>
              <a:rPr lang="en-GB" dirty="0"/>
              <a:t>“Your spirit does not want to sin, but your flesh is weak”.</a:t>
            </a:r>
          </a:p>
          <a:p>
            <a:r>
              <a:rPr lang="en-GB" dirty="0"/>
              <a:t>Peter would not have wished to deny Jesus, but the Lord knew the weakness in his flesh.</a:t>
            </a:r>
          </a:p>
          <a:p>
            <a:r>
              <a:rPr lang="en-GB" dirty="0"/>
              <a:t>When we then consider what happened, we see an escalation.</a:t>
            </a:r>
          </a:p>
          <a:p>
            <a:r>
              <a:rPr lang="en-GB" dirty="0"/>
              <a:t>“No, I’m not one of them”.</a:t>
            </a:r>
          </a:p>
          <a:p>
            <a:r>
              <a:rPr lang="en-GB" dirty="0"/>
              <a:t>“I swear by almighty God (or by the temple or by my mother’s life etc.) I am not one of them.</a:t>
            </a:r>
          </a:p>
          <a:p>
            <a:r>
              <a:rPr lang="en-GB" dirty="0"/>
              <a:t>And finally, he pronounces a curse (an imprecation).</a:t>
            </a:r>
          </a:p>
          <a:p>
            <a:r>
              <a:rPr lang="en-GB" dirty="0"/>
              <a:t>Some grammarians say there is a case here for believing this was a curse against Jesus, as in, he called Jesus accursed.</a:t>
            </a:r>
          </a:p>
          <a:p>
            <a:r>
              <a:rPr lang="en-GB" dirty="0"/>
              <a:t>At best he was invoking a curse against himself – “may God strike me dead if…”</a:t>
            </a:r>
          </a:p>
          <a:p>
            <a:r>
              <a:rPr lang="en-GB" dirty="0"/>
              <a:t>He was, therefore, denying that he believed.</a:t>
            </a:r>
          </a:p>
          <a:p>
            <a:r>
              <a:rPr lang="en-GB" dirty="0"/>
              <a:t>Tantamount to saying, “not me, I’m not a Christian”.</a:t>
            </a:r>
          </a:p>
        </p:txBody>
      </p:sp>
    </p:spTree>
    <p:extLst>
      <p:ext uri="{BB962C8B-B14F-4D97-AF65-F5344CB8AC3E}">
        <p14:creationId xmlns:p14="http://schemas.microsoft.com/office/powerpoint/2010/main" val="3295465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62084-B325-B3A9-E0E2-5FDE919B05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94C87-4978-D106-EA01-0F849FE5DAF8}"/>
              </a:ext>
            </a:extLst>
          </p:cNvPr>
          <p:cNvSpPr>
            <a:spLocks noGrp="1"/>
          </p:cNvSpPr>
          <p:nvPr>
            <p:ph type="title"/>
          </p:nvPr>
        </p:nvSpPr>
        <p:spPr/>
        <p:txBody>
          <a:bodyPr>
            <a:normAutofit fontScale="90000"/>
          </a:bodyPr>
          <a:lstStyle/>
          <a:p>
            <a:r>
              <a:rPr lang="en-GB" sz="3200" b="1" dirty="0"/>
              <a:t>Matthew 26 v 69 to 27 v 10 - Peter’s denial and Judas’ remorse</a:t>
            </a:r>
            <a:br>
              <a:rPr lang="en-GB" sz="3200" b="1" dirty="0"/>
            </a:br>
            <a:endParaRPr lang="en-GB" sz="3200" b="1" dirty="0"/>
          </a:p>
        </p:txBody>
      </p:sp>
      <p:sp>
        <p:nvSpPr>
          <p:cNvPr id="3" name="Content Placeholder 2">
            <a:extLst>
              <a:ext uri="{FF2B5EF4-FFF2-40B4-BE49-F238E27FC236}">
                <a16:creationId xmlns:a16="http://schemas.microsoft.com/office/drawing/2014/main" id="{41F34971-A566-A87A-0290-EEECDC169833}"/>
              </a:ext>
            </a:extLst>
          </p:cNvPr>
          <p:cNvSpPr>
            <a:spLocks noGrp="1"/>
          </p:cNvSpPr>
          <p:nvPr>
            <p:ph idx="1"/>
          </p:nvPr>
        </p:nvSpPr>
        <p:spPr>
          <a:xfrm>
            <a:off x="838200" y="1132114"/>
            <a:ext cx="10515600" cy="5725886"/>
          </a:xfrm>
        </p:spPr>
        <p:txBody>
          <a:bodyPr>
            <a:normAutofit fontScale="77500" lnSpcReduction="20000"/>
          </a:bodyPr>
          <a:lstStyle/>
          <a:p>
            <a:r>
              <a:rPr lang="en-GB" dirty="0"/>
              <a:t>Then – immediately – the rooster crowed, bringing to Peter’s mind what the Lord had said – a moment of extreme conviction.</a:t>
            </a:r>
          </a:p>
          <a:p>
            <a:r>
              <a:rPr lang="en-GB" dirty="0"/>
              <a:t>He was reduced to bitter weeping.</a:t>
            </a:r>
          </a:p>
          <a:p>
            <a:r>
              <a:rPr lang="en-GB" dirty="0"/>
              <a:t>His weeping was that of a believer in heartfelt repentance. </a:t>
            </a:r>
          </a:p>
          <a:p>
            <a:r>
              <a:rPr lang="en-GB" dirty="0"/>
              <a:t>We know Peter was a believer because of what he said when Jesus asked him who he thought Jesus was.</a:t>
            </a:r>
          </a:p>
          <a:p>
            <a:r>
              <a:rPr lang="en-GB" dirty="0"/>
              <a:t>In Matthew 16 v 16 Peter says ““You are the Christ, the Son of the living God.”</a:t>
            </a:r>
          </a:p>
          <a:p>
            <a:r>
              <a:rPr lang="en-GB" dirty="0"/>
              <a:t>The bitter weeping, therefore, was heartfelt distress that he had let his Lord down.</a:t>
            </a:r>
          </a:p>
          <a:p>
            <a:r>
              <a:rPr lang="en-GB" dirty="0"/>
              <a:t>This is then contrasted with Judas’ remorse’</a:t>
            </a:r>
          </a:p>
          <a:p>
            <a:r>
              <a:rPr lang="en-GB" dirty="0"/>
              <a:t>Peter’s repentance led to him being chosen to write two books of the New Testament and to provide the information for Mark’s Gospel. He would have asked, “Create in me a new heart”</a:t>
            </a:r>
          </a:p>
          <a:p>
            <a:r>
              <a:rPr lang="en-GB" dirty="0"/>
              <a:t>We then have a contrast with Judas, of whom we read that he was full of remorse such that he tried to give back the 30 –pieces if silver and committed suicide.</a:t>
            </a:r>
          </a:p>
          <a:p>
            <a:r>
              <a:rPr lang="en-GB" dirty="0"/>
              <a:t>He was not permitted to give back the money – very symbolic because it was effectively too late for him to reverse his decision – there was no way back.</a:t>
            </a:r>
          </a:p>
          <a:p>
            <a:r>
              <a:rPr lang="en-GB" dirty="0"/>
              <a:t>Another biblical examples of a similar situation would be Esau, who sold his birthright and wept tears but could find no repentance (Hebrews 12 v 17).</a:t>
            </a:r>
          </a:p>
        </p:txBody>
      </p:sp>
    </p:spTree>
    <p:extLst>
      <p:ext uri="{BB962C8B-B14F-4D97-AF65-F5344CB8AC3E}">
        <p14:creationId xmlns:p14="http://schemas.microsoft.com/office/powerpoint/2010/main" val="4130607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F31BA-0580-7D9A-C1FB-B3AA34769A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4E8D39-BF75-095C-84C2-C381CE28ED55}"/>
              </a:ext>
            </a:extLst>
          </p:cNvPr>
          <p:cNvSpPr>
            <a:spLocks noGrp="1"/>
          </p:cNvSpPr>
          <p:nvPr>
            <p:ph type="title"/>
          </p:nvPr>
        </p:nvSpPr>
        <p:spPr/>
        <p:txBody>
          <a:bodyPr>
            <a:normAutofit fontScale="90000"/>
          </a:bodyPr>
          <a:lstStyle/>
          <a:p>
            <a:r>
              <a:rPr lang="en-GB" sz="3200" b="1" dirty="0"/>
              <a:t>Matthew 26 v 69 to 27 v 10 - Peter’s denial and Judas’ remorse</a:t>
            </a:r>
            <a:br>
              <a:rPr lang="en-GB" sz="3200" b="1" dirty="0"/>
            </a:br>
            <a:endParaRPr lang="en-GB" sz="3200" b="1" dirty="0"/>
          </a:p>
        </p:txBody>
      </p:sp>
      <p:sp>
        <p:nvSpPr>
          <p:cNvPr id="3" name="Content Placeholder 2">
            <a:extLst>
              <a:ext uri="{FF2B5EF4-FFF2-40B4-BE49-F238E27FC236}">
                <a16:creationId xmlns:a16="http://schemas.microsoft.com/office/drawing/2014/main" id="{EC0380E3-2096-D650-25D1-337CBAD6E66E}"/>
              </a:ext>
            </a:extLst>
          </p:cNvPr>
          <p:cNvSpPr>
            <a:spLocks noGrp="1"/>
          </p:cNvSpPr>
          <p:nvPr>
            <p:ph idx="1"/>
          </p:nvPr>
        </p:nvSpPr>
        <p:spPr>
          <a:xfrm>
            <a:off x="838200" y="1132114"/>
            <a:ext cx="10515600" cy="5725886"/>
          </a:xfrm>
        </p:spPr>
        <p:txBody>
          <a:bodyPr>
            <a:normAutofit fontScale="85000" lnSpcReduction="20000"/>
          </a:bodyPr>
          <a:lstStyle/>
          <a:p>
            <a:r>
              <a:rPr lang="en-GB" dirty="0"/>
              <a:t>Judas was favoured equally with the others.</a:t>
            </a:r>
          </a:p>
          <a:p>
            <a:r>
              <a:rPr lang="en-GB" dirty="0"/>
              <a:t>He was empowered when they were sent out (Mark 6), trusted with the money throughout and greeted as a friend even at the moment of betrayal.</a:t>
            </a:r>
          </a:p>
          <a:p>
            <a:r>
              <a:rPr lang="en-GB" dirty="0"/>
              <a:t>We know he was a thief – John 12 v 4 – 6 – and that the Lord knew this.</a:t>
            </a:r>
          </a:p>
          <a:p>
            <a:r>
              <a:rPr lang="en-GB" dirty="0"/>
              <a:t>We also know that despite everything, Judas was not a believer (John 6 v 64 – 71).</a:t>
            </a:r>
          </a:p>
          <a:p>
            <a:r>
              <a:rPr lang="en-GB" dirty="0"/>
              <a:t>Peter was a believer who fell, repented and was subsequently restored (John 21 v 15 – 17), as is the case for all believers.</a:t>
            </a:r>
          </a:p>
          <a:p>
            <a:r>
              <a:rPr lang="en-GB" dirty="0"/>
              <a:t>Judas was eternally condemned, as is the case for all unbelievers (John 3 various verses, particularly v 16 &amp; 18). </a:t>
            </a:r>
            <a:r>
              <a:rPr lang="en-GB"/>
              <a:t>He did not ask for a new heart.</a:t>
            </a:r>
            <a:endParaRPr lang="en-GB" dirty="0"/>
          </a:p>
          <a:p>
            <a:r>
              <a:rPr lang="en-GB" dirty="0"/>
              <a:t>It would be helpful if we could define the difference between remorse and repentance, especially as many dictionaries give a very similar definition for both.</a:t>
            </a:r>
          </a:p>
          <a:p>
            <a:r>
              <a:rPr lang="en-GB" dirty="0"/>
              <a:t>I have tried to supply definitions on the next slide, but they are very nuanced.</a:t>
            </a:r>
          </a:p>
          <a:p>
            <a:r>
              <a:rPr lang="en-GB" dirty="0"/>
              <a:t>For our purposes, the main differences are linked with whether or not one is a believer and the conviction of wrong for believers, as opposed to mere regret for unbelievers.</a:t>
            </a:r>
          </a:p>
        </p:txBody>
      </p:sp>
    </p:spTree>
    <p:extLst>
      <p:ext uri="{BB962C8B-B14F-4D97-AF65-F5344CB8AC3E}">
        <p14:creationId xmlns:p14="http://schemas.microsoft.com/office/powerpoint/2010/main" val="1910819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2168B-ACB2-7F36-18E9-3CF165BF06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56B9D-0555-E198-4725-50E7B2B1CE08}"/>
              </a:ext>
            </a:extLst>
          </p:cNvPr>
          <p:cNvSpPr>
            <a:spLocks noGrp="1"/>
          </p:cNvSpPr>
          <p:nvPr>
            <p:ph type="title"/>
          </p:nvPr>
        </p:nvSpPr>
        <p:spPr/>
        <p:txBody>
          <a:bodyPr>
            <a:normAutofit fontScale="90000"/>
          </a:bodyPr>
          <a:lstStyle/>
          <a:p>
            <a:r>
              <a:rPr lang="en-GB" sz="3200" b="1" dirty="0"/>
              <a:t>Matthew 26 v 69 to 27 v 10 - Peter’s denial and Judas’ remorse</a:t>
            </a:r>
            <a:br>
              <a:rPr lang="en-GB" sz="3200" b="1" dirty="0"/>
            </a:br>
            <a:endParaRPr lang="en-GB" sz="3200" b="1" dirty="0"/>
          </a:p>
        </p:txBody>
      </p:sp>
      <p:sp>
        <p:nvSpPr>
          <p:cNvPr id="3" name="Content Placeholder 2">
            <a:extLst>
              <a:ext uri="{FF2B5EF4-FFF2-40B4-BE49-F238E27FC236}">
                <a16:creationId xmlns:a16="http://schemas.microsoft.com/office/drawing/2014/main" id="{5F824C8E-DFCA-D1F9-D36F-7F0A8B63BCF1}"/>
              </a:ext>
            </a:extLst>
          </p:cNvPr>
          <p:cNvSpPr>
            <a:spLocks noGrp="1"/>
          </p:cNvSpPr>
          <p:nvPr>
            <p:ph idx="1"/>
          </p:nvPr>
        </p:nvSpPr>
        <p:spPr>
          <a:xfrm>
            <a:off x="838200" y="1132114"/>
            <a:ext cx="10515600" cy="5725886"/>
          </a:xfrm>
        </p:spPr>
        <p:txBody>
          <a:bodyPr>
            <a:normAutofit/>
          </a:bodyPr>
          <a:lstStyle/>
          <a:p>
            <a:r>
              <a:rPr lang="en-GB" dirty="0"/>
              <a:t>Remorse: This is an emotional reaction characterised by feelings of regret, guilt, and sorrow for one's actions. It often focuses on the consequences of wrongdoing rather than the wrongdoing itself. For example, someone may feel remorse after being caught for a mistake, wishing to alleviate their guilt without necessarily changing their behaviour. </a:t>
            </a:r>
          </a:p>
          <a:p>
            <a:r>
              <a:rPr lang="en-GB" dirty="0"/>
              <a:t>Repentance: This is a deeper, more profound process that involves a complete turning away from sin and a commitment to change </a:t>
            </a:r>
            <a:r>
              <a:rPr lang="en-GB"/>
              <a:t>one's behaviour</a:t>
            </a:r>
            <a:r>
              <a:rPr lang="en-GB" dirty="0"/>
              <a:t>. It is not just about feeling sorry; it requires recognizing one's wrongdoing, feeling genuine sorrow for it, confessing to God, and making a conscious effort to forsake the sin. The Greek term for repentance, "metanoia," signifies a change of mind and heart. </a:t>
            </a:r>
          </a:p>
        </p:txBody>
      </p:sp>
    </p:spTree>
    <p:extLst>
      <p:ext uri="{BB962C8B-B14F-4D97-AF65-F5344CB8AC3E}">
        <p14:creationId xmlns:p14="http://schemas.microsoft.com/office/powerpoint/2010/main" val="4015134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64f03cd6e5b92c2f5bd7bebabcbc328d">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e96677c5e04fda60252d3329f8b1b617"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C028C85-D952-467E-912B-E482DE46B801}"/>
</file>

<file path=customXml/itemProps2.xml><?xml version="1.0" encoding="utf-8"?>
<ds:datastoreItem xmlns:ds="http://schemas.openxmlformats.org/officeDocument/2006/customXml" ds:itemID="{4AD4108D-5E2B-4433-8391-F7ACFFBFE3BB}"/>
</file>

<file path=customXml/itemProps3.xml><?xml version="1.0" encoding="utf-8"?>
<ds:datastoreItem xmlns:ds="http://schemas.openxmlformats.org/officeDocument/2006/customXml" ds:itemID="{34CC49FD-AACE-42E1-81AA-F0375529C20F}"/>
</file>

<file path=docProps/app.xml><?xml version="1.0" encoding="utf-8"?>
<Properties xmlns="http://schemas.openxmlformats.org/officeDocument/2006/extended-properties" xmlns:vt="http://schemas.openxmlformats.org/officeDocument/2006/docPropsVTypes">
  <TotalTime>4696</TotalTime>
  <Words>1999</Words>
  <Application>Microsoft Office PowerPoint</Application>
  <PresentationFormat>Widescreen</PresentationFormat>
  <Paragraphs>88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26 v 69 to 27 v 10</vt:lpstr>
      <vt:lpstr>Matthew 26 v 69 to 27 v 10 - Peter’s denial and Judas’ remorse </vt:lpstr>
      <vt:lpstr>Matthew 26 v 69 to 27 v 10 - Peter’s denial and Judas’ remorse </vt:lpstr>
      <vt:lpstr>Matthew 26 v 69 to 27 v 10 - Peter’s denial and Judas’ remorse </vt:lpstr>
      <vt:lpstr>Matthew 26 v 69 to 27 v 10 - Peter’s denial and Judas’ remorse </vt:lpstr>
      <vt:lpstr>Matthew 26 v 69 to 27 v 10 - Peter’s denial and Judas’ remorse </vt:lpstr>
      <vt:lpstr>Matthew 26 v 69 to 27 v 10 - Peter’s denial and Judas’ remorse </vt:lpstr>
      <vt:lpstr>Matthew 26 v 69 to 27 v 10 - Peter’s denial and Judas’ remorse </vt:lpstr>
      <vt:lpstr>Matthew 26 v 69 to 27 v 10 - Peter’s denial and Judas’ remorse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2026-01-25T15:01:16Z</dcterms:created>
  <dcterms:modified xsi:type="dcterms:W3CDTF">2026-02-07T20:49:07Z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