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pc:chgData name="Ray Kelly" userId="fe8bf2b6eea63579" providerId="LiveId" clId="{B98B9D12-8AEB-4359-BED4-D52F3681A5A0}" dt="2025-11-01T19:32:37.970" v="9984" actId="20577"/>
      <pc:docMkLst>
        <pc:docMk/>
      </pc:docMkLst>
      <pc:sldChg chg="modSp mod">
        <pc:chgData name="Ray Kelly" userId="fe8bf2b6eea63579" providerId="LiveId" clId="{B98B9D12-8AEB-4359-BED4-D52F3681A5A0}" dt="2025-10-30T08:39:50.723" v="39" actId="20577"/>
        <pc:sldMkLst>
          <pc:docMk/>
          <pc:sldMk cId="4098331693" sldId="256"/>
        </pc:sldMkLst>
        <pc:spChg chg="mod">
          <ac:chgData name="Ray Kelly" userId="fe8bf2b6eea63579" providerId="LiveId" clId="{B98B9D12-8AEB-4359-BED4-D52F3681A5A0}" dt="2025-10-30T08:39:40.616" v="16" actId="20577"/>
          <ac:spMkLst>
            <pc:docMk/>
            <pc:sldMk cId="4098331693" sldId="256"/>
            <ac:spMk id="2" creationId="{858D4B58-3954-05CC-0E3C-A3675C7EE576}"/>
          </ac:spMkLst>
        </pc:spChg>
        <pc:spChg chg="mod">
          <ac:chgData name="Ray Kelly" userId="fe8bf2b6eea63579" providerId="LiveId" clId="{B98B9D12-8AEB-4359-BED4-D52F3681A5A0}" dt="2025-10-30T08:39:50.723" v="39" actId="20577"/>
          <ac:spMkLst>
            <pc:docMk/>
            <pc:sldMk cId="4098331693" sldId="256"/>
            <ac:spMk id="3" creationId="{9C4589AE-1760-3AF1-5F8A-ADB71C7D1B3F}"/>
          </ac:spMkLst>
        </pc:spChg>
      </pc:sldChg>
      <pc:sldChg chg="modSp new mod">
        <pc:chgData name="Ray Kelly" userId="fe8bf2b6eea63579" providerId="LiveId" clId="{B98B9D12-8AEB-4359-BED4-D52F3681A5A0}" dt="2025-10-31T15:58:02.004" v="8269" actId="20577"/>
        <pc:sldMkLst>
          <pc:docMk/>
          <pc:sldMk cId="2295269773" sldId="257"/>
        </pc:sldMkLst>
        <pc:spChg chg="mod">
          <ac:chgData name="Ray Kelly" userId="fe8bf2b6eea63579" providerId="LiveId" clId="{B98B9D12-8AEB-4359-BED4-D52F3681A5A0}" dt="2025-10-30T08:40:19.881" v="84" actId="20577"/>
          <ac:spMkLst>
            <pc:docMk/>
            <pc:sldMk cId="2295269773" sldId="257"/>
            <ac:spMk id="2" creationId="{EA51421E-7E2E-335A-9F34-E096699876A6}"/>
          </ac:spMkLst>
        </pc:spChg>
        <pc:spChg chg="mod">
          <ac:chgData name="Ray Kelly" userId="fe8bf2b6eea63579" providerId="LiveId" clId="{B98B9D12-8AEB-4359-BED4-D52F3681A5A0}" dt="2025-10-31T15:58:02.004" v="8269" actId="20577"/>
          <ac:spMkLst>
            <pc:docMk/>
            <pc:sldMk cId="2295269773" sldId="257"/>
            <ac:spMk id="3" creationId="{F9362149-D22C-0EE8-BCB9-4B781D108A35}"/>
          </ac:spMkLst>
        </pc:spChg>
      </pc:sldChg>
      <pc:sldChg chg="modSp add mod">
        <pc:chgData name="Ray Kelly" userId="fe8bf2b6eea63579" providerId="LiveId" clId="{B98B9D12-8AEB-4359-BED4-D52F3681A5A0}" dt="2025-10-31T15:59:35.841" v="8270" actId="20577"/>
        <pc:sldMkLst>
          <pc:docMk/>
          <pc:sldMk cId="1202476733" sldId="258"/>
        </pc:sldMkLst>
        <pc:spChg chg="mod">
          <ac:chgData name="Ray Kelly" userId="fe8bf2b6eea63579" providerId="LiveId" clId="{B98B9D12-8AEB-4359-BED4-D52F3681A5A0}" dt="2025-10-31T15:59:35.841" v="8270" actId="20577"/>
          <ac:spMkLst>
            <pc:docMk/>
            <pc:sldMk cId="1202476733" sldId="258"/>
            <ac:spMk id="3" creationId="{1DBD845F-558E-B42C-66EE-502162A09FF2}"/>
          </ac:spMkLst>
        </pc:spChg>
      </pc:sldChg>
      <pc:sldChg chg="modSp add mod">
        <pc:chgData name="Ray Kelly" userId="fe8bf2b6eea63579" providerId="LiveId" clId="{B98B9D12-8AEB-4359-BED4-D52F3681A5A0}" dt="2025-11-01T19:20:04.666" v="9982" actId="20577"/>
        <pc:sldMkLst>
          <pc:docMk/>
          <pc:sldMk cId="2267099504" sldId="259"/>
        </pc:sldMkLst>
        <pc:spChg chg="mod">
          <ac:chgData name="Ray Kelly" userId="fe8bf2b6eea63579" providerId="LiveId" clId="{B98B9D12-8AEB-4359-BED4-D52F3681A5A0}" dt="2025-11-01T19:20:04.666" v="9982" actId="20577"/>
          <ac:spMkLst>
            <pc:docMk/>
            <pc:sldMk cId="2267099504" sldId="259"/>
            <ac:spMk id="3" creationId="{75509841-0D64-2618-C9DC-D95F9D3EB102}"/>
          </ac:spMkLst>
        </pc:spChg>
      </pc:sldChg>
      <pc:sldChg chg="modSp add mod">
        <pc:chgData name="Ray Kelly" userId="fe8bf2b6eea63579" providerId="LiveId" clId="{B98B9D12-8AEB-4359-BED4-D52F3681A5A0}" dt="2025-10-31T16:05:32.049" v="8304" actId="20577"/>
        <pc:sldMkLst>
          <pc:docMk/>
          <pc:sldMk cId="104288738" sldId="260"/>
        </pc:sldMkLst>
        <pc:spChg chg="mod">
          <ac:chgData name="Ray Kelly" userId="fe8bf2b6eea63579" providerId="LiveId" clId="{B98B9D12-8AEB-4359-BED4-D52F3681A5A0}" dt="2025-10-31T16:05:32.049" v="8304" actId="20577"/>
          <ac:spMkLst>
            <pc:docMk/>
            <pc:sldMk cId="104288738" sldId="260"/>
            <ac:spMk id="3" creationId="{2D9F0A71-70E3-12D1-BC5B-A51870806F83}"/>
          </ac:spMkLst>
        </pc:spChg>
      </pc:sldChg>
      <pc:sldChg chg="modSp add mod">
        <pc:chgData name="Ray Kelly" userId="fe8bf2b6eea63579" providerId="LiveId" clId="{B98B9D12-8AEB-4359-BED4-D52F3681A5A0}" dt="2025-10-31T07:47:07.535" v="6159" actId="20577"/>
        <pc:sldMkLst>
          <pc:docMk/>
          <pc:sldMk cId="931058779" sldId="261"/>
        </pc:sldMkLst>
        <pc:spChg chg="mod">
          <ac:chgData name="Ray Kelly" userId="fe8bf2b6eea63579" providerId="LiveId" clId="{B98B9D12-8AEB-4359-BED4-D52F3681A5A0}" dt="2025-10-31T07:47:07.535" v="6159" actId="20577"/>
          <ac:spMkLst>
            <pc:docMk/>
            <pc:sldMk cId="931058779" sldId="261"/>
            <ac:spMk id="3" creationId="{8F933ECB-3C01-E6FA-B0A2-F214D1C53856}"/>
          </ac:spMkLst>
        </pc:spChg>
      </pc:sldChg>
      <pc:sldChg chg="modSp add mod">
        <pc:chgData name="Ray Kelly" userId="fe8bf2b6eea63579" providerId="LiveId" clId="{B98B9D12-8AEB-4359-BED4-D52F3681A5A0}" dt="2025-11-01T19:32:37.970" v="9984" actId="20577"/>
        <pc:sldMkLst>
          <pc:docMk/>
          <pc:sldMk cId="4228053446" sldId="262"/>
        </pc:sldMkLst>
        <pc:spChg chg="mod">
          <ac:chgData name="Ray Kelly" userId="fe8bf2b6eea63579" providerId="LiveId" clId="{B98B9D12-8AEB-4359-BED4-D52F3681A5A0}" dt="2025-11-01T19:32:37.970" v="9984" actId="20577"/>
          <ac:spMkLst>
            <pc:docMk/>
            <pc:sldMk cId="4228053446" sldId="262"/>
            <ac:spMk id="3" creationId="{B095E5C3-7B07-EFB2-0141-E7A2D5D1A87E}"/>
          </ac:spMkLst>
        </pc:spChg>
      </pc:sldChg>
      <pc:sldChg chg="modSp add mod">
        <pc:chgData name="Ray Kelly" userId="fe8bf2b6eea63579" providerId="LiveId" clId="{B98B9D12-8AEB-4359-BED4-D52F3681A5A0}" dt="2025-11-01T07:22:51.420" v="8621" actId="20577"/>
        <pc:sldMkLst>
          <pc:docMk/>
          <pc:sldMk cId="2841259076" sldId="263"/>
        </pc:sldMkLst>
        <pc:spChg chg="mod">
          <ac:chgData name="Ray Kelly" userId="fe8bf2b6eea63579" providerId="LiveId" clId="{B98B9D12-8AEB-4359-BED4-D52F3681A5A0}" dt="2025-11-01T07:22:51.420" v="8621" actId="20577"/>
          <ac:spMkLst>
            <pc:docMk/>
            <pc:sldMk cId="2841259076" sldId="263"/>
            <ac:spMk id="3" creationId="{E8D66193-689F-C7BB-A1AA-6C3CC962E48D}"/>
          </ac:spMkLst>
        </pc:spChg>
      </pc:sldChg>
      <pc:sldChg chg="modSp add mod">
        <pc:chgData name="Ray Kelly" userId="fe8bf2b6eea63579" providerId="LiveId" clId="{B98B9D12-8AEB-4359-BED4-D52F3681A5A0}" dt="2025-11-01T07:43:14.079" v="9974" actId="20577"/>
        <pc:sldMkLst>
          <pc:docMk/>
          <pc:sldMk cId="2512046177" sldId="264"/>
        </pc:sldMkLst>
        <pc:spChg chg="mod">
          <ac:chgData name="Ray Kelly" userId="fe8bf2b6eea63579" providerId="LiveId" clId="{B98B9D12-8AEB-4359-BED4-D52F3681A5A0}" dt="2025-11-01T07:43:14.079" v="9974" actId="20577"/>
          <ac:spMkLst>
            <pc:docMk/>
            <pc:sldMk cId="2512046177" sldId="264"/>
            <ac:spMk id="3" creationId="{0B6AF681-55B2-F327-9D50-3C55786C85E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02DFB-0E4F-7C8E-8316-E74B94B53E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4F51878-8B28-2174-77B7-FD64E0C494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94C98F4-2B8B-EA53-B6EA-23A191A8E5DB}"/>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3932153D-37D7-F1C0-0F08-D1C246BE36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A7CCA-0F87-0442-81CC-3AF59D5B03FD}"/>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1642734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4A163-6EA1-EA70-B35B-C11EE18D62C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FBFFE8-09DD-0A6F-FCC2-93A139CC53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0D7B93-99C1-3A4C-9D11-1DEAE97F357C}"/>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1866A7A1-2230-C0AA-F25D-D00187B206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F046C1-7B80-3879-5A5D-6CA3133D0594}"/>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3796566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9F1516-5948-873A-59D6-CECE86F7638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83D557-AA95-44E2-7B53-14051F6419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F02E07-7C70-E7C0-DC6B-3FD296A175AC}"/>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752FD420-B774-3EE8-8F62-910621A14B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0989F1-B04F-51E5-BDC0-CB4409451F88}"/>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2663628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3C3CF-7C40-2FA5-B4A0-C162C4B6F7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FE66A9-6DFF-3040-77E2-9C6F17B430B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074809-99B4-CB9B-66E5-873A6ACE3210}"/>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D2E1BB7F-63A8-E43E-E5DC-3024563E84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5EA23F-36EF-CABD-D0F3-6997E2739D9D}"/>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3662509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A8E6C-7611-90C1-0752-142827A0EF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03842DA-B9E5-578D-F0BE-3068855C202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37FDA8-34AD-44D0-9B84-AD7A60597729}"/>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83E33FC9-872F-BFB6-D8F9-E09D5A58D1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2B8501-8D39-244E-1492-8C66CB030DA1}"/>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2493880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1AFFE-FABD-140B-D78E-64168FD165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2C1FCB-79DF-8B05-FA2C-703D50190ED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9AB48B5-A742-E947-1F5F-5280402A16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8B0BE75-FC06-29D7-C294-6A91D859300F}"/>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6" name="Footer Placeholder 5">
            <a:extLst>
              <a:ext uri="{FF2B5EF4-FFF2-40B4-BE49-F238E27FC236}">
                <a16:creationId xmlns:a16="http://schemas.microsoft.com/office/drawing/2014/main" id="{EA5D8550-051C-E476-7293-B04A6C77FA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3E2336-CDE0-C59C-32A3-A7275ED1152C}"/>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3386141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69124-D3AC-AFC5-126A-510871F1E97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752426C-3AA5-8328-DCAB-F94C47381A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2BB1FB-DE36-8745-0436-3441E81E4B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F1B5359-B020-D668-B701-429E69898C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0AA686-6CFF-B838-0564-05098878B9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1A5B13-ABEE-AC86-A461-DF1FD1393AC7}"/>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8" name="Footer Placeholder 7">
            <a:extLst>
              <a:ext uri="{FF2B5EF4-FFF2-40B4-BE49-F238E27FC236}">
                <a16:creationId xmlns:a16="http://schemas.microsoft.com/office/drawing/2014/main" id="{1E4190EC-F260-95A3-8FCE-6C53CB4F169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71AFDEB-E476-DCA2-B0F6-03AF0DE89C9B}"/>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2083255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76D16-74AC-4CA2-6197-EBC23B8A23C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A1B5E7-B3CD-3FC7-AA0C-F315A5688AAB}"/>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4" name="Footer Placeholder 3">
            <a:extLst>
              <a:ext uri="{FF2B5EF4-FFF2-40B4-BE49-F238E27FC236}">
                <a16:creationId xmlns:a16="http://schemas.microsoft.com/office/drawing/2014/main" id="{04B72175-9A27-F8DC-261E-18DB3D06F1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351317A-1815-5B9E-0AEB-D0FB7BEB0EC9}"/>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315249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B29968-590F-721C-D3B1-2D8F93F65ECC}"/>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3" name="Footer Placeholder 2">
            <a:extLst>
              <a:ext uri="{FF2B5EF4-FFF2-40B4-BE49-F238E27FC236}">
                <a16:creationId xmlns:a16="http://schemas.microsoft.com/office/drawing/2014/main" id="{6CC72359-0E03-4F72-0CFE-2DA012E864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B3D8098-6D01-5C75-0698-BC34EFACB993}"/>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16856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20CD2-A788-5606-2980-1C62F27CC8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3B9911-195C-CB77-122A-FE663D209E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1301C51-1D60-13CB-480A-C91915ABD0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679719-DCF7-891D-2835-B6635EA84149}"/>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6" name="Footer Placeholder 5">
            <a:extLst>
              <a:ext uri="{FF2B5EF4-FFF2-40B4-BE49-F238E27FC236}">
                <a16:creationId xmlns:a16="http://schemas.microsoft.com/office/drawing/2014/main" id="{EAAF184E-AE99-C730-E4C4-0DC73E71BE0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D7E65C-EA6B-DCA8-64F7-0745F9C9B43B}"/>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197152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BB84E-3068-8EE5-A2FD-5B2F7D689C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34C241-1DF1-74E6-663D-FAC00769FA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70A743F-43D5-B9B1-CF35-BB1CA77C4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FBCCC7-9C43-FF91-6973-40E3F9281B4D}"/>
              </a:ext>
            </a:extLst>
          </p:cNvPr>
          <p:cNvSpPr>
            <a:spLocks noGrp="1"/>
          </p:cNvSpPr>
          <p:nvPr>
            <p:ph type="dt" sz="half" idx="10"/>
          </p:nvPr>
        </p:nvSpPr>
        <p:spPr/>
        <p:txBody>
          <a:bodyPr/>
          <a:lstStyle/>
          <a:p>
            <a:fld id="{88F37922-9EDD-47FA-A09E-6CBCF660B387}" type="datetimeFigureOut">
              <a:rPr lang="en-GB" smtClean="0"/>
              <a:t>31/10/2025</a:t>
            </a:fld>
            <a:endParaRPr lang="en-GB"/>
          </a:p>
        </p:txBody>
      </p:sp>
      <p:sp>
        <p:nvSpPr>
          <p:cNvPr id="6" name="Footer Placeholder 5">
            <a:extLst>
              <a:ext uri="{FF2B5EF4-FFF2-40B4-BE49-F238E27FC236}">
                <a16:creationId xmlns:a16="http://schemas.microsoft.com/office/drawing/2014/main" id="{C0237692-5A4D-FEC5-AC64-DFB1F95630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52FAA0-66CA-2FDD-5CD8-70428641A5C6}"/>
              </a:ext>
            </a:extLst>
          </p:cNvPr>
          <p:cNvSpPr>
            <a:spLocks noGrp="1"/>
          </p:cNvSpPr>
          <p:nvPr>
            <p:ph type="sldNum" sz="quarter" idx="12"/>
          </p:nvPr>
        </p:nvSpPr>
        <p:spPr/>
        <p:txBody>
          <a:bodyPr/>
          <a:lstStyle/>
          <a:p>
            <a:fld id="{F99C4FFB-8656-4277-AD86-FACE5D78B726}" type="slidenum">
              <a:rPr lang="en-GB" smtClean="0"/>
              <a:t>‹#›</a:t>
            </a:fld>
            <a:endParaRPr lang="en-GB"/>
          </a:p>
        </p:txBody>
      </p:sp>
    </p:spTree>
    <p:extLst>
      <p:ext uri="{BB962C8B-B14F-4D97-AF65-F5344CB8AC3E}">
        <p14:creationId xmlns:p14="http://schemas.microsoft.com/office/powerpoint/2010/main" val="422757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4B1187-4638-5A78-05DB-2BD02E6D4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EA5CFC2-DFD2-70B3-C818-6B13C6719E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3224F8-4733-3573-FE8B-C5A1501335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F37922-9EDD-47FA-A09E-6CBCF660B387}" type="datetimeFigureOut">
              <a:rPr lang="en-GB" smtClean="0"/>
              <a:t>31/10/2025</a:t>
            </a:fld>
            <a:endParaRPr lang="en-GB"/>
          </a:p>
        </p:txBody>
      </p:sp>
      <p:sp>
        <p:nvSpPr>
          <p:cNvPr id="5" name="Footer Placeholder 4">
            <a:extLst>
              <a:ext uri="{FF2B5EF4-FFF2-40B4-BE49-F238E27FC236}">
                <a16:creationId xmlns:a16="http://schemas.microsoft.com/office/drawing/2014/main" id="{B536A5C1-C5AD-1BA0-FE27-142032F20F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3F801F3-CF08-56F4-832F-FC6AFC5B17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9C4FFB-8656-4277-AD86-FACE5D78B726}" type="slidenum">
              <a:rPr lang="en-GB" smtClean="0"/>
              <a:t>‹#›</a:t>
            </a:fld>
            <a:endParaRPr lang="en-GB"/>
          </a:p>
        </p:txBody>
      </p:sp>
    </p:spTree>
    <p:extLst>
      <p:ext uri="{BB962C8B-B14F-4D97-AF65-F5344CB8AC3E}">
        <p14:creationId xmlns:p14="http://schemas.microsoft.com/office/powerpoint/2010/main" val="3940526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D4B58-3954-05CC-0E3C-A3675C7EE576}"/>
              </a:ext>
            </a:extLst>
          </p:cNvPr>
          <p:cNvSpPr>
            <a:spLocks noGrp="1"/>
          </p:cNvSpPr>
          <p:nvPr>
            <p:ph type="ctrTitle"/>
          </p:nvPr>
        </p:nvSpPr>
        <p:spPr/>
        <p:txBody>
          <a:bodyPr/>
          <a:lstStyle/>
          <a:p>
            <a:r>
              <a:rPr lang="en-GB" dirty="0"/>
              <a:t>Matthew 24 part 4</a:t>
            </a:r>
          </a:p>
        </p:txBody>
      </p:sp>
      <p:sp>
        <p:nvSpPr>
          <p:cNvPr id="3" name="Subtitle 2">
            <a:extLst>
              <a:ext uri="{FF2B5EF4-FFF2-40B4-BE49-F238E27FC236}">
                <a16:creationId xmlns:a16="http://schemas.microsoft.com/office/drawing/2014/main" id="{9C4589AE-1760-3AF1-5F8A-ADB71C7D1B3F}"/>
              </a:ext>
            </a:extLst>
          </p:cNvPr>
          <p:cNvSpPr>
            <a:spLocks noGrp="1"/>
          </p:cNvSpPr>
          <p:nvPr>
            <p:ph type="subTitle" idx="1"/>
          </p:nvPr>
        </p:nvSpPr>
        <p:spPr/>
        <p:txBody>
          <a:bodyPr/>
          <a:lstStyle/>
          <a:p>
            <a:r>
              <a:rPr lang="en-GB" dirty="0"/>
              <a:t>Be ready for His return</a:t>
            </a:r>
          </a:p>
        </p:txBody>
      </p:sp>
    </p:spTree>
    <p:extLst>
      <p:ext uri="{BB962C8B-B14F-4D97-AF65-F5344CB8AC3E}">
        <p14:creationId xmlns:p14="http://schemas.microsoft.com/office/powerpoint/2010/main" val="4098331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1421E-7E2E-335A-9F34-E096699876A6}"/>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F9362149-D22C-0EE8-BCB9-4B781D108A35}"/>
              </a:ext>
            </a:extLst>
          </p:cNvPr>
          <p:cNvSpPr>
            <a:spLocks noGrp="1"/>
          </p:cNvSpPr>
          <p:nvPr>
            <p:ph idx="1"/>
          </p:nvPr>
        </p:nvSpPr>
        <p:spPr>
          <a:xfrm>
            <a:off x="838200" y="1360714"/>
            <a:ext cx="10515600" cy="5497286"/>
          </a:xfrm>
        </p:spPr>
        <p:txBody>
          <a:bodyPr>
            <a:normAutofit fontScale="77500" lnSpcReduction="20000"/>
          </a:bodyPr>
          <a:lstStyle/>
          <a:p>
            <a:r>
              <a:rPr lang="en-GB" dirty="0"/>
              <a:t>So, to recap this chapter so far.</a:t>
            </a:r>
          </a:p>
          <a:p>
            <a:r>
              <a:rPr lang="en-GB" dirty="0"/>
              <a:t>We devoted some time to establishing its context.</a:t>
            </a:r>
          </a:p>
          <a:p>
            <a:r>
              <a:rPr lang="en-GB" dirty="0"/>
              <a:t>We showed that the Church and Israel are separate and distinct groups (the bride of Christ and the unfaithful wife of Jehovah – two different women).</a:t>
            </a:r>
          </a:p>
          <a:p>
            <a:r>
              <a:rPr lang="en-GB" dirty="0"/>
              <a:t>We looked at the fact that they have different endings prophesied about them – The church being instant and </a:t>
            </a:r>
            <a:r>
              <a:rPr lang="en-GB" dirty="0" err="1"/>
              <a:t>signless</a:t>
            </a:r>
            <a:r>
              <a:rPr lang="en-GB" dirty="0"/>
              <a:t> and Israel being told to look for signs. </a:t>
            </a:r>
          </a:p>
          <a:p>
            <a:r>
              <a:rPr lang="en-GB" dirty="0"/>
              <a:t>The Church ending in the air (snatched away or Raptured) and Israel ending on earth with their King seated on the throne of David after the second coming.</a:t>
            </a:r>
          </a:p>
          <a:p>
            <a:r>
              <a:rPr lang="en-GB" dirty="0"/>
              <a:t>We addressed the fact that this Gospel is written by a Jew to the Jews and should not be confused with the church – it speaks only of the end for Israel.</a:t>
            </a:r>
          </a:p>
          <a:p>
            <a:r>
              <a:rPr lang="en-GB" dirty="0"/>
              <a:t>This chapter of scripture, along with chapter 25 makes up the ‘Olivet Discourse’ and was addressed entirely to the religious leaders and their followers in Israel, and was full of warnings for them.</a:t>
            </a:r>
          </a:p>
          <a:p>
            <a:r>
              <a:rPr lang="en-GB" dirty="0"/>
              <a:t>The latter warnings were that the time of the second coming would be like the days of Noah – total obliteration of the unrighteous (unsaved) and population of the Kingdom under the Kingship of Jesus for the righteous (saved after the rapture).</a:t>
            </a:r>
          </a:p>
          <a:p>
            <a:r>
              <a:rPr lang="en-GB" dirty="0"/>
              <a:t>So, we start this last section with ‘therefore’ or ‘because of this’ or because of the dire nature of this that will definitely come upon you, ‘be on the alert’.</a:t>
            </a:r>
          </a:p>
        </p:txBody>
      </p:sp>
    </p:spTree>
    <p:extLst>
      <p:ext uri="{BB962C8B-B14F-4D97-AF65-F5344CB8AC3E}">
        <p14:creationId xmlns:p14="http://schemas.microsoft.com/office/powerpoint/2010/main" val="229526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48A7E-8A32-D08C-A203-A053D3AC6C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933610-F954-B187-3C7C-1C1A98BA6708}"/>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1DBD845F-558E-B42C-66EE-502162A09FF2}"/>
              </a:ext>
            </a:extLst>
          </p:cNvPr>
          <p:cNvSpPr>
            <a:spLocks noGrp="1"/>
          </p:cNvSpPr>
          <p:nvPr>
            <p:ph idx="1"/>
          </p:nvPr>
        </p:nvSpPr>
        <p:spPr>
          <a:xfrm>
            <a:off x="838200" y="1360714"/>
            <a:ext cx="10515600" cy="5497286"/>
          </a:xfrm>
        </p:spPr>
        <p:txBody>
          <a:bodyPr>
            <a:normAutofit fontScale="77500" lnSpcReduction="20000"/>
          </a:bodyPr>
          <a:lstStyle/>
          <a:p>
            <a:r>
              <a:rPr lang="en-GB" dirty="0"/>
              <a:t>Not only is the second coming of Jesus going to be horrific if you are on the wrong side, but you will have no idea when it will happen.</a:t>
            </a:r>
          </a:p>
          <a:p>
            <a:r>
              <a:rPr lang="en-GB" dirty="0"/>
              <a:t>This is true whether we are considering the Rapture of the Church or the second coming of Jesus to the earth, the same principle applies.</a:t>
            </a:r>
          </a:p>
          <a:p>
            <a:r>
              <a:rPr lang="en-GB" dirty="0"/>
              <a:t>And if we perceive that world events show us that the 2</a:t>
            </a:r>
            <a:r>
              <a:rPr lang="en-GB" baseline="30000" dirty="0"/>
              <a:t>nd</a:t>
            </a:r>
            <a:r>
              <a:rPr lang="en-GB" dirty="0"/>
              <a:t> coming is close, the Rapture is even closer.</a:t>
            </a:r>
          </a:p>
          <a:p>
            <a:r>
              <a:rPr lang="en-GB" dirty="0"/>
              <a:t>The next parable uses the analogy of a householder, who, if he realised the thief was going to come, would have been ready and waiting for him, to stop him breaking in and stealing.</a:t>
            </a:r>
          </a:p>
          <a:p>
            <a:r>
              <a:rPr lang="en-GB" dirty="0"/>
              <a:t>The main point of this analogy is not to liken Jesus unto a thief, but to emphasise the sudden nature of the event and the hopelessness of trying to prevent it if one is not vigilant.</a:t>
            </a:r>
          </a:p>
          <a:p>
            <a:r>
              <a:rPr lang="en-GB" dirty="0"/>
              <a:t>However, there is one sense in which Jesus will be ‘thief-like’ in that those He takes, He will take all in a single event – total clear-out.</a:t>
            </a:r>
          </a:p>
          <a:p>
            <a:r>
              <a:rPr lang="en-GB" dirty="0"/>
              <a:t>Where the English translation says ‘broken into’, the Greek word means ‘dug through’ – thieves would dig through the clay walls or roof to get to the possessions within.</a:t>
            </a:r>
          </a:p>
          <a:p>
            <a:r>
              <a:rPr lang="en-GB" dirty="0"/>
              <a:t>Total devastation and worth being vigilant to prevent it.</a:t>
            </a:r>
          </a:p>
        </p:txBody>
      </p:sp>
    </p:spTree>
    <p:extLst>
      <p:ext uri="{BB962C8B-B14F-4D97-AF65-F5344CB8AC3E}">
        <p14:creationId xmlns:p14="http://schemas.microsoft.com/office/powerpoint/2010/main" val="1202476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E0CA6-E409-1CCF-42E9-424A88747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E68D6-5FAB-BA58-7068-836CB458D13D}"/>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75509841-0D64-2618-C9DC-D95F9D3EB102}"/>
              </a:ext>
            </a:extLst>
          </p:cNvPr>
          <p:cNvSpPr>
            <a:spLocks noGrp="1"/>
          </p:cNvSpPr>
          <p:nvPr>
            <p:ph idx="1"/>
          </p:nvPr>
        </p:nvSpPr>
        <p:spPr>
          <a:xfrm>
            <a:off x="838200" y="1360714"/>
            <a:ext cx="10515600" cy="5497286"/>
          </a:xfrm>
        </p:spPr>
        <p:txBody>
          <a:bodyPr>
            <a:normAutofit fontScale="77500" lnSpcReduction="20000"/>
          </a:bodyPr>
          <a:lstStyle/>
          <a:p>
            <a:r>
              <a:rPr lang="en-GB" dirty="0"/>
              <a:t>So the exhortation is to be alert – the word means awake.</a:t>
            </a:r>
          </a:p>
          <a:p>
            <a:r>
              <a:rPr lang="en-GB" dirty="0"/>
              <a:t>It is an imperative; so, “stay awake and be vigilant” (Ephesians 5 v 14).</a:t>
            </a:r>
          </a:p>
          <a:p>
            <a:r>
              <a:rPr lang="en-GB" dirty="0"/>
              <a:t>We should not ignore the signs or just sleep through them, taking the view that it will never happen.</a:t>
            </a:r>
          </a:p>
          <a:p>
            <a:r>
              <a:rPr lang="en-GB" dirty="0"/>
              <a:t>In verse 44 we are told that we must be ‘ready’ – remain in a state of readiness.</a:t>
            </a:r>
          </a:p>
          <a:p>
            <a:r>
              <a:rPr lang="en-GB" dirty="0"/>
              <a:t>I think of it as being a bit like an on-duty fireman – the alarm might not sound but if it does, I am ready to respond.</a:t>
            </a:r>
          </a:p>
          <a:p>
            <a:r>
              <a:rPr lang="en-GB" dirty="0"/>
              <a:t>One cannot be caught unawares when one is in a permanent state of readiness.</a:t>
            </a:r>
          </a:p>
          <a:p>
            <a:r>
              <a:rPr lang="en-GB" dirty="0"/>
              <a:t>However, readiness in this context means being ready to face and deal with or relate to the Lord.</a:t>
            </a:r>
          </a:p>
          <a:p>
            <a:r>
              <a:rPr lang="en-GB" dirty="0"/>
              <a:t>This directly relates to the next quality the Lord requires, which is faithfulness.</a:t>
            </a:r>
          </a:p>
          <a:p>
            <a:r>
              <a:rPr lang="en-GB" dirty="0"/>
              <a:t>The faithful (saved) servant is the one that will do it right even when he is not being watched.</a:t>
            </a:r>
          </a:p>
          <a:p>
            <a:r>
              <a:rPr lang="en-GB" dirty="0"/>
              <a:t>As employees, for some of us when the boss turns up it can be a difficult time if we are not always diligent.</a:t>
            </a:r>
          </a:p>
          <a:p>
            <a:r>
              <a:rPr lang="en-GB" dirty="0"/>
              <a:t>However, for the diligent employee, the boss turning up changes nothing – they don’t have to modify their behaviour when he is there.</a:t>
            </a:r>
          </a:p>
        </p:txBody>
      </p:sp>
    </p:spTree>
    <p:extLst>
      <p:ext uri="{BB962C8B-B14F-4D97-AF65-F5344CB8AC3E}">
        <p14:creationId xmlns:p14="http://schemas.microsoft.com/office/powerpoint/2010/main" val="2267099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FAD2C-3A50-DD5F-64CB-3D71123580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7667F4-E0BB-22B6-4FBF-CF0ED80DD4B2}"/>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2D9F0A71-70E3-12D1-BC5B-A51870806F83}"/>
              </a:ext>
            </a:extLst>
          </p:cNvPr>
          <p:cNvSpPr>
            <a:spLocks noGrp="1"/>
          </p:cNvSpPr>
          <p:nvPr>
            <p:ph idx="1"/>
          </p:nvPr>
        </p:nvSpPr>
        <p:spPr>
          <a:xfrm>
            <a:off x="838200" y="1360714"/>
            <a:ext cx="10515600" cy="5497286"/>
          </a:xfrm>
        </p:spPr>
        <p:txBody>
          <a:bodyPr>
            <a:normAutofit fontScale="70000" lnSpcReduction="20000"/>
          </a:bodyPr>
          <a:lstStyle/>
          <a:p>
            <a:r>
              <a:rPr lang="en-GB" dirty="0"/>
              <a:t>Furthermore, there are no regrets.</a:t>
            </a:r>
          </a:p>
          <a:p>
            <a:r>
              <a:rPr lang="en-GB" dirty="0"/>
              <a:t>For those of us who are saved and likely to face the Lord at the Rapture, we would want to be found as faithful servants, conducting ourselves in a Godly fashion, rather than having regrets.</a:t>
            </a:r>
          </a:p>
          <a:p>
            <a:r>
              <a:rPr lang="en-GB" dirty="0"/>
              <a:t>Note that the reference to the faithful servant is to the one who is providing food for those in God’s house.</a:t>
            </a:r>
          </a:p>
          <a:p>
            <a:r>
              <a:rPr lang="en-GB" dirty="0"/>
              <a:t>Each of us has a calling to some form of service for the Lord, to feed in some way, the rest of humanity – parents/grandparents with children, teachers with whomever they teach, each of us with each other.</a:t>
            </a:r>
          </a:p>
          <a:p>
            <a:r>
              <a:rPr lang="en-GB" dirty="0"/>
              <a:t>This does not include taking advantage of one another but building one another up and encouraging one another.</a:t>
            </a:r>
          </a:p>
          <a:p>
            <a:r>
              <a:rPr lang="en-GB" dirty="0"/>
              <a:t>All things edifying would qualify.</a:t>
            </a:r>
          </a:p>
          <a:p>
            <a:r>
              <a:rPr lang="en-GB" dirty="0"/>
              <a:t>So, part of our vigilance is to be doing what we know we should be doing all the time ready for His appearing at any moment.</a:t>
            </a:r>
          </a:p>
          <a:p>
            <a:r>
              <a:rPr lang="en-GB" dirty="0"/>
              <a:t>For those of us awaiting the rapture of the church, this is (or should be) a lifestyle.</a:t>
            </a:r>
          </a:p>
          <a:p>
            <a:r>
              <a:rPr lang="en-GB" dirty="0"/>
              <a:t>For Israel, they need to be watching for the signs and responding accordingly, knowing that His appearing is close at hand.</a:t>
            </a:r>
          </a:p>
          <a:p>
            <a:r>
              <a:rPr lang="en-GB" dirty="0"/>
              <a:t>Back in verse 37 we read that this time will be like the days of Noah, where everyone was complacent and no one was ready.</a:t>
            </a:r>
          </a:p>
        </p:txBody>
      </p:sp>
    </p:spTree>
    <p:extLst>
      <p:ext uri="{BB962C8B-B14F-4D97-AF65-F5344CB8AC3E}">
        <p14:creationId xmlns:p14="http://schemas.microsoft.com/office/powerpoint/2010/main" val="104288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CC5B6-86A8-8CCD-E52B-B74EE47F77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76F7DD-E96E-A3CC-B544-F982DB4C47E5}"/>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8F933ECB-3C01-E6FA-B0A2-F214D1C53856}"/>
              </a:ext>
            </a:extLst>
          </p:cNvPr>
          <p:cNvSpPr>
            <a:spLocks noGrp="1"/>
          </p:cNvSpPr>
          <p:nvPr>
            <p:ph idx="1"/>
          </p:nvPr>
        </p:nvSpPr>
        <p:spPr>
          <a:xfrm>
            <a:off x="838200" y="1360714"/>
            <a:ext cx="10515600" cy="5497286"/>
          </a:xfrm>
        </p:spPr>
        <p:txBody>
          <a:bodyPr>
            <a:normAutofit fontScale="77500" lnSpcReduction="20000"/>
          </a:bodyPr>
          <a:lstStyle/>
          <a:p>
            <a:r>
              <a:rPr lang="en-GB" dirty="0"/>
              <a:t>Blessed is that slave whom the Master (Lord (Kurios)) finds doing this when He comes.</a:t>
            </a:r>
          </a:p>
          <a:p>
            <a:r>
              <a:rPr lang="en-GB" dirty="0"/>
              <a:t>I believe this is addressed to a population operating under the Law.</a:t>
            </a:r>
          </a:p>
          <a:p>
            <a:r>
              <a:rPr lang="en-GB" dirty="0"/>
              <a:t>However, as we see these days approaching, we need to be seeking to behave in a way that would please Him – “putting on Christ” (Ephesians 4 v 17 – 24).</a:t>
            </a:r>
          </a:p>
          <a:p>
            <a:r>
              <a:rPr lang="en-GB" dirty="0"/>
              <a:t>So, avoiding procrastination and apathy is essential – today is the day of salvation.</a:t>
            </a:r>
          </a:p>
          <a:p>
            <a:r>
              <a:rPr lang="en-GB" dirty="0"/>
              <a:t>In 2 Corinthians 6 v 1 – 10, Paul exhorts the Corinthian Church not to procrastinate, painting a picture of dynamic ministry, so though Matthew’s Gospel is written to Jews, the principles we read of here apply to both Israel and the Church.</a:t>
            </a:r>
          </a:p>
          <a:p>
            <a:r>
              <a:rPr lang="en-GB" dirty="0"/>
              <a:t>If we are faithful servants, He will put us in charge of all of His possessions.</a:t>
            </a:r>
          </a:p>
          <a:p>
            <a:r>
              <a:rPr lang="en-GB" dirty="0"/>
              <a:t>The Greek word used is ‘</a:t>
            </a:r>
            <a:r>
              <a:rPr lang="en-GB" dirty="0" err="1"/>
              <a:t>doulos</a:t>
            </a:r>
            <a:r>
              <a:rPr lang="en-GB" dirty="0"/>
              <a:t>’ meaning ‘slave’. A faithful slave will receive the reward of being in charge of all that the Lord possesses.</a:t>
            </a:r>
          </a:p>
          <a:p>
            <a:r>
              <a:rPr lang="en-GB" dirty="0"/>
              <a:t>This is redolent of the life of Joseph who, when enslaved, was a faithful slave, and so was put in charge of all of his master’s affairs, first in Potifar’s house and then in Pharoah’s courts (Genesis 39 v 1 – 6 a &amp; Genesis 41 v 39 – 45).</a:t>
            </a:r>
          </a:p>
          <a:p>
            <a:r>
              <a:rPr lang="en-GB" dirty="0"/>
              <a:t>When we are about God’s business, He causes us to thrive and prosper, though not always without problems but often in spite of them.</a:t>
            </a:r>
          </a:p>
          <a:p>
            <a:r>
              <a:rPr lang="en-GB" dirty="0"/>
              <a:t>This is contrasted with the evil slave in verse 48.</a:t>
            </a:r>
          </a:p>
        </p:txBody>
      </p:sp>
    </p:spTree>
    <p:extLst>
      <p:ext uri="{BB962C8B-B14F-4D97-AF65-F5344CB8AC3E}">
        <p14:creationId xmlns:p14="http://schemas.microsoft.com/office/powerpoint/2010/main" val="93105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12AC6-5BF3-3C69-0896-FAED50A22F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AA3C70-FCD6-F3BE-C16C-400CD4CD1DB3}"/>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B095E5C3-7B07-EFB2-0141-E7A2D5D1A87E}"/>
              </a:ext>
            </a:extLst>
          </p:cNvPr>
          <p:cNvSpPr>
            <a:spLocks noGrp="1"/>
          </p:cNvSpPr>
          <p:nvPr>
            <p:ph idx="1"/>
          </p:nvPr>
        </p:nvSpPr>
        <p:spPr>
          <a:xfrm>
            <a:off x="838200" y="1360714"/>
            <a:ext cx="10515600" cy="5497286"/>
          </a:xfrm>
        </p:spPr>
        <p:txBody>
          <a:bodyPr>
            <a:normAutofit fontScale="77500" lnSpcReduction="20000"/>
          </a:bodyPr>
          <a:lstStyle/>
          <a:p>
            <a:r>
              <a:rPr lang="en-GB" dirty="0"/>
              <a:t>The picture painted here is one that is very common. </a:t>
            </a:r>
          </a:p>
          <a:p>
            <a:r>
              <a:rPr lang="en-GB" dirty="0"/>
              <a:t>When a slave is not diligent, he can become lazy and easily fall prey to temptation and sin. Can end up </a:t>
            </a:r>
            <a:r>
              <a:rPr lang="en-GB"/>
              <a:t>bullying or </a:t>
            </a:r>
            <a:r>
              <a:rPr lang="en-GB" dirty="0"/>
              <a:t>disparaging his brethren who are walking well.</a:t>
            </a:r>
          </a:p>
          <a:p>
            <a:r>
              <a:rPr lang="en-GB" dirty="0"/>
              <a:t>There are many new testament verses that exhort Christians to have this diligent, dynamic approach to God in their lives.</a:t>
            </a:r>
          </a:p>
          <a:p>
            <a:r>
              <a:rPr lang="en-GB" dirty="0"/>
              <a:t>Ephesians 4 tells us to avoid temptation and ‘put on Christ’.</a:t>
            </a:r>
          </a:p>
          <a:p>
            <a:r>
              <a:rPr lang="en-GB" dirty="0"/>
              <a:t>We have already read 2 Corinthians 6 v 1 – 10.</a:t>
            </a:r>
          </a:p>
          <a:p>
            <a:r>
              <a:rPr lang="en-GB" dirty="0"/>
              <a:t>We could add 1 John 1 v 9 (actively confess sins), Romans 6 v 11 – 23 (ongoing battle with sin).</a:t>
            </a:r>
          </a:p>
          <a:p>
            <a:r>
              <a:rPr lang="en-GB" dirty="0"/>
              <a:t>We could cite many more references, but we need to know that if we are not actively engaged in the battle, sin awaits, and Satan will not give up the battle easily.</a:t>
            </a:r>
          </a:p>
          <a:p>
            <a:r>
              <a:rPr lang="en-GB" dirty="0"/>
              <a:t>The destiny of the evil slave is to end up with the hypocrites where there will be weeping and gnashing of teeth, as well as, potentially, physical destruction.</a:t>
            </a:r>
          </a:p>
          <a:p>
            <a:r>
              <a:rPr lang="en-GB" dirty="0"/>
              <a:t>The picture painted here is deliberately macabre and is intended to invoke fear of the consequences of apathy.</a:t>
            </a:r>
          </a:p>
          <a:p>
            <a:r>
              <a:rPr lang="en-GB" dirty="0"/>
              <a:t>There is both exhortation and warning and much encouragement to walk well an pursue what is good and Godly.</a:t>
            </a:r>
          </a:p>
        </p:txBody>
      </p:sp>
    </p:spTree>
    <p:extLst>
      <p:ext uri="{BB962C8B-B14F-4D97-AF65-F5344CB8AC3E}">
        <p14:creationId xmlns:p14="http://schemas.microsoft.com/office/powerpoint/2010/main" val="4228053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DE5CD-D10F-C9FB-293D-D8A84C82C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59C226-74DE-47C7-7E14-C33E98ABFB4B}"/>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E8D66193-689F-C7BB-A1AA-6C3CC962E48D}"/>
              </a:ext>
            </a:extLst>
          </p:cNvPr>
          <p:cNvSpPr>
            <a:spLocks noGrp="1"/>
          </p:cNvSpPr>
          <p:nvPr>
            <p:ph idx="1"/>
          </p:nvPr>
        </p:nvSpPr>
        <p:spPr>
          <a:xfrm>
            <a:off x="838200" y="1360714"/>
            <a:ext cx="10515600" cy="5497286"/>
          </a:xfrm>
        </p:spPr>
        <p:txBody>
          <a:bodyPr>
            <a:normAutofit fontScale="77500" lnSpcReduction="20000"/>
          </a:bodyPr>
          <a:lstStyle/>
          <a:p>
            <a:r>
              <a:rPr lang="en-GB" dirty="0"/>
              <a:t>Once again, there are teachings for the church that exhort and mirror this attitude.</a:t>
            </a:r>
          </a:p>
          <a:p>
            <a:r>
              <a:rPr lang="en-GB" dirty="0"/>
              <a:t>Philippians 4 v 4 – 9 describes a life in pursuit of Godliness.</a:t>
            </a:r>
          </a:p>
          <a:p>
            <a:r>
              <a:rPr lang="en-GB" dirty="0"/>
              <a:t>1 Peter 1 v 15 &amp; 16 (quoting Leviticus 11 v 44) – be Holy for I am Holy, James 5 v 16 (confession), 1 Thessalonians 5 v 17 (Prayer), Colossians 4 v 2 (prayer), 2 Timothy 3 v 16 &amp; 17 (study of His word) and Romans 12 v 1 (offer yourselves to God).</a:t>
            </a:r>
          </a:p>
          <a:p>
            <a:r>
              <a:rPr lang="en-GB" dirty="0"/>
              <a:t>These verses are by no means an exhaustive list, but we should note that every one of them demands an active approach to the life of faith.</a:t>
            </a:r>
          </a:p>
          <a:p>
            <a:r>
              <a:rPr lang="en-GB" dirty="0"/>
              <a:t>Genesis 4 v 7 tells us that sin is crouching at the door and seeks to control us. Apathy will lead to sin and only active pursuit of holiness with avert this.</a:t>
            </a:r>
          </a:p>
          <a:p>
            <a:r>
              <a:rPr lang="en-GB" dirty="0"/>
              <a:t>Ephesians 5 v 11 tells us that we should have nothing to do with the works of darkness but rather expose them.</a:t>
            </a:r>
          </a:p>
          <a:p>
            <a:r>
              <a:rPr lang="en-GB" dirty="0"/>
              <a:t>This speaks, not of indifference to sin but of active waging of war against it.</a:t>
            </a:r>
          </a:p>
          <a:p>
            <a:r>
              <a:rPr lang="en-GB" dirty="0"/>
              <a:t>Sin is not a benign thing that lies there waiting for you to stumble into it.</a:t>
            </a:r>
          </a:p>
          <a:p>
            <a:r>
              <a:rPr lang="en-GB" dirty="0"/>
              <a:t>It is an active force put there by Satan to draw you into it.</a:t>
            </a:r>
          </a:p>
          <a:p>
            <a:r>
              <a:rPr lang="en-GB" dirty="0"/>
              <a:t>We need to develop a habit of vigorously driving it away.</a:t>
            </a:r>
          </a:p>
          <a:p>
            <a:r>
              <a:rPr lang="en-GB" dirty="0"/>
              <a:t>Taking every thought captive (2 Corinthians 5 v 10), flee Immorality (1 Corinthians 6 v 18) and run with endurance the race set before us (Hebrews 12 v 1 – 17).</a:t>
            </a:r>
          </a:p>
        </p:txBody>
      </p:sp>
    </p:spTree>
    <p:extLst>
      <p:ext uri="{BB962C8B-B14F-4D97-AF65-F5344CB8AC3E}">
        <p14:creationId xmlns:p14="http://schemas.microsoft.com/office/powerpoint/2010/main" val="2841259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69719-98CE-8CE9-5EC5-182B5750EC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3D0902-5F80-FF85-D917-A67169A9B54E}"/>
              </a:ext>
            </a:extLst>
          </p:cNvPr>
          <p:cNvSpPr>
            <a:spLocks noGrp="1"/>
          </p:cNvSpPr>
          <p:nvPr>
            <p:ph type="title"/>
          </p:nvPr>
        </p:nvSpPr>
        <p:spPr/>
        <p:txBody>
          <a:bodyPr/>
          <a:lstStyle/>
          <a:p>
            <a:r>
              <a:rPr lang="en-GB" dirty="0"/>
              <a:t>Matthew 24 part 4 – be ready for His return</a:t>
            </a:r>
          </a:p>
        </p:txBody>
      </p:sp>
      <p:sp>
        <p:nvSpPr>
          <p:cNvPr id="3" name="Content Placeholder 2">
            <a:extLst>
              <a:ext uri="{FF2B5EF4-FFF2-40B4-BE49-F238E27FC236}">
                <a16:creationId xmlns:a16="http://schemas.microsoft.com/office/drawing/2014/main" id="{0B6AF681-55B2-F327-9D50-3C55786C85E7}"/>
              </a:ext>
            </a:extLst>
          </p:cNvPr>
          <p:cNvSpPr>
            <a:spLocks noGrp="1"/>
          </p:cNvSpPr>
          <p:nvPr>
            <p:ph idx="1"/>
          </p:nvPr>
        </p:nvSpPr>
        <p:spPr>
          <a:xfrm>
            <a:off x="838200" y="1360714"/>
            <a:ext cx="10515600" cy="5497286"/>
          </a:xfrm>
        </p:spPr>
        <p:txBody>
          <a:bodyPr>
            <a:normAutofit fontScale="70000" lnSpcReduction="20000"/>
          </a:bodyPr>
          <a:lstStyle/>
          <a:p>
            <a:r>
              <a:rPr lang="en-GB" dirty="0"/>
              <a:t>It is worth pointing out the difference in emphasis between the Olivet Discourse that we are studying, which is spoken to the Jews, and is mostly devoted to warnings about how the future of Israel will unfold, and the Upper Room Discourse, which we find in John’s Gospel chapters 13 – 17.</a:t>
            </a:r>
          </a:p>
          <a:p>
            <a:r>
              <a:rPr lang="en-GB" dirty="0"/>
              <a:t>The Olivet Discourse addresses Israel and the Upper Room Discourse is a much more intimate discourse with those who will be the founder members of the Church.</a:t>
            </a:r>
          </a:p>
          <a:p>
            <a:r>
              <a:rPr lang="en-GB" dirty="0"/>
              <a:t>In this discourse, the work of the Holy Spirit does not get a mention, but in the Upper Room Discourse the ministry of the Holy Spirit is the central feature.</a:t>
            </a:r>
          </a:p>
          <a:p>
            <a:r>
              <a:rPr lang="en-GB" dirty="0"/>
              <a:t>This Discourse speaks of the end of Israel and the death of Israel (apart from the believing remnant).</a:t>
            </a:r>
          </a:p>
          <a:p>
            <a:r>
              <a:rPr lang="en-GB" dirty="0"/>
              <a:t>The Upper Room Discourse speaks of the future life of the Church.</a:t>
            </a:r>
          </a:p>
          <a:p>
            <a:r>
              <a:rPr lang="en-GB" dirty="0"/>
              <a:t>This Discourse does not refer to the fruitful nature of those to whom it is addressed.</a:t>
            </a:r>
          </a:p>
          <a:p>
            <a:r>
              <a:rPr lang="en-GB" dirty="0"/>
              <a:t>A central theme of the Upper Room discourse (chapter 15) is the need for the disciples to remain ‘in Him’ to ensure they bear much fruit.</a:t>
            </a:r>
          </a:p>
          <a:p>
            <a:r>
              <a:rPr lang="en-GB" dirty="0"/>
              <a:t>This discourse tells the signs and seasons we should look out for, so that we know where we are in world history.</a:t>
            </a:r>
          </a:p>
          <a:p>
            <a:r>
              <a:rPr lang="en-GB" dirty="0"/>
              <a:t>The Upper Room discourse tells us how we should conduct the Church’s ministry as these events unfold.</a:t>
            </a:r>
          </a:p>
          <a:p>
            <a:r>
              <a:rPr lang="en-GB" dirty="0"/>
              <a:t>This discourse ends here on earth, and the Upper Room discourse ends in Heaven.</a:t>
            </a:r>
          </a:p>
        </p:txBody>
      </p:sp>
    </p:spTree>
    <p:extLst>
      <p:ext uri="{BB962C8B-B14F-4D97-AF65-F5344CB8AC3E}">
        <p14:creationId xmlns:p14="http://schemas.microsoft.com/office/powerpoint/2010/main" val="2512046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3f96756860c8334172c4fbc05d19ed2b">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808a7c63f9949db63886f38ea21473ec"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227E2E0-E7EF-4F28-9D2E-DB88D41DAE92}"/>
</file>

<file path=customXml/itemProps2.xml><?xml version="1.0" encoding="utf-8"?>
<ds:datastoreItem xmlns:ds="http://schemas.openxmlformats.org/officeDocument/2006/customXml" ds:itemID="{A2BFD742-9B4A-4B80-8AEC-D25A9EEEDEF0}"/>
</file>

<file path=customXml/itemProps3.xml><?xml version="1.0" encoding="utf-8"?>
<ds:datastoreItem xmlns:ds="http://schemas.openxmlformats.org/officeDocument/2006/customXml" ds:itemID="{EE87F6DD-F156-4213-9078-428785751813}"/>
</file>

<file path=docProps/app.xml><?xml version="1.0" encoding="utf-8"?>
<Properties xmlns="http://schemas.openxmlformats.org/officeDocument/2006/extended-properties" xmlns:vt="http://schemas.openxmlformats.org/officeDocument/2006/docPropsVTypes">
  <TotalTime>2670</TotalTime>
  <Words>2085</Words>
  <Application>Microsoft Office PowerPoint</Application>
  <PresentationFormat>Widescreen</PresentationFormat>
  <Paragraphs>89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24 part 4</vt:lpstr>
      <vt:lpstr>Matthew 24 part 4 – be ready for His return</vt:lpstr>
      <vt:lpstr>Matthew 24 part 4 – be ready for His return</vt:lpstr>
      <vt:lpstr>Matthew 24 part 4 – be ready for His return</vt:lpstr>
      <vt:lpstr>Matthew 24 part 4 – be ready for His return</vt:lpstr>
      <vt:lpstr>Matthew 24 part 4 – be ready for His return</vt:lpstr>
      <vt:lpstr>Matthew 24 part 4 – be ready for His return</vt:lpstr>
      <vt:lpstr>Matthew 24 part 4 – be ready for His return</vt:lpstr>
      <vt:lpstr>Matthew 24 part 4 – be ready for His return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2025-10-30T08:38:18Z</dcterms:created>
  <dcterms:modified xsi:type="dcterms:W3CDTF">2025-11-01T19:32:47Z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