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213D55-8E5E-4ED8-9C31-6665CF31D0D9}" v="4" dt="2026-09-13T07:36:27.6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75" d="100"/>
          <a:sy n="75" d="100"/>
        </p:scale>
        <p:origin x="893"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6D04E-3956-44A6-9E82-C4C632DA9E81}" type="datetimeFigureOut">
              <a:rPr lang="en-GB" smtClean="0"/>
              <a:t>13/09/2026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F687EE-142D-4311-A22C-EF8A8CEDF997}" type="slidenum">
              <a:rPr lang="en-GB" smtClean="0"/>
              <a:t>‹#›</a:t>
            </a:fld>
            <a:endParaRPr lang="en-GB"/>
          </a:p>
        </p:txBody>
      </p:sp>
    </p:spTree>
    <p:extLst>
      <p:ext uri="{BB962C8B-B14F-4D97-AF65-F5344CB8AC3E}">
        <p14:creationId xmlns:p14="http://schemas.microsoft.com/office/powerpoint/2010/main" val="2172388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F687EE-142D-4311-A22C-EF8A8CEDF997}" type="slidenum">
              <a:rPr lang="en-GB" smtClean="0"/>
              <a:t>3</a:t>
            </a:fld>
            <a:endParaRPr lang="en-GB"/>
          </a:p>
        </p:txBody>
      </p:sp>
    </p:spTree>
    <p:extLst>
      <p:ext uri="{BB962C8B-B14F-4D97-AF65-F5344CB8AC3E}">
        <p14:creationId xmlns:p14="http://schemas.microsoft.com/office/powerpoint/2010/main" val="2846696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8C2E2-E191-A87C-5073-6D7565EDD9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0194D7D-EC51-7DFB-683B-2FD10CA906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C836147-62B1-1274-866D-F2E30261B523}"/>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5" name="Footer Placeholder 4">
            <a:extLst>
              <a:ext uri="{FF2B5EF4-FFF2-40B4-BE49-F238E27FC236}">
                <a16:creationId xmlns:a16="http://schemas.microsoft.com/office/drawing/2014/main" id="{A152F1E6-F693-91C6-5396-2CC3973D5D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DDF9CD-E0BA-8A44-C753-2977228B8842}"/>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3609364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3C0BB-3731-0BE8-564E-36E81146EDE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D69A25F-85CF-E27B-155B-86D2B9E67B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11920D-409F-DCA5-5B08-BD7E5C4E0252}"/>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5" name="Footer Placeholder 4">
            <a:extLst>
              <a:ext uri="{FF2B5EF4-FFF2-40B4-BE49-F238E27FC236}">
                <a16:creationId xmlns:a16="http://schemas.microsoft.com/office/drawing/2014/main" id="{B13D0EC4-641A-5660-3010-60414F8E8A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20709D-1D5C-4B48-CBD7-904690469981}"/>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2037668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82478-E737-1B02-4EC8-DB35EA717B0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FCA7D0-1E5A-4353-1614-768A40B401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B97B5B-C1DD-8456-F573-A045C113645E}"/>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5" name="Footer Placeholder 4">
            <a:extLst>
              <a:ext uri="{FF2B5EF4-FFF2-40B4-BE49-F238E27FC236}">
                <a16:creationId xmlns:a16="http://schemas.microsoft.com/office/drawing/2014/main" id="{C72BE559-E946-73A0-E323-1D0E50DC7D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0A1E05-F4BB-EBCD-648F-1691F293EC57}"/>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4241471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63ED7-BB4F-D414-DB19-6868CE125E9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0AD2E2-C3EE-AC6E-7B93-A137B76D62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D0ED42-B2C3-0085-73ED-6EAF80FB6BCA}"/>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5" name="Footer Placeholder 4">
            <a:extLst>
              <a:ext uri="{FF2B5EF4-FFF2-40B4-BE49-F238E27FC236}">
                <a16:creationId xmlns:a16="http://schemas.microsoft.com/office/drawing/2014/main" id="{153C699B-D8D2-2A0B-0F6B-13BD5879D2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CDD0F1-A0CF-02A2-C987-A8BCED042BD8}"/>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229624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5EF1A-31B0-F62B-EC71-4F9B493150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A3C16B-839A-A0D6-7F50-9D304BE748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040CBE-7F8A-DAB9-6E2D-0F6C6635B5C3}"/>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5" name="Footer Placeholder 4">
            <a:extLst>
              <a:ext uri="{FF2B5EF4-FFF2-40B4-BE49-F238E27FC236}">
                <a16:creationId xmlns:a16="http://schemas.microsoft.com/office/drawing/2014/main" id="{ACA59216-53B9-8CC3-AE47-06F97AB6FB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187049-E848-B81C-9A99-149E525CEE49}"/>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3304115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CD51E-C156-B77A-B8B5-B0F78A303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024D78-883C-6A8D-158E-EA44644637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CE4097-E9CD-34C3-1262-F2109B356D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218CAF2-1760-AE9D-1840-CDE83906D498}"/>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6" name="Footer Placeholder 5">
            <a:extLst>
              <a:ext uri="{FF2B5EF4-FFF2-40B4-BE49-F238E27FC236}">
                <a16:creationId xmlns:a16="http://schemas.microsoft.com/office/drawing/2014/main" id="{344C17E2-B8CD-46C6-3C36-B7F0B40A92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9D09BE-4572-52CB-BD4C-4474280282E9}"/>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3262897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720A4-EC2A-3B86-621B-27ECEB8A1A4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2B60CB-7B84-729D-278A-01F6A89CDC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628C7A-ED0F-EA1A-0984-8940C9EF42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ED347D-3C94-48AC-CA6A-B3A4758AC4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4AA6D8-FAED-9E8B-AEB4-F8D8304CDDF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D61BA4E-6B5B-F530-0935-7410401DFFF9}"/>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8" name="Footer Placeholder 7">
            <a:extLst>
              <a:ext uri="{FF2B5EF4-FFF2-40B4-BE49-F238E27FC236}">
                <a16:creationId xmlns:a16="http://schemas.microsoft.com/office/drawing/2014/main" id="{60EB1BF3-08C9-26CA-0412-A0531D6B259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9FC19A6-5A69-38E6-519D-7C6B7BB8706A}"/>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3421722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9D9C1-63AE-ED3E-6AEE-81A5E0B934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EA05170-FDFA-51CF-F3D5-B8C549985C82}"/>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4" name="Footer Placeholder 3">
            <a:extLst>
              <a:ext uri="{FF2B5EF4-FFF2-40B4-BE49-F238E27FC236}">
                <a16:creationId xmlns:a16="http://schemas.microsoft.com/office/drawing/2014/main" id="{8779E395-8F7E-2083-91FE-8A395FC72E7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0806619-79C5-DA4D-2634-A86978E9F6A4}"/>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3619588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DA6454-CB0B-0F12-395A-7B879D9BCED7}"/>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3" name="Footer Placeholder 2">
            <a:extLst>
              <a:ext uri="{FF2B5EF4-FFF2-40B4-BE49-F238E27FC236}">
                <a16:creationId xmlns:a16="http://schemas.microsoft.com/office/drawing/2014/main" id="{00EBC14C-5B70-A9AA-F4EA-6EDDFB39708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B1F248F-E468-2AB6-9F37-B6A2EB3275C9}"/>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114830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A4C11-096D-20A6-76C1-D9A21BCD0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1D4939C-6F25-BE29-68B5-C9C5779350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73E501D-6B09-AC4F-C958-76BE1A00FD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159687-C96F-DA8C-612F-69247AE56BE5}"/>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6" name="Footer Placeholder 5">
            <a:extLst>
              <a:ext uri="{FF2B5EF4-FFF2-40B4-BE49-F238E27FC236}">
                <a16:creationId xmlns:a16="http://schemas.microsoft.com/office/drawing/2014/main" id="{5B6E6D01-57C9-89D5-8FBD-FAECC5E88D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4DCC4F-D0A8-F135-9C9B-79F8359A4501}"/>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1284579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91436-B66B-6F3A-8BA3-29FB70A2ED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8934A1-0C1F-7960-58B4-6A9250CFCA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524168D-D89F-D5E2-2FA7-169FCB98C7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894187-7A84-39CA-BC6A-72CB7686C613}"/>
              </a:ext>
            </a:extLst>
          </p:cNvPr>
          <p:cNvSpPr>
            <a:spLocks noGrp="1"/>
          </p:cNvSpPr>
          <p:nvPr>
            <p:ph type="dt" sz="half" idx="10"/>
          </p:nvPr>
        </p:nvSpPr>
        <p:spPr/>
        <p:txBody>
          <a:bodyPr/>
          <a:lstStyle/>
          <a:p>
            <a:fld id="{EA5AD311-2E88-4711-B91A-EB809BA6E537}" type="datetimeFigureOut">
              <a:rPr lang="en-GB" smtClean="0"/>
              <a:t>13/09/2026</a:t>
            </a:fld>
            <a:endParaRPr lang="en-GB"/>
          </a:p>
        </p:txBody>
      </p:sp>
      <p:sp>
        <p:nvSpPr>
          <p:cNvPr id="6" name="Footer Placeholder 5">
            <a:extLst>
              <a:ext uri="{FF2B5EF4-FFF2-40B4-BE49-F238E27FC236}">
                <a16:creationId xmlns:a16="http://schemas.microsoft.com/office/drawing/2014/main" id="{F3F18AFF-D309-0B5D-8DE4-C7032A1131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1204E2-B384-BDD5-91C5-157FD8E234E4}"/>
              </a:ext>
            </a:extLst>
          </p:cNvPr>
          <p:cNvSpPr>
            <a:spLocks noGrp="1"/>
          </p:cNvSpPr>
          <p:nvPr>
            <p:ph type="sldNum" sz="quarter" idx="12"/>
          </p:nvPr>
        </p:nvSpPr>
        <p:spPr/>
        <p:txBody>
          <a:bodyPr/>
          <a:lstStyle/>
          <a:p>
            <a:fld id="{B792CE61-342C-4BA0-BBB7-BEA0C15619CA}" type="slidenum">
              <a:rPr lang="en-GB" smtClean="0"/>
              <a:t>‹#›</a:t>
            </a:fld>
            <a:endParaRPr lang="en-GB"/>
          </a:p>
        </p:txBody>
      </p:sp>
    </p:spTree>
    <p:extLst>
      <p:ext uri="{BB962C8B-B14F-4D97-AF65-F5344CB8AC3E}">
        <p14:creationId xmlns:p14="http://schemas.microsoft.com/office/powerpoint/2010/main" val="3297623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B158E1-455B-CFC3-140C-E07C9192EA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442644-8861-550E-C4C4-9EE3ADFF43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BE1B59-AD42-652A-BBDF-7DA4B21E2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5AD311-2E88-4711-B91A-EB809BA6E537}" type="datetimeFigureOut">
              <a:rPr lang="en-GB" smtClean="0"/>
              <a:t>13/09/2026</a:t>
            </a:fld>
            <a:endParaRPr lang="en-GB"/>
          </a:p>
        </p:txBody>
      </p:sp>
      <p:sp>
        <p:nvSpPr>
          <p:cNvPr id="5" name="Footer Placeholder 4">
            <a:extLst>
              <a:ext uri="{FF2B5EF4-FFF2-40B4-BE49-F238E27FC236}">
                <a16:creationId xmlns:a16="http://schemas.microsoft.com/office/drawing/2014/main" id="{EF138131-3B00-8D0A-E6C3-456792BB5F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F9B177B-A374-9936-3E7C-A11BE31AA1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92CE61-342C-4BA0-BBB7-BEA0C15619CA}" type="slidenum">
              <a:rPr lang="en-GB" smtClean="0"/>
              <a:t>‹#›</a:t>
            </a:fld>
            <a:endParaRPr lang="en-GB"/>
          </a:p>
        </p:txBody>
      </p:sp>
    </p:spTree>
    <p:extLst>
      <p:ext uri="{BB962C8B-B14F-4D97-AF65-F5344CB8AC3E}">
        <p14:creationId xmlns:p14="http://schemas.microsoft.com/office/powerpoint/2010/main" val="2215622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3CC6E-5DC1-57C8-FAB7-8B17E3670D5A}"/>
              </a:ext>
            </a:extLst>
          </p:cNvPr>
          <p:cNvSpPr>
            <a:spLocks noGrp="1"/>
          </p:cNvSpPr>
          <p:nvPr>
            <p:ph type="ctrTitle"/>
          </p:nvPr>
        </p:nvSpPr>
        <p:spPr/>
        <p:txBody>
          <a:bodyPr/>
          <a:lstStyle/>
          <a:p>
            <a:r>
              <a:rPr lang="en-GB" dirty="0"/>
              <a:t>Zechariah 3</a:t>
            </a:r>
          </a:p>
        </p:txBody>
      </p:sp>
      <p:sp>
        <p:nvSpPr>
          <p:cNvPr id="3" name="Subtitle 2">
            <a:extLst>
              <a:ext uri="{FF2B5EF4-FFF2-40B4-BE49-F238E27FC236}">
                <a16:creationId xmlns:a16="http://schemas.microsoft.com/office/drawing/2014/main" id="{FB8F5E72-7A83-0F68-910A-C5888B64899B}"/>
              </a:ext>
            </a:extLst>
          </p:cNvPr>
          <p:cNvSpPr>
            <a:spLocks noGrp="1"/>
          </p:cNvSpPr>
          <p:nvPr>
            <p:ph type="subTitle" idx="1"/>
          </p:nvPr>
        </p:nvSpPr>
        <p:spPr/>
        <p:txBody>
          <a:bodyPr/>
          <a:lstStyle/>
          <a:p>
            <a:r>
              <a:rPr lang="en-GB" dirty="0"/>
              <a:t>The Prophet’s 4</a:t>
            </a:r>
            <a:r>
              <a:rPr lang="en-GB" baseline="30000" dirty="0"/>
              <a:t>th</a:t>
            </a:r>
            <a:r>
              <a:rPr lang="en-GB" dirty="0"/>
              <a:t> vision</a:t>
            </a:r>
          </a:p>
        </p:txBody>
      </p:sp>
    </p:spTree>
    <p:extLst>
      <p:ext uri="{BB962C8B-B14F-4D97-AF65-F5344CB8AC3E}">
        <p14:creationId xmlns:p14="http://schemas.microsoft.com/office/powerpoint/2010/main" val="1675194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F1BDB-A915-049E-3A50-BBCC8E9DB8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6D4DF-ECD3-8DE9-F1D0-D60FD31CA7AA}"/>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47786725-A54F-8626-7DFD-26227F4A14D4}"/>
              </a:ext>
            </a:extLst>
          </p:cNvPr>
          <p:cNvSpPr>
            <a:spLocks noGrp="1"/>
          </p:cNvSpPr>
          <p:nvPr>
            <p:ph idx="1"/>
          </p:nvPr>
        </p:nvSpPr>
        <p:spPr>
          <a:xfrm>
            <a:off x="838200" y="1288472"/>
            <a:ext cx="10515600" cy="5569527"/>
          </a:xfrm>
        </p:spPr>
        <p:txBody>
          <a:bodyPr>
            <a:normAutofit fontScale="70000" lnSpcReduction="20000"/>
          </a:bodyPr>
          <a:lstStyle/>
          <a:p>
            <a:r>
              <a:rPr lang="en-GB" dirty="0"/>
              <a:t>There are also references in the book of Revelation to the 7 spirits of God (Chapter 1 v 4, 3 v 1 &amp; 4 v 5).</a:t>
            </a:r>
          </a:p>
          <a:p>
            <a:r>
              <a:rPr lang="en-GB" dirty="0"/>
              <a:t>Most commentators link this to Isaiah 11 v 2 and following, the overall message being one of the all-encompassing wisdom, strength, provision, salvation, authority, grace and love of God.</a:t>
            </a:r>
          </a:p>
          <a:p>
            <a:r>
              <a:rPr lang="en-GB" dirty="0"/>
              <a:t>Upon first reading, Isaiah 11 reads as only 6 attributes of God, but further consideration causes us to realise that God’s own presence in person is one of the 7 spirits of God as follows:</a:t>
            </a:r>
          </a:p>
          <a:p>
            <a:pPr marL="514350" indent="-514350">
              <a:buFont typeface="+mj-lt"/>
              <a:buAutoNum type="arabicPeriod"/>
            </a:pPr>
            <a:r>
              <a:rPr lang="en-GB" dirty="0"/>
              <a:t>The Spirit of the LORD – God’s own presence and authority.</a:t>
            </a:r>
          </a:p>
          <a:p>
            <a:pPr marL="514350" indent="-514350">
              <a:buFont typeface="+mj-lt"/>
              <a:buAutoNum type="arabicPeriod"/>
            </a:pPr>
            <a:r>
              <a:rPr lang="en-GB" dirty="0"/>
              <a:t>The Spirit of Wisdom – Ability to apply divine truth rightly.</a:t>
            </a:r>
          </a:p>
          <a:p>
            <a:pPr marL="514350" indent="-514350">
              <a:buFont typeface="+mj-lt"/>
              <a:buAutoNum type="arabicPeriod"/>
            </a:pPr>
            <a:r>
              <a:rPr lang="en-GB" dirty="0"/>
              <a:t>The Spirit of Understanding – Deep insight and discernment.</a:t>
            </a:r>
          </a:p>
          <a:p>
            <a:pPr marL="514350" indent="-514350">
              <a:buFont typeface="+mj-lt"/>
              <a:buAutoNum type="arabicPeriod"/>
            </a:pPr>
            <a:r>
              <a:rPr lang="en-GB" dirty="0"/>
              <a:t>The Spirit of Counsel – Guidance and direction.</a:t>
            </a:r>
          </a:p>
          <a:p>
            <a:pPr marL="514350" indent="-514350">
              <a:buFont typeface="+mj-lt"/>
              <a:buAutoNum type="arabicPeriod"/>
            </a:pPr>
            <a:r>
              <a:rPr lang="en-GB" dirty="0"/>
              <a:t>The Spirit of Might – Strength and power.</a:t>
            </a:r>
          </a:p>
          <a:p>
            <a:pPr marL="514350" indent="-514350">
              <a:buFont typeface="+mj-lt"/>
              <a:buAutoNum type="arabicPeriod"/>
            </a:pPr>
            <a:r>
              <a:rPr lang="en-GB" dirty="0"/>
              <a:t>The Spirit of Knowledge – Awareness of God’s ways.</a:t>
            </a:r>
          </a:p>
          <a:p>
            <a:pPr marL="514350" indent="-514350">
              <a:buFont typeface="+mj-lt"/>
              <a:buAutoNum type="arabicPeriod"/>
            </a:pPr>
            <a:r>
              <a:rPr lang="en-GB" dirty="0"/>
              <a:t>The Spirit of the Fear of the LORD – Reverence and obedience.</a:t>
            </a:r>
          </a:p>
          <a:p>
            <a:r>
              <a:rPr lang="en-GB" dirty="0"/>
              <a:t>So, the seven eyes, I believe, represent 7 spiritual attributes of God.</a:t>
            </a:r>
          </a:p>
          <a:p>
            <a:r>
              <a:rPr lang="en-GB" dirty="0"/>
              <a:t>These are not seven separate spirits but represent aspects of the one Holy Spirit.</a:t>
            </a:r>
          </a:p>
          <a:p>
            <a:r>
              <a:rPr lang="en-GB" dirty="0"/>
              <a:t>YHVH Himself is going to engrave an inscription upon this stone – He will own it.</a:t>
            </a:r>
          </a:p>
        </p:txBody>
      </p:sp>
    </p:spTree>
    <p:extLst>
      <p:ext uri="{BB962C8B-B14F-4D97-AF65-F5344CB8AC3E}">
        <p14:creationId xmlns:p14="http://schemas.microsoft.com/office/powerpoint/2010/main" val="1686976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266F4-D29A-F0DA-5784-8BC5BBF295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F0238-C583-71BD-599D-3590DB87B4C4}"/>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F8F831BA-0874-E78D-9808-12EB7AA4B075}"/>
              </a:ext>
            </a:extLst>
          </p:cNvPr>
          <p:cNvSpPr>
            <a:spLocks noGrp="1"/>
          </p:cNvSpPr>
          <p:nvPr>
            <p:ph idx="1"/>
          </p:nvPr>
        </p:nvSpPr>
        <p:spPr>
          <a:xfrm>
            <a:off x="838200" y="1288472"/>
            <a:ext cx="10515600" cy="5569527"/>
          </a:xfrm>
        </p:spPr>
        <p:txBody>
          <a:bodyPr>
            <a:normAutofit fontScale="77500" lnSpcReduction="20000"/>
          </a:bodyPr>
          <a:lstStyle/>
          <a:p>
            <a:r>
              <a:rPr lang="en-GB" dirty="0"/>
              <a:t>So what us the purpose that YHVH wants to achieve with this activity He has described.</a:t>
            </a:r>
          </a:p>
          <a:p>
            <a:r>
              <a:rPr lang="en-GB" dirty="0"/>
              <a:t>According to verses 9 &amp; 10 it is:</a:t>
            </a:r>
          </a:p>
          <a:p>
            <a:pPr marL="514350" indent="-514350">
              <a:buFont typeface="+mj-lt"/>
              <a:buAutoNum type="arabicPeriod"/>
            </a:pPr>
            <a:r>
              <a:rPr lang="en-GB" dirty="0"/>
              <a:t>To remove the iniquity from Israel in a single day – sounds like the day described in Zechariah 12 v 10 to me.</a:t>
            </a:r>
          </a:p>
          <a:p>
            <a:pPr marL="514350" indent="-514350">
              <a:buFont typeface="+mj-lt"/>
              <a:buAutoNum type="arabicPeriod"/>
            </a:pPr>
            <a:r>
              <a:rPr lang="en-GB" dirty="0"/>
              <a:t>Bring about a reversal of fortunes for the Jewish people – both then and now they were and are considered to be worthy of persecution and even eradication.</a:t>
            </a:r>
          </a:p>
          <a:p>
            <a:r>
              <a:rPr lang="en-GB" dirty="0"/>
              <a:t>The final statement says that ‘in that day’ you (the people of Israel) will all invite your neighbours to come and sit under your vine or fig tree with you.</a:t>
            </a:r>
          </a:p>
          <a:p>
            <a:r>
              <a:rPr lang="en-GB" dirty="0"/>
              <a:t>This involves a reversal of attitude from both the Jew and the Gentile.</a:t>
            </a:r>
          </a:p>
          <a:p>
            <a:r>
              <a:rPr lang="en-GB" dirty="0"/>
              <a:t>Traditionally the Jews were aloof in their attitude towards the Gentiles and thought of them as ‘dogs’.</a:t>
            </a:r>
          </a:p>
          <a:p>
            <a:r>
              <a:rPr lang="en-GB" dirty="0"/>
              <a:t>Also, much of the Gentile world has been antisemitic. </a:t>
            </a:r>
          </a:p>
          <a:p>
            <a:r>
              <a:rPr lang="en-GB" dirty="0"/>
              <a:t>This all looks forward to a time when the Jews will be honoured and sought out by those who want to know more of God and a time when. Nationally, they will welcome this – they will, once again, become God’s nation of ministry to the world.</a:t>
            </a:r>
          </a:p>
        </p:txBody>
      </p:sp>
    </p:spTree>
    <p:extLst>
      <p:ext uri="{BB962C8B-B14F-4D97-AF65-F5344CB8AC3E}">
        <p14:creationId xmlns:p14="http://schemas.microsoft.com/office/powerpoint/2010/main" val="3958602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E70B0-F962-FD14-1BCA-59C166032F72}"/>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8A0A3004-21AA-256F-91E1-137BC4DC136B}"/>
              </a:ext>
            </a:extLst>
          </p:cNvPr>
          <p:cNvSpPr>
            <a:spLocks noGrp="1"/>
          </p:cNvSpPr>
          <p:nvPr>
            <p:ph idx="1"/>
          </p:nvPr>
        </p:nvSpPr>
        <p:spPr>
          <a:xfrm>
            <a:off x="838200" y="1288472"/>
            <a:ext cx="10515600" cy="5569527"/>
          </a:xfrm>
        </p:spPr>
        <p:txBody>
          <a:bodyPr>
            <a:normAutofit fontScale="70000" lnSpcReduction="20000"/>
          </a:bodyPr>
          <a:lstStyle/>
          <a:p>
            <a:r>
              <a:rPr lang="en-GB" dirty="0"/>
              <a:t>So, we have been in the second part of the book of Zechariah for the last 3 studies.</a:t>
            </a:r>
          </a:p>
          <a:p>
            <a:r>
              <a:rPr lang="en-GB" dirty="0"/>
              <a:t>The first part was the fist 6 verses of the book in which God exhorted His people to return to Him after being estranged from Him for more than 70 years both before and after the Babylonian captivity.</a:t>
            </a:r>
          </a:p>
          <a:p>
            <a:r>
              <a:rPr lang="en-GB" dirty="0"/>
              <a:t>He exhorts the new generation of Jews not to follow the example of their forefathers and to return to Him and cling to Him in obedience.</a:t>
            </a:r>
          </a:p>
          <a:p>
            <a:r>
              <a:rPr lang="en-GB" dirty="0"/>
              <a:t>In the first vision He had said that He would vent His anger against those who had treated Israel harshly – here we were introduced to the man on the red horse – the Angel of the Lord (a Christophany) who was the one who would act upon those who persecuted Israel.</a:t>
            </a:r>
          </a:p>
          <a:p>
            <a:r>
              <a:rPr lang="en-GB" dirty="0"/>
              <a:t>In the 2</a:t>
            </a:r>
            <a:r>
              <a:rPr lang="en-GB" baseline="30000" dirty="0"/>
              <a:t>nd</a:t>
            </a:r>
            <a:r>
              <a:rPr lang="en-GB" dirty="0"/>
              <a:t> vision we were introduced to the means by which God (YHWH) would judge each successive nation or Empire that persecuted the Jews.</a:t>
            </a:r>
          </a:p>
          <a:p>
            <a:r>
              <a:rPr lang="en-GB" dirty="0"/>
              <a:t>These were described as Horns and Craftsmen, horns being those kingdoms that oppressed the Jews and the craftsmen being the succeeding empires that subdue them.</a:t>
            </a:r>
          </a:p>
          <a:p>
            <a:r>
              <a:rPr lang="en-GB" dirty="0"/>
              <a:t>Medo-Persia subdued Babylon, Greece subdued Persia, Rome subdued Greece and final craftsman (carpenter) was to be Jesus at His second coming when He would subdue the revived Roman Empire.</a:t>
            </a:r>
          </a:p>
          <a:p>
            <a:r>
              <a:rPr lang="en-GB" dirty="0"/>
              <a:t>Last time we looked at the 3</a:t>
            </a:r>
            <a:r>
              <a:rPr lang="en-GB" baseline="30000" dirty="0"/>
              <a:t>rd</a:t>
            </a:r>
            <a:r>
              <a:rPr lang="en-GB" dirty="0"/>
              <a:t> vision in which the same man – The Angel of the Lord – was using a measuring line and declaring a future very populous Jerusalem without walls.</a:t>
            </a:r>
          </a:p>
          <a:p>
            <a:r>
              <a:rPr lang="en-GB" dirty="0"/>
              <a:t>This was very clearly a future Jerusalem, and still is, as it has not yet been seen on the earth.</a:t>
            </a:r>
          </a:p>
        </p:txBody>
      </p:sp>
    </p:spTree>
    <p:extLst>
      <p:ext uri="{BB962C8B-B14F-4D97-AF65-F5344CB8AC3E}">
        <p14:creationId xmlns:p14="http://schemas.microsoft.com/office/powerpoint/2010/main" val="288182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F2AAC-A638-41C2-EEFD-98DBF67B4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2A9B08-EAFE-A71F-C85A-8C56E7F8A4FF}"/>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26307FE4-162C-4429-6C69-503681D746E3}"/>
              </a:ext>
            </a:extLst>
          </p:cNvPr>
          <p:cNvSpPr>
            <a:spLocks noGrp="1"/>
          </p:cNvSpPr>
          <p:nvPr>
            <p:ph idx="1"/>
          </p:nvPr>
        </p:nvSpPr>
        <p:spPr>
          <a:xfrm>
            <a:off x="838200" y="1288472"/>
            <a:ext cx="10515600" cy="5569527"/>
          </a:xfrm>
        </p:spPr>
        <p:txBody>
          <a:bodyPr>
            <a:normAutofit fontScale="70000" lnSpcReduction="20000"/>
          </a:bodyPr>
          <a:lstStyle/>
          <a:p>
            <a:r>
              <a:rPr lang="en-GB" dirty="0"/>
              <a:t>So, just before we get into the text of chapter 3, let’s briefly revisit the last four verse of chapter two.</a:t>
            </a:r>
          </a:p>
          <a:p>
            <a:r>
              <a:rPr lang="en-GB" dirty="0"/>
              <a:t>What is envisioned is a time of great joy and gladness with singing because the Lord (YHVH) is dwelling among His people and expanding His people to include many nations – something that the Bible pictures as being the case during the 1000-year reign of Christ.</a:t>
            </a:r>
          </a:p>
          <a:p>
            <a:r>
              <a:rPr lang="en-GB" dirty="0"/>
              <a:t>YHVH has taken up residence in Judah and Jerusalem, and, it seems, is ministering to His people and many nations from there.</a:t>
            </a:r>
          </a:p>
          <a:p>
            <a:r>
              <a:rPr lang="en-GB" dirty="0"/>
              <a:t>But verse 13 seems almost to bring a contradiction.</a:t>
            </a:r>
          </a:p>
          <a:p>
            <a:r>
              <a:rPr lang="en-GB" dirty="0"/>
              <a:t>Be silent before YHVH because He has been aroused from His Holy Habitation.</a:t>
            </a:r>
          </a:p>
          <a:p>
            <a:r>
              <a:rPr lang="en-GB" dirty="0"/>
              <a:t>This reminds me of Revelation 8 v 1 where there was silence in Heaven for half an hour before YHVH unleashed all the final judgements on the earth.</a:t>
            </a:r>
          </a:p>
          <a:p>
            <a:r>
              <a:rPr lang="en-GB" dirty="0"/>
              <a:t>For those who believe and seek to obey God, there is a strange mixture of immense joy, coupled with great awe at His presence.</a:t>
            </a:r>
          </a:p>
          <a:p>
            <a:r>
              <a:rPr lang="en-GB" dirty="0"/>
              <a:t>The next vision in chapter 2 verse 1 begins with the Prophet seeing Joshua the High Priest and we will see him as a representation of Israel, as God returns it to being His nation of ministry.</a:t>
            </a:r>
          </a:p>
          <a:p>
            <a:r>
              <a:rPr lang="en-GB" dirty="0"/>
              <a:t>It’s useful to be aware that all the Old Testament Prophets, prophesied Primarily over three time-frames – their own time, the first coming of Christ and the second coming of Christ.</a:t>
            </a:r>
          </a:p>
          <a:p>
            <a:r>
              <a:rPr lang="en-GB" dirty="0"/>
              <a:t>We need to work out from the Bible, which is in view – sometimes it can be more than one, as there are times when there is a dual fulfilment. </a:t>
            </a:r>
          </a:p>
          <a:p>
            <a:endParaRPr lang="en-GB" dirty="0"/>
          </a:p>
        </p:txBody>
      </p:sp>
    </p:spTree>
    <p:extLst>
      <p:ext uri="{BB962C8B-B14F-4D97-AF65-F5344CB8AC3E}">
        <p14:creationId xmlns:p14="http://schemas.microsoft.com/office/powerpoint/2010/main" val="2036775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9B8C2-C2F6-50F5-7F0D-8477130E5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9A0A2-97FF-447C-2409-143835D6B7A0}"/>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5E7411DD-F4AD-C2AB-8C77-E66E51ADC717}"/>
              </a:ext>
            </a:extLst>
          </p:cNvPr>
          <p:cNvSpPr>
            <a:spLocks noGrp="1"/>
          </p:cNvSpPr>
          <p:nvPr>
            <p:ph idx="1"/>
          </p:nvPr>
        </p:nvSpPr>
        <p:spPr>
          <a:xfrm>
            <a:off x="838200" y="1288472"/>
            <a:ext cx="10515600" cy="5569527"/>
          </a:xfrm>
        </p:spPr>
        <p:txBody>
          <a:bodyPr>
            <a:normAutofit fontScale="70000" lnSpcReduction="20000"/>
          </a:bodyPr>
          <a:lstStyle/>
          <a:p>
            <a:r>
              <a:rPr lang="en-GB" dirty="0"/>
              <a:t>The famous prophecy of Daniel’s 70-weeks is an example of this – after 70 weeks of days (490 days) the captivity came to an end but there was a further fulfilment after 70 weeks of years (490 years) to consider.</a:t>
            </a:r>
          </a:p>
          <a:p>
            <a:r>
              <a:rPr lang="en-GB" dirty="0"/>
              <a:t>There is much in this vision that speaks of what life will be like for the Jews in the aftermath of His second coming – the 1000-year reign of Christ on the earth.</a:t>
            </a:r>
          </a:p>
          <a:p>
            <a:r>
              <a:rPr lang="en-GB" dirty="0"/>
              <a:t>So, here the Prophet is seeing Joshua the High Priest of his own time, standing before the Angel of the Lord (the Angel of YHVH).</a:t>
            </a:r>
          </a:p>
          <a:p>
            <a:r>
              <a:rPr lang="en-GB" dirty="0"/>
              <a:t>But there is also a futuristic aspect to what we are about to read.</a:t>
            </a:r>
          </a:p>
          <a:p>
            <a:r>
              <a:rPr lang="en-GB" dirty="0"/>
              <a:t>Satan is also present to accuse Joshua.</a:t>
            </a:r>
          </a:p>
          <a:p>
            <a:r>
              <a:rPr lang="en-GB" dirty="0"/>
              <a:t>The name ‘Joshua’ is another form of Yeshua – both have the same meaning – ‘YHVH is Salvation’.</a:t>
            </a:r>
          </a:p>
          <a:p>
            <a:r>
              <a:rPr lang="en-GB" dirty="0"/>
              <a:t>So, whilst The Prophet is seeing the High Priest of his own time, what he sees is also pre-figuring Jesus.</a:t>
            </a:r>
          </a:p>
          <a:p>
            <a:r>
              <a:rPr lang="en-GB" dirty="0"/>
              <a:t>Satan is also present in the vision and is present for the purpose of accusing God’s Priest – the one who will represent and intercede for the people.</a:t>
            </a:r>
          </a:p>
          <a:p>
            <a:r>
              <a:rPr lang="en-GB" dirty="0"/>
              <a:t>YHVH then, in the face of accusations, say YHVH rebuke you.  The only way this statement makes sense is if there are multiple personalities within the Godhead – we have YHVH telling YHVH (God telling God) to issue a rebuke.</a:t>
            </a:r>
          </a:p>
          <a:p>
            <a:r>
              <a:rPr lang="en-GB" dirty="0"/>
              <a:t>Yet God is one(ness) expressed in the ‘Shema’ – “She-ma </a:t>
            </a:r>
            <a:r>
              <a:rPr lang="en-GB" dirty="0" err="1"/>
              <a:t>yisrael</a:t>
            </a:r>
            <a:r>
              <a:rPr lang="en-GB" dirty="0"/>
              <a:t>, </a:t>
            </a:r>
            <a:r>
              <a:rPr lang="en-GB" dirty="0" err="1"/>
              <a:t>adonai</a:t>
            </a:r>
            <a:r>
              <a:rPr lang="en-GB" dirty="0"/>
              <a:t> </a:t>
            </a:r>
            <a:r>
              <a:rPr lang="en-GB" dirty="0" err="1"/>
              <a:t>eloheinu</a:t>
            </a:r>
            <a:r>
              <a:rPr lang="en-GB" dirty="0"/>
              <a:t>, </a:t>
            </a:r>
            <a:r>
              <a:rPr lang="en-GB" dirty="0" err="1"/>
              <a:t>adonai</a:t>
            </a:r>
            <a:r>
              <a:rPr lang="en-GB" dirty="0"/>
              <a:t> </a:t>
            </a:r>
            <a:r>
              <a:rPr lang="en-GB" dirty="0" err="1"/>
              <a:t>echad</a:t>
            </a:r>
            <a:r>
              <a:rPr lang="en-GB" dirty="0"/>
              <a:t> (Hear oh Israel, the Lord our God, the Lord is one(ness)).</a:t>
            </a:r>
          </a:p>
          <a:p>
            <a:endParaRPr lang="en-GB" dirty="0"/>
          </a:p>
          <a:p>
            <a:endParaRPr lang="en-GB" dirty="0"/>
          </a:p>
        </p:txBody>
      </p:sp>
    </p:spTree>
    <p:extLst>
      <p:ext uri="{BB962C8B-B14F-4D97-AF65-F5344CB8AC3E}">
        <p14:creationId xmlns:p14="http://schemas.microsoft.com/office/powerpoint/2010/main" val="1587390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1BBCA-4E6E-B576-6BB6-4FDB0018D8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735CB-5011-61FB-6266-7D8A170EB7AB}"/>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E7F43436-77D2-BCB9-8932-C650D87DA375}"/>
              </a:ext>
            </a:extLst>
          </p:cNvPr>
          <p:cNvSpPr>
            <a:spLocks noGrp="1"/>
          </p:cNvSpPr>
          <p:nvPr>
            <p:ph idx="1"/>
          </p:nvPr>
        </p:nvSpPr>
        <p:spPr>
          <a:xfrm>
            <a:off x="558800" y="1288472"/>
            <a:ext cx="11115040" cy="5569527"/>
          </a:xfrm>
        </p:spPr>
        <p:txBody>
          <a:bodyPr>
            <a:normAutofit fontScale="70000" lnSpcReduction="20000"/>
          </a:bodyPr>
          <a:lstStyle/>
          <a:p>
            <a:r>
              <a:rPr lang="en-GB" dirty="0"/>
              <a:t>We see here, language struggling with the concept of combined plurality and oneness.</a:t>
            </a:r>
          </a:p>
          <a:p>
            <a:r>
              <a:rPr lang="en-GB" dirty="0"/>
              <a:t>YHVH (singular) our God (Elohim – plural noun) is one (Echad).</a:t>
            </a:r>
          </a:p>
          <a:p>
            <a:r>
              <a:rPr lang="en-GB" dirty="0"/>
              <a:t>Probably the best way to express this is to think of the members of the Godhead as being one in essence.</a:t>
            </a:r>
          </a:p>
          <a:p>
            <a:r>
              <a:rPr lang="en-GB" dirty="0"/>
              <a:t>Jesus seems to express this in John 17 v 20 &amp; 21 when He says He wants us to have the same oneness as He does with the father, “just as I am in the Father and the Father is in me”.</a:t>
            </a:r>
          </a:p>
          <a:p>
            <a:r>
              <a:rPr lang="en-GB" dirty="0"/>
              <a:t>So YHVH rebukes Satan for his accusation(s), saying, enigmatically, “is this not a brand plucked from the fire’.</a:t>
            </a:r>
          </a:p>
          <a:p>
            <a:r>
              <a:rPr lang="en-GB" dirty="0"/>
              <a:t>What is the purpose of a brand – we heat it with fire and use if to permanently mark a beast so that it is forever associated with its owner.</a:t>
            </a:r>
          </a:p>
          <a:p>
            <a:r>
              <a:rPr lang="en-GB" dirty="0"/>
              <a:t>So, here the Angel of the Lord is saying that the Priest is a brand or a branding iron.</a:t>
            </a:r>
          </a:p>
          <a:p>
            <a:r>
              <a:rPr lang="en-GB" dirty="0"/>
              <a:t>The High Priest, traditionally, is the one who intercedes for the people and brings atonement for their sins, thereby keeping them ‘branded’ as God’s possession.</a:t>
            </a:r>
          </a:p>
          <a:p>
            <a:r>
              <a:rPr lang="en-GB" dirty="0"/>
              <a:t>In this case, the Angel of the Lord’s observation is that Joshua is clothed with filthy robes.</a:t>
            </a:r>
          </a:p>
          <a:p>
            <a:r>
              <a:rPr lang="en-GB" dirty="0"/>
              <a:t>He then instructs that these filthy robes are removed from him and in doing so He says he has removed his iniquity and clothed him in festal robes.</a:t>
            </a:r>
          </a:p>
          <a:p>
            <a:r>
              <a:rPr lang="en-GB" dirty="0"/>
              <a:t>At the feast of Atonement, the High Priest was burdened with the sin of the people and had to ritually make atonement for them.</a:t>
            </a:r>
          </a:p>
          <a:p>
            <a:r>
              <a:rPr lang="en-GB" dirty="0"/>
              <a:t>Similarly, Jesus, who knew no sin, became sin for us (2 Corinthians 5 v 21) – He put on filthy robes.</a:t>
            </a:r>
          </a:p>
        </p:txBody>
      </p:sp>
    </p:spTree>
    <p:extLst>
      <p:ext uri="{BB962C8B-B14F-4D97-AF65-F5344CB8AC3E}">
        <p14:creationId xmlns:p14="http://schemas.microsoft.com/office/powerpoint/2010/main" val="2020186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C5E5-1E3D-1F7D-57E5-E09154E16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2706C-7B01-0D4E-E73B-EC455704BB52}"/>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F231B1BB-D84C-6F09-1B67-DA8679783283}"/>
              </a:ext>
            </a:extLst>
          </p:cNvPr>
          <p:cNvSpPr>
            <a:spLocks noGrp="1"/>
          </p:cNvSpPr>
          <p:nvPr>
            <p:ph idx="1"/>
          </p:nvPr>
        </p:nvSpPr>
        <p:spPr>
          <a:xfrm>
            <a:off x="838200" y="1288472"/>
            <a:ext cx="10515600" cy="5569527"/>
          </a:xfrm>
        </p:spPr>
        <p:txBody>
          <a:bodyPr>
            <a:normAutofit fontScale="70000" lnSpcReduction="20000"/>
          </a:bodyPr>
          <a:lstStyle/>
          <a:p>
            <a:r>
              <a:rPr lang="en-GB" dirty="0"/>
              <a:t>In many  ways the High Priest was a type of Christ and had to be ritually cleansed and dressed in robes for glory and for beauty. </a:t>
            </a:r>
          </a:p>
          <a:p>
            <a:r>
              <a:rPr lang="en-GB" dirty="0"/>
              <a:t>He then had to leave this high estate and become humble in just his underwear to enter the holy of holies to intercede for the people.</a:t>
            </a:r>
          </a:p>
          <a:p>
            <a:r>
              <a:rPr lang="en-GB" dirty="0"/>
              <a:t>After this he would be restored to his former position and finery.</a:t>
            </a:r>
          </a:p>
          <a:p>
            <a:r>
              <a:rPr lang="en-GB" dirty="0"/>
              <a:t>Jesus left His heavenly estate and humbled Himself and became filthy as he carried our sin – these are the doctrines of expiation and imputation.</a:t>
            </a:r>
          </a:p>
          <a:p>
            <a:r>
              <a:rPr lang="en-GB" dirty="0"/>
              <a:t>He took and bore our sin, and we took and bore His righteousness.</a:t>
            </a:r>
          </a:p>
          <a:p>
            <a:r>
              <a:rPr lang="en-GB" dirty="0"/>
              <a:t>So, in our Zechariah passage, Joshua is seen as filthy but has his filthy garments removed – symbolising his iniquity (or in Jesus’ case, our iniquity).</a:t>
            </a:r>
          </a:p>
          <a:p>
            <a:r>
              <a:rPr lang="en-GB" dirty="0"/>
              <a:t>He is then clothed in festal robes – these would have been the priestly robes, restoring him to his position.</a:t>
            </a:r>
          </a:p>
          <a:p>
            <a:r>
              <a:rPr lang="en-GB" dirty="0"/>
              <a:t>And finally, the instruction was to put a clean (pure) turban on his head.</a:t>
            </a:r>
          </a:p>
          <a:p>
            <a:r>
              <a:rPr lang="en-GB" dirty="0"/>
              <a:t>In Exodus 28 v 36 – 38 we read that the High Priest’s turban had a gold plate on it, on which was inscribed or engraved ‘Holy to the Lord’.</a:t>
            </a:r>
          </a:p>
          <a:p>
            <a:r>
              <a:rPr lang="en-GB" dirty="0"/>
              <a:t>So, the High Priest who was filthy is restored and rendered as Holy to the Lord.</a:t>
            </a:r>
          </a:p>
          <a:p>
            <a:r>
              <a:rPr lang="en-GB" dirty="0"/>
              <a:t>This gives us a picture of Jesus who was filthy with our sins and also a picture of ourselves as He takes our sins from us and clothes us with the garments of righteousness.</a:t>
            </a:r>
          </a:p>
          <a:p>
            <a:r>
              <a:rPr lang="en-GB" dirty="0"/>
              <a:t>So we have here, examples of the doctrines of expiation and imputation.</a:t>
            </a:r>
          </a:p>
        </p:txBody>
      </p:sp>
    </p:spTree>
    <p:extLst>
      <p:ext uri="{BB962C8B-B14F-4D97-AF65-F5344CB8AC3E}">
        <p14:creationId xmlns:p14="http://schemas.microsoft.com/office/powerpoint/2010/main" val="2773007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B2801-7951-F5CC-2165-2BB885360F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588E48-7F7B-0AFB-78BD-24F2E8BA6899}"/>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FCB1AD53-398B-8579-693C-9B844866D46B}"/>
              </a:ext>
            </a:extLst>
          </p:cNvPr>
          <p:cNvSpPr>
            <a:spLocks noGrp="1"/>
          </p:cNvSpPr>
          <p:nvPr>
            <p:ph idx="1"/>
          </p:nvPr>
        </p:nvSpPr>
        <p:spPr>
          <a:xfrm>
            <a:off x="838200" y="1288472"/>
            <a:ext cx="10795000" cy="5569527"/>
          </a:xfrm>
        </p:spPr>
        <p:txBody>
          <a:bodyPr>
            <a:normAutofit fontScale="70000" lnSpcReduction="20000"/>
          </a:bodyPr>
          <a:lstStyle/>
          <a:p>
            <a:r>
              <a:rPr lang="en-GB" dirty="0"/>
              <a:t>Remember that according to 1 Peter 2 v 9, we are a royal priesthood and a holy nation belonging to God – note that the KJV uses the word ‘peculiar’ people and the NASB says ‘a people for God’s own possession’: the Greek word is ‘</a:t>
            </a:r>
            <a:r>
              <a:rPr lang="en-GB" dirty="0" err="1"/>
              <a:t>peripoiesis</a:t>
            </a:r>
            <a:r>
              <a:rPr lang="en-GB" dirty="0"/>
              <a:t>’ which is a word that means ‘possession’ or ‘personal property’.</a:t>
            </a:r>
          </a:p>
          <a:p>
            <a:r>
              <a:rPr lang="en-GB" dirty="0"/>
              <a:t>He (YHVH) has taken our sins from us, clothed us in robes of righteousness (festal robes) and made us royal priests and taken possession of us (YHVH the Father has given us to the Son (Jesus).</a:t>
            </a:r>
          </a:p>
          <a:p>
            <a:r>
              <a:rPr lang="en-GB" dirty="0"/>
              <a:t>According to John 6 v 39 &amp; 40, we will never be lost and will be raised up on the last day.</a:t>
            </a:r>
          </a:p>
          <a:p>
            <a:r>
              <a:rPr lang="en-GB" dirty="0"/>
              <a:t>In verse 7 God ‘admonishes’ Joshua – I think this is a poor choice from among the various words that can be used to translate this.</a:t>
            </a:r>
          </a:p>
          <a:p>
            <a:r>
              <a:rPr lang="en-GB" dirty="0"/>
              <a:t>It means to ‘charge earnestly’, so perhaps ‘exhort’ would have been a better choice (the KJV uses ‘protested’, which to me still gives the wrong impression in the context).</a:t>
            </a:r>
          </a:p>
          <a:p>
            <a:r>
              <a:rPr lang="en-GB" dirty="0"/>
              <a:t>It is an exhortation followed by a promise – if X then Y.</a:t>
            </a:r>
          </a:p>
          <a:p>
            <a:r>
              <a:rPr lang="en-GB" dirty="0"/>
              <a:t>The reward is that if Joshua walks in YHVH’s way, he will be free to walk with Angels (in other words will have access to heaven) and will rule over God’s house and courts.</a:t>
            </a:r>
          </a:p>
          <a:p>
            <a:r>
              <a:rPr lang="en-GB" dirty="0"/>
              <a:t>What a remarkable promise – this does not mean being sinless but means having a heart towards God and wanting to follow Him – seeking first the Kingdom of God and His righteousness (Matthew 6 v 33).</a:t>
            </a:r>
          </a:p>
          <a:p>
            <a:r>
              <a:rPr lang="en-GB" dirty="0"/>
              <a:t>Then we come to the last 3 verses of the passage, which confirms God’s intention to bring another ‘Joshua’ (Yeshua) in the future, who will transform the fortunes of both Jew and Gentile.</a:t>
            </a:r>
          </a:p>
        </p:txBody>
      </p:sp>
    </p:spTree>
    <p:extLst>
      <p:ext uri="{BB962C8B-B14F-4D97-AF65-F5344CB8AC3E}">
        <p14:creationId xmlns:p14="http://schemas.microsoft.com/office/powerpoint/2010/main" val="1306639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D0CA4-BCE2-3A81-4177-5A06CE9BE2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FE3E9-43BE-3AB1-8137-F39AB1EB13E0}"/>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3D877C1B-97A0-FE92-2859-710D33A69552}"/>
              </a:ext>
            </a:extLst>
          </p:cNvPr>
          <p:cNvSpPr>
            <a:spLocks noGrp="1"/>
          </p:cNvSpPr>
          <p:nvPr>
            <p:ph idx="1"/>
          </p:nvPr>
        </p:nvSpPr>
        <p:spPr>
          <a:xfrm>
            <a:off x="838200" y="1288472"/>
            <a:ext cx="10703560" cy="5569527"/>
          </a:xfrm>
        </p:spPr>
        <p:txBody>
          <a:bodyPr>
            <a:normAutofit fontScale="70000" lnSpcReduction="20000"/>
          </a:bodyPr>
          <a:lstStyle/>
          <a:p>
            <a:r>
              <a:rPr lang="en-GB" dirty="0"/>
              <a:t>He says first of all that Joshua and His like are a symbol – a sign (as signs always points to something).</a:t>
            </a:r>
          </a:p>
          <a:p>
            <a:r>
              <a:rPr lang="en-GB" dirty="0"/>
              <a:t>So what is the High Priest a sign or a symbol of?</a:t>
            </a:r>
          </a:p>
          <a:p>
            <a:r>
              <a:rPr lang="en-GB" dirty="0"/>
              <a:t>He says that they are a symbol of His servant, the Branch (literally a spout that comes from a seedling).</a:t>
            </a:r>
          </a:p>
          <a:p>
            <a:r>
              <a:rPr lang="en-GB" dirty="0"/>
              <a:t>So where else do we read about the Branch?</a:t>
            </a:r>
          </a:p>
          <a:p>
            <a:r>
              <a:rPr lang="en-GB" dirty="0"/>
              <a:t>Isaiah 11 v 1 – 5 describes God’s Branch (tender shoot) and this is a well-known Messianic passage that refers to Jesus and His ministry to the earth about 700 years before it happened.</a:t>
            </a:r>
          </a:p>
          <a:p>
            <a:r>
              <a:rPr lang="en-GB" dirty="0"/>
              <a:t>It is later confirmed that the ‘tender shoot’ refers to Messiah in Isaiah 53 verse 2 – a famous Messianic passage of scripture.</a:t>
            </a:r>
          </a:p>
          <a:p>
            <a:r>
              <a:rPr lang="en-GB" dirty="0"/>
              <a:t>The Prophet Jeremiah in chapters 23 v 5 and 33 v 15 prophesies the same thing using the same symbolism.</a:t>
            </a:r>
          </a:p>
          <a:p>
            <a:r>
              <a:rPr lang="en-GB" dirty="0"/>
              <a:t>The description in Isaiah 11 speaks of this ‘shoot’ arising from the stem of Jesse – a better translation is the word ‘stump’.</a:t>
            </a:r>
          </a:p>
          <a:p>
            <a:r>
              <a:rPr lang="en-GB" dirty="0"/>
              <a:t>When Jesus came, Israel was nothing more than a stump – what you have left after a tree has been felled.</a:t>
            </a:r>
          </a:p>
          <a:p>
            <a:r>
              <a:rPr lang="en-GB" dirty="0"/>
              <a:t>But we have all seen a tree stump that begins to sprout new growth.</a:t>
            </a:r>
          </a:p>
          <a:p>
            <a:r>
              <a:rPr lang="en-GB" dirty="0"/>
              <a:t>Jesse was the father of David and therefore the progenitor of the Davidic line from which Jesus would come.</a:t>
            </a:r>
          </a:p>
        </p:txBody>
      </p:sp>
    </p:spTree>
    <p:extLst>
      <p:ext uri="{BB962C8B-B14F-4D97-AF65-F5344CB8AC3E}">
        <p14:creationId xmlns:p14="http://schemas.microsoft.com/office/powerpoint/2010/main" val="2665764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67E1B-150D-AD22-5D30-334374FD9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E03B98-9334-FCC3-6622-8FB586AE5670}"/>
              </a:ext>
            </a:extLst>
          </p:cNvPr>
          <p:cNvSpPr>
            <a:spLocks noGrp="1"/>
          </p:cNvSpPr>
          <p:nvPr>
            <p:ph type="title"/>
          </p:nvPr>
        </p:nvSpPr>
        <p:spPr/>
        <p:txBody>
          <a:bodyPr/>
          <a:lstStyle/>
          <a:p>
            <a:r>
              <a:rPr lang="en-GB" dirty="0"/>
              <a:t>Zechariah 3 – the Prophet’s 4</a:t>
            </a:r>
            <a:r>
              <a:rPr lang="en-GB" baseline="30000" dirty="0"/>
              <a:t>th</a:t>
            </a:r>
            <a:r>
              <a:rPr lang="en-GB" dirty="0"/>
              <a:t> vision</a:t>
            </a:r>
          </a:p>
        </p:txBody>
      </p:sp>
      <p:sp>
        <p:nvSpPr>
          <p:cNvPr id="3" name="Content Placeholder 2">
            <a:extLst>
              <a:ext uri="{FF2B5EF4-FFF2-40B4-BE49-F238E27FC236}">
                <a16:creationId xmlns:a16="http://schemas.microsoft.com/office/drawing/2014/main" id="{1CB2A964-2C51-377A-402B-98A3D5D64E7B}"/>
              </a:ext>
            </a:extLst>
          </p:cNvPr>
          <p:cNvSpPr>
            <a:spLocks noGrp="1"/>
          </p:cNvSpPr>
          <p:nvPr>
            <p:ph idx="1"/>
          </p:nvPr>
        </p:nvSpPr>
        <p:spPr>
          <a:xfrm>
            <a:off x="838200" y="1288472"/>
            <a:ext cx="10515600" cy="5569527"/>
          </a:xfrm>
        </p:spPr>
        <p:txBody>
          <a:bodyPr>
            <a:normAutofit fontScale="70000" lnSpcReduction="20000"/>
          </a:bodyPr>
          <a:lstStyle/>
          <a:p>
            <a:r>
              <a:rPr lang="en-GB" dirty="0"/>
              <a:t>Israel, in their role as God’s chosen people became symbolically no more than a stump of the tree they were destined to be.</a:t>
            </a:r>
          </a:p>
          <a:p>
            <a:r>
              <a:rPr lang="en-GB" dirty="0"/>
              <a:t>But out of this line of Jesse would arise a ‘righteous Branch’ (or shoot) which would be their Messiah – the saviour of the world.</a:t>
            </a:r>
          </a:p>
          <a:p>
            <a:r>
              <a:rPr lang="en-GB" dirty="0"/>
              <a:t>Verse 9 tells us of a further symbolism – a ‘stone’ that YHVH has set before Joshua.</a:t>
            </a:r>
          </a:p>
          <a:p>
            <a:r>
              <a:rPr lang="en-GB" dirty="0"/>
              <a:t>The ‘stone’ here is not a small stone or pebble but is a building stone such as would have been used to build or rebuild the Temple, so an appropriate analogy for the time.</a:t>
            </a:r>
          </a:p>
          <a:p>
            <a:r>
              <a:rPr lang="en-GB" dirty="0"/>
              <a:t>Of course, this stone is not just any old stone but is clearly and contextually a special stone.</a:t>
            </a:r>
          </a:p>
          <a:p>
            <a:r>
              <a:rPr lang="en-GB" dirty="0"/>
              <a:t>Jesus is elsewhere described as the ‘cornerstone’ – the stone upon which the rest of the building depends for its alignment.</a:t>
            </a:r>
          </a:p>
          <a:p>
            <a:r>
              <a:rPr lang="en-GB" dirty="0"/>
              <a:t>We see this prophesied in Isaiah 28 v 16 &amp; Psalm 118 v 22 and fulfilled in the New Testament in Matthew 21 v 42 where Jesus tells them they are rejecting the cornerstone when they reject Him.</a:t>
            </a:r>
          </a:p>
          <a:p>
            <a:r>
              <a:rPr lang="en-GB" dirty="0"/>
              <a:t>Similarly in Acts 4 v 11, the Apostle Peter confirms this Identity of Jesus as the ‘Stone’ and the Apostle Paul does so in Ephesians 2 v 20.</a:t>
            </a:r>
          </a:p>
          <a:p>
            <a:r>
              <a:rPr lang="en-GB" dirty="0"/>
              <a:t>One of the reasons we know that this ‘Stone’ is special is because it has 7 eyes.</a:t>
            </a:r>
          </a:p>
          <a:p>
            <a:r>
              <a:rPr lang="en-GB" dirty="0"/>
              <a:t>What are we supposed to deduce from this?</a:t>
            </a:r>
          </a:p>
          <a:p>
            <a:r>
              <a:rPr lang="en-GB" dirty="0"/>
              <a:t>Obviously, the person symbolised in this ‘Stone’, having 7 eyes, has greater and more expansive vision and wisdom than those with normal vision.</a:t>
            </a:r>
          </a:p>
          <a:p>
            <a:endParaRPr lang="en-GB" dirty="0"/>
          </a:p>
          <a:p>
            <a:endParaRPr lang="en-GB" dirty="0"/>
          </a:p>
        </p:txBody>
      </p:sp>
    </p:spTree>
    <p:extLst>
      <p:ext uri="{BB962C8B-B14F-4D97-AF65-F5344CB8AC3E}">
        <p14:creationId xmlns:p14="http://schemas.microsoft.com/office/powerpoint/2010/main" val="1477040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5777</TotalTime>
  <Words>2821</Words>
  <Application>Microsoft Office PowerPoint</Application>
  <PresentationFormat>Widescreen</PresentationFormat>
  <Paragraphs>119</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Zechariah 3</vt:lpstr>
      <vt:lpstr>Zechariah 3 – the Prophet’s 4th vision</vt:lpstr>
      <vt:lpstr>Zechariah 3 – the Prophet’s 4th vision</vt:lpstr>
      <vt:lpstr>Zechariah 3 – the Prophet’s 4th vision</vt:lpstr>
      <vt:lpstr>Zechariah 3 – the Prophet’s 4th vision</vt:lpstr>
      <vt:lpstr>Zechariah 3 – the Prophet’s 4th vision</vt:lpstr>
      <vt:lpstr>Zechariah 3 – the Prophet’s 4th vision</vt:lpstr>
      <vt:lpstr>Zechariah 3 – the Prophet’s 4th vision</vt:lpstr>
      <vt:lpstr>Zechariah 3 – the Prophet’s 4th vision</vt:lpstr>
      <vt:lpstr>Zechariah 3 – the Prophet’s 4th vision</vt:lpstr>
      <vt:lpstr>Zechariah 3 – the Prophet’s 4th vision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 Kelly</dc:creator>
  <cp:lastModifiedBy>Ray Kelly</cp:lastModifiedBy>
  <cp:revision>3</cp:revision>
  <dcterms:created xsi:type="dcterms:W3CDTF">2026-09-06T18:51:22Z</dcterms:created>
  <dcterms:modified xsi:type="dcterms:W3CDTF">2026-09-13T14:11:08Z</dcterms:modified>
</cp:coreProperties>
</file>