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6" r:id="rId8"/>
    <p:sldId id="262" r:id="rId9"/>
    <p:sldId id="263" r:id="rId10"/>
    <p:sldId id="264" r:id="rId11"/>
    <p:sldId id="265"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0" d="100"/>
          <a:sy n="70" d="100"/>
        </p:scale>
        <p:origin x="1166" y="2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openxmlformats.org/officeDocument/2006/relationships/customXml" Target="../customXml/item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20"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ay Kelly" userId="fe8bf2b6eea63579" providerId="LiveId" clId="{B98B9D12-8AEB-4359-BED4-D52F3681A5A0}"/>
    <pc:docChg chg="custSel addSld delSld modSld">
      <pc:chgData name="Ray Kelly" userId="fe8bf2b6eea63579" providerId="LiveId" clId="{B98B9D12-8AEB-4359-BED4-D52F3681A5A0}" dt="2026-03-21T21:29:49.539" v="11463" actId="20577"/>
      <pc:docMkLst>
        <pc:docMk/>
      </pc:docMkLst>
      <pc:sldChg chg="modSp mod">
        <pc:chgData name="Ray Kelly" userId="fe8bf2b6eea63579" providerId="LiveId" clId="{B98B9D12-8AEB-4359-BED4-D52F3681A5A0}" dt="2026-03-17T17:06:12.879" v="39" actId="20577"/>
        <pc:sldMkLst>
          <pc:docMk/>
          <pc:sldMk cId="372527972" sldId="256"/>
        </pc:sldMkLst>
        <pc:spChg chg="mod">
          <ac:chgData name="Ray Kelly" userId="fe8bf2b6eea63579" providerId="LiveId" clId="{B98B9D12-8AEB-4359-BED4-D52F3681A5A0}" dt="2026-03-17T17:05:51.240" v="19" actId="20577"/>
          <ac:spMkLst>
            <pc:docMk/>
            <pc:sldMk cId="372527972" sldId="256"/>
            <ac:spMk id="2" creationId="{6E962BF8-A621-FD58-4BAA-B0857818DC34}"/>
          </ac:spMkLst>
        </pc:spChg>
        <pc:spChg chg="mod">
          <ac:chgData name="Ray Kelly" userId="fe8bf2b6eea63579" providerId="LiveId" clId="{B98B9D12-8AEB-4359-BED4-D52F3681A5A0}" dt="2026-03-17T17:06:12.879" v="39" actId="20577"/>
          <ac:spMkLst>
            <pc:docMk/>
            <pc:sldMk cId="372527972" sldId="256"/>
            <ac:spMk id="3" creationId="{EC33BDCE-E267-2029-D2F6-7DE4AA0855D9}"/>
          </ac:spMkLst>
        </pc:spChg>
      </pc:sldChg>
      <pc:sldChg chg="modSp new mod">
        <pc:chgData name="Ray Kelly" userId="fe8bf2b6eea63579" providerId="LiveId" clId="{B98B9D12-8AEB-4359-BED4-D52F3681A5A0}" dt="2026-03-20T19:47:26.493" v="10085" actId="20577"/>
        <pc:sldMkLst>
          <pc:docMk/>
          <pc:sldMk cId="3842727512" sldId="257"/>
        </pc:sldMkLst>
        <pc:spChg chg="mod">
          <ac:chgData name="Ray Kelly" userId="fe8bf2b6eea63579" providerId="LiveId" clId="{B98B9D12-8AEB-4359-BED4-D52F3681A5A0}" dt="2026-03-17T17:07:12.110" v="46" actId="20577"/>
          <ac:spMkLst>
            <pc:docMk/>
            <pc:sldMk cId="3842727512" sldId="257"/>
            <ac:spMk id="2" creationId="{C41306B3-B124-BC50-E998-0C216A193DA6}"/>
          </ac:spMkLst>
        </pc:spChg>
        <pc:spChg chg="mod">
          <ac:chgData name="Ray Kelly" userId="fe8bf2b6eea63579" providerId="LiveId" clId="{B98B9D12-8AEB-4359-BED4-D52F3681A5A0}" dt="2026-03-20T19:47:26.493" v="10085" actId="20577"/>
          <ac:spMkLst>
            <pc:docMk/>
            <pc:sldMk cId="3842727512" sldId="257"/>
            <ac:spMk id="3" creationId="{98A672CB-4355-C994-926C-9EAD59A28C68}"/>
          </ac:spMkLst>
        </pc:spChg>
      </pc:sldChg>
      <pc:sldChg chg="modSp add mod">
        <pc:chgData name="Ray Kelly" userId="fe8bf2b6eea63579" providerId="LiveId" clId="{B98B9D12-8AEB-4359-BED4-D52F3681A5A0}" dt="2026-03-20T19:51:00.117" v="10103" actId="20577"/>
        <pc:sldMkLst>
          <pc:docMk/>
          <pc:sldMk cId="3313679018" sldId="258"/>
        </pc:sldMkLst>
        <pc:spChg chg="mod">
          <ac:chgData name="Ray Kelly" userId="fe8bf2b6eea63579" providerId="LiveId" clId="{B98B9D12-8AEB-4359-BED4-D52F3681A5A0}" dt="2026-03-20T19:51:00.117" v="10103" actId="20577"/>
          <ac:spMkLst>
            <pc:docMk/>
            <pc:sldMk cId="3313679018" sldId="258"/>
            <ac:spMk id="3" creationId="{2F8D3161-3137-251A-BD62-B1D859F6394C}"/>
          </ac:spMkLst>
        </pc:spChg>
      </pc:sldChg>
      <pc:sldChg chg="modSp add mod">
        <pc:chgData name="Ray Kelly" userId="fe8bf2b6eea63579" providerId="LiveId" clId="{B98B9D12-8AEB-4359-BED4-D52F3681A5A0}" dt="2026-03-18T15:37:32.612" v="4240" actId="5793"/>
        <pc:sldMkLst>
          <pc:docMk/>
          <pc:sldMk cId="309030674" sldId="259"/>
        </pc:sldMkLst>
        <pc:spChg chg="mod">
          <ac:chgData name="Ray Kelly" userId="fe8bf2b6eea63579" providerId="LiveId" clId="{B98B9D12-8AEB-4359-BED4-D52F3681A5A0}" dt="2026-03-18T15:37:32.612" v="4240" actId="5793"/>
          <ac:spMkLst>
            <pc:docMk/>
            <pc:sldMk cId="309030674" sldId="259"/>
            <ac:spMk id="3" creationId="{510FE4D1-F681-C325-4AE7-BE3795047BA1}"/>
          </ac:spMkLst>
        </pc:spChg>
      </pc:sldChg>
      <pc:sldChg chg="modSp add mod">
        <pc:chgData name="Ray Kelly" userId="fe8bf2b6eea63579" providerId="LiveId" clId="{B98B9D12-8AEB-4359-BED4-D52F3681A5A0}" dt="2026-03-20T20:05:48.973" v="10115" actId="20577"/>
        <pc:sldMkLst>
          <pc:docMk/>
          <pc:sldMk cId="650503439" sldId="260"/>
        </pc:sldMkLst>
        <pc:spChg chg="mod">
          <ac:chgData name="Ray Kelly" userId="fe8bf2b6eea63579" providerId="LiveId" clId="{B98B9D12-8AEB-4359-BED4-D52F3681A5A0}" dt="2026-03-20T20:05:48.973" v="10115" actId="20577"/>
          <ac:spMkLst>
            <pc:docMk/>
            <pc:sldMk cId="650503439" sldId="260"/>
            <ac:spMk id="3" creationId="{3AC83953-2548-18FF-B633-E4AB214FC143}"/>
          </ac:spMkLst>
        </pc:spChg>
      </pc:sldChg>
      <pc:sldChg chg="modSp add mod">
        <pc:chgData name="Ray Kelly" userId="fe8bf2b6eea63579" providerId="LiveId" clId="{B98B9D12-8AEB-4359-BED4-D52F3681A5A0}" dt="2026-03-21T08:07:59.284" v="11321" actId="20577"/>
        <pc:sldMkLst>
          <pc:docMk/>
          <pc:sldMk cId="1951880670" sldId="261"/>
        </pc:sldMkLst>
        <pc:spChg chg="mod">
          <ac:chgData name="Ray Kelly" userId="fe8bf2b6eea63579" providerId="LiveId" clId="{B98B9D12-8AEB-4359-BED4-D52F3681A5A0}" dt="2026-03-21T08:07:59.284" v="11321" actId="20577"/>
          <ac:spMkLst>
            <pc:docMk/>
            <pc:sldMk cId="1951880670" sldId="261"/>
            <ac:spMk id="3" creationId="{3FC1590C-5F1F-9EB5-5BDB-5D57810DD235}"/>
          </ac:spMkLst>
        </pc:spChg>
      </pc:sldChg>
      <pc:sldChg chg="modSp add mod">
        <pc:chgData name="Ray Kelly" userId="fe8bf2b6eea63579" providerId="LiveId" clId="{B98B9D12-8AEB-4359-BED4-D52F3681A5A0}" dt="2026-03-21T21:29:49.539" v="11463" actId="20577"/>
        <pc:sldMkLst>
          <pc:docMk/>
          <pc:sldMk cId="644424315" sldId="262"/>
        </pc:sldMkLst>
        <pc:spChg chg="mod">
          <ac:chgData name="Ray Kelly" userId="fe8bf2b6eea63579" providerId="LiveId" clId="{B98B9D12-8AEB-4359-BED4-D52F3681A5A0}" dt="2026-03-21T21:29:49.539" v="11463" actId="20577"/>
          <ac:spMkLst>
            <pc:docMk/>
            <pc:sldMk cId="644424315" sldId="262"/>
            <ac:spMk id="3" creationId="{5A8C17C8-00DA-DF10-B38E-A95AB62E71E3}"/>
          </ac:spMkLst>
        </pc:spChg>
      </pc:sldChg>
      <pc:sldChg chg="addSp delSp modSp add mod">
        <pc:chgData name="Ray Kelly" userId="fe8bf2b6eea63579" providerId="LiveId" clId="{B98B9D12-8AEB-4359-BED4-D52F3681A5A0}" dt="2026-03-20T20:18:42.806" v="10191" actId="20577"/>
        <pc:sldMkLst>
          <pc:docMk/>
          <pc:sldMk cId="4022417710" sldId="263"/>
        </pc:sldMkLst>
        <pc:spChg chg="add mod">
          <ac:chgData name="Ray Kelly" userId="fe8bf2b6eea63579" providerId="LiveId" clId="{B98B9D12-8AEB-4359-BED4-D52F3681A5A0}" dt="2026-03-18T21:50:46.154" v="7563" actId="1076"/>
          <ac:spMkLst>
            <pc:docMk/>
            <pc:sldMk cId="4022417710" sldId="263"/>
            <ac:spMk id="7" creationId="{571EDB3E-177C-8699-1940-DE375C743620}"/>
          </ac:spMkLst>
        </pc:spChg>
        <pc:spChg chg="add mod">
          <ac:chgData name="Ray Kelly" userId="fe8bf2b6eea63579" providerId="LiveId" clId="{B98B9D12-8AEB-4359-BED4-D52F3681A5A0}" dt="2026-03-20T20:18:42.806" v="10191" actId="20577"/>
          <ac:spMkLst>
            <pc:docMk/>
            <pc:sldMk cId="4022417710" sldId="263"/>
            <ac:spMk id="9" creationId="{C1B8FCCD-49A5-5C22-A285-682AA2EBB862}"/>
          </ac:spMkLst>
        </pc:spChg>
        <pc:picChg chg="add mod">
          <ac:chgData name="Ray Kelly" userId="fe8bf2b6eea63579" providerId="LiveId" clId="{B98B9D12-8AEB-4359-BED4-D52F3681A5A0}" dt="2026-03-19T14:37:41.865" v="9329" actId="14100"/>
          <ac:picMkLst>
            <pc:docMk/>
            <pc:sldMk cId="4022417710" sldId="263"/>
            <ac:picMk id="8" creationId="{49ED8C72-7744-5F3B-9CE5-3A2E8B14923C}"/>
          </ac:picMkLst>
        </pc:picChg>
      </pc:sldChg>
      <pc:sldChg chg="modSp new mod">
        <pc:chgData name="Ray Kelly" userId="fe8bf2b6eea63579" providerId="LiveId" clId="{B98B9D12-8AEB-4359-BED4-D52F3681A5A0}" dt="2026-03-20T20:30:23.116" v="10444" actId="20577"/>
        <pc:sldMkLst>
          <pc:docMk/>
          <pc:sldMk cId="1200612490" sldId="264"/>
        </pc:sldMkLst>
        <pc:spChg chg="mod">
          <ac:chgData name="Ray Kelly" userId="fe8bf2b6eea63579" providerId="LiveId" clId="{B98B9D12-8AEB-4359-BED4-D52F3681A5A0}" dt="2026-03-19T14:10:27.838" v="7807"/>
          <ac:spMkLst>
            <pc:docMk/>
            <pc:sldMk cId="1200612490" sldId="264"/>
            <ac:spMk id="2" creationId="{99DB9BFE-0BBB-DC03-AE34-46513D50487A}"/>
          </ac:spMkLst>
        </pc:spChg>
        <pc:spChg chg="mod">
          <ac:chgData name="Ray Kelly" userId="fe8bf2b6eea63579" providerId="LiveId" clId="{B98B9D12-8AEB-4359-BED4-D52F3681A5A0}" dt="2026-03-20T20:30:23.116" v="10444" actId="20577"/>
          <ac:spMkLst>
            <pc:docMk/>
            <pc:sldMk cId="1200612490" sldId="264"/>
            <ac:spMk id="3" creationId="{84CA89C3-B02E-FA91-1ED3-DB22438C43A7}"/>
          </ac:spMkLst>
        </pc:spChg>
      </pc:sldChg>
      <pc:sldChg chg="modSp add mod">
        <pc:chgData name="Ray Kelly" userId="fe8bf2b6eea63579" providerId="LiveId" clId="{B98B9D12-8AEB-4359-BED4-D52F3681A5A0}" dt="2026-03-19T14:50:37.084" v="10043" actId="20577"/>
        <pc:sldMkLst>
          <pc:docMk/>
          <pc:sldMk cId="2658168557" sldId="265"/>
        </pc:sldMkLst>
        <pc:spChg chg="mod">
          <ac:chgData name="Ray Kelly" userId="fe8bf2b6eea63579" providerId="LiveId" clId="{B98B9D12-8AEB-4359-BED4-D52F3681A5A0}" dt="2026-03-19T14:50:37.084" v="10043" actId="20577"/>
          <ac:spMkLst>
            <pc:docMk/>
            <pc:sldMk cId="2658168557" sldId="265"/>
            <ac:spMk id="3" creationId="{B65E29E9-92A3-0849-521D-22919F680B36}"/>
          </ac:spMkLst>
        </pc:spChg>
      </pc:sldChg>
      <pc:sldChg chg="modSp add mod">
        <pc:chgData name="Ray Kelly" userId="fe8bf2b6eea63579" providerId="LiveId" clId="{B98B9D12-8AEB-4359-BED4-D52F3681A5A0}" dt="2026-03-21T21:25:26.988" v="11462" actId="20577"/>
        <pc:sldMkLst>
          <pc:docMk/>
          <pc:sldMk cId="1016295706" sldId="266"/>
        </pc:sldMkLst>
        <pc:spChg chg="mod">
          <ac:chgData name="Ray Kelly" userId="fe8bf2b6eea63579" providerId="LiveId" clId="{B98B9D12-8AEB-4359-BED4-D52F3681A5A0}" dt="2026-03-21T21:25:26.988" v="11462" actId="20577"/>
          <ac:spMkLst>
            <pc:docMk/>
            <pc:sldMk cId="1016295706" sldId="266"/>
            <ac:spMk id="3" creationId="{F6CCC694-49E1-587C-2EEC-EA76403B7F44}"/>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CD4785-11BE-672A-4A98-F1C13D530E0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52AFFBAC-4ED5-4ECD-BBC1-D691D16E65A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0AABB5E7-AC56-7F85-FF14-AC392D8E33C5}"/>
              </a:ext>
            </a:extLst>
          </p:cNvPr>
          <p:cNvSpPr>
            <a:spLocks noGrp="1"/>
          </p:cNvSpPr>
          <p:nvPr>
            <p:ph type="dt" sz="half" idx="10"/>
          </p:nvPr>
        </p:nvSpPr>
        <p:spPr/>
        <p:txBody>
          <a:bodyPr/>
          <a:lstStyle/>
          <a:p>
            <a:fld id="{F790A0ED-1488-4B3E-ADB0-085E58A2E166}" type="datetimeFigureOut">
              <a:rPr lang="en-GB" smtClean="0"/>
              <a:t>20/03/2026</a:t>
            </a:fld>
            <a:endParaRPr lang="en-GB"/>
          </a:p>
        </p:txBody>
      </p:sp>
      <p:sp>
        <p:nvSpPr>
          <p:cNvPr id="5" name="Footer Placeholder 4">
            <a:extLst>
              <a:ext uri="{FF2B5EF4-FFF2-40B4-BE49-F238E27FC236}">
                <a16:creationId xmlns:a16="http://schemas.microsoft.com/office/drawing/2014/main" id="{D2D0B7EC-7DFD-7695-6DE8-83D63E6D37A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6F0A426-071C-F386-40E0-9D987799D356}"/>
              </a:ext>
            </a:extLst>
          </p:cNvPr>
          <p:cNvSpPr>
            <a:spLocks noGrp="1"/>
          </p:cNvSpPr>
          <p:nvPr>
            <p:ph type="sldNum" sz="quarter" idx="12"/>
          </p:nvPr>
        </p:nvSpPr>
        <p:spPr/>
        <p:txBody>
          <a:bodyPr/>
          <a:lstStyle/>
          <a:p>
            <a:fld id="{CFBEFA24-DCEA-4A56-B4EC-95A0687E79B5}" type="slidenum">
              <a:rPr lang="en-GB" smtClean="0"/>
              <a:t>‹#›</a:t>
            </a:fld>
            <a:endParaRPr lang="en-GB"/>
          </a:p>
        </p:txBody>
      </p:sp>
    </p:spTree>
    <p:extLst>
      <p:ext uri="{BB962C8B-B14F-4D97-AF65-F5344CB8AC3E}">
        <p14:creationId xmlns:p14="http://schemas.microsoft.com/office/powerpoint/2010/main" val="9704003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67E917-5C1C-41BD-FEB5-2FD989CFD83C}"/>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810A4A7-7363-7768-BF2C-88F4F4E8179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11B9DD1-737C-A8E8-43F2-9C93F71BC490}"/>
              </a:ext>
            </a:extLst>
          </p:cNvPr>
          <p:cNvSpPr>
            <a:spLocks noGrp="1"/>
          </p:cNvSpPr>
          <p:nvPr>
            <p:ph type="dt" sz="half" idx="10"/>
          </p:nvPr>
        </p:nvSpPr>
        <p:spPr/>
        <p:txBody>
          <a:bodyPr/>
          <a:lstStyle/>
          <a:p>
            <a:fld id="{F790A0ED-1488-4B3E-ADB0-085E58A2E166}" type="datetimeFigureOut">
              <a:rPr lang="en-GB" smtClean="0"/>
              <a:t>20/03/2026</a:t>
            </a:fld>
            <a:endParaRPr lang="en-GB"/>
          </a:p>
        </p:txBody>
      </p:sp>
      <p:sp>
        <p:nvSpPr>
          <p:cNvPr id="5" name="Footer Placeholder 4">
            <a:extLst>
              <a:ext uri="{FF2B5EF4-FFF2-40B4-BE49-F238E27FC236}">
                <a16:creationId xmlns:a16="http://schemas.microsoft.com/office/drawing/2014/main" id="{2093C0C3-846D-DF94-D0E0-25CB9941937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DFF6A59-EDAD-905D-6A00-E3F9A29304F7}"/>
              </a:ext>
            </a:extLst>
          </p:cNvPr>
          <p:cNvSpPr>
            <a:spLocks noGrp="1"/>
          </p:cNvSpPr>
          <p:nvPr>
            <p:ph type="sldNum" sz="quarter" idx="12"/>
          </p:nvPr>
        </p:nvSpPr>
        <p:spPr/>
        <p:txBody>
          <a:bodyPr/>
          <a:lstStyle/>
          <a:p>
            <a:fld id="{CFBEFA24-DCEA-4A56-B4EC-95A0687E79B5}" type="slidenum">
              <a:rPr lang="en-GB" smtClean="0"/>
              <a:t>‹#›</a:t>
            </a:fld>
            <a:endParaRPr lang="en-GB"/>
          </a:p>
        </p:txBody>
      </p:sp>
    </p:spTree>
    <p:extLst>
      <p:ext uri="{BB962C8B-B14F-4D97-AF65-F5344CB8AC3E}">
        <p14:creationId xmlns:p14="http://schemas.microsoft.com/office/powerpoint/2010/main" val="27026131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5503D23-3E16-9435-D03D-78000CCDB988}"/>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9556F8C-3C3B-24F2-1D44-8A51FC5A597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734F8BA-CABC-E7F2-9E05-DAF81F19F555}"/>
              </a:ext>
            </a:extLst>
          </p:cNvPr>
          <p:cNvSpPr>
            <a:spLocks noGrp="1"/>
          </p:cNvSpPr>
          <p:nvPr>
            <p:ph type="dt" sz="half" idx="10"/>
          </p:nvPr>
        </p:nvSpPr>
        <p:spPr/>
        <p:txBody>
          <a:bodyPr/>
          <a:lstStyle/>
          <a:p>
            <a:fld id="{F790A0ED-1488-4B3E-ADB0-085E58A2E166}" type="datetimeFigureOut">
              <a:rPr lang="en-GB" smtClean="0"/>
              <a:t>20/03/2026</a:t>
            </a:fld>
            <a:endParaRPr lang="en-GB"/>
          </a:p>
        </p:txBody>
      </p:sp>
      <p:sp>
        <p:nvSpPr>
          <p:cNvPr id="5" name="Footer Placeholder 4">
            <a:extLst>
              <a:ext uri="{FF2B5EF4-FFF2-40B4-BE49-F238E27FC236}">
                <a16:creationId xmlns:a16="http://schemas.microsoft.com/office/drawing/2014/main" id="{D9300D52-4EE9-0BA7-417B-F9271FFDD60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33951CC-9335-D206-F6C3-B814F194DD83}"/>
              </a:ext>
            </a:extLst>
          </p:cNvPr>
          <p:cNvSpPr>
            <a:spLocks noGrp="1"/>
          </p:cNvSpPr>
          <p:nvPr>
            <p:ph type="sldNum" sz="quarter" idx="12"/>
          </p:nvPr>
        </p:nvSpPr>
        <p:spPr/>
        <p:txBody>
          <a:bodyPr/>
          <a:lstStyle/>
          <a:p>
            <a:fld id="{CFBEFA24-DCEA-4A56-B4EC-95A0687E79B5}" type="slidenum">
              <a:rPr lang="en-GB" smtClean="0"/>
              <a:t>‹#›</a:t>
            </a:fld>
            <a:endParaRPr lang="en-GB"/>
          </a:p>
        </p:txBody>
      </p:sp>
    </p:spTree>
    <p:extLst>
      <p:ext uri="{BB962C8B-B14F-4D97-AF65-F5344CB8AC3E}">
        <p14:creationId xmlns:p14="http://schemas.microsoft.com/office/powerpoint/2010/main" val="8986141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3A8E74-DDBE-6EAE-8E11-1B14B99666C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CD21E53-0262-D52F-0D80-830D4326451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5A62216-8611-D4D6-0F74-8518395EE5C8}"/>
              </a:ext>
            </a:extLst>
          </p:cNvPr>
          <p:cNvSpPr>
            <a:spLocks noGrp="1"/>
          </p:cNvSpPr>
          <p:nvPr>
            <p:ph type="dt" sz="half" idx="10"/>
          </p:nvPr>
        </p:nvSpPr>
        <p:spPr/>
        <p:txBody>
          <a:bodyPr/>
          <a:lstStyle/>
          <a:p>
            <a:fld id="{F790A0ED-1488-4B3E-ADB0-085E58A2E166}" type="datetimeFigureOut">
              <a:rPr lang="en-GB" smtClean="0"/>
              <a:t>20/03/2026</a:t>
            </a:fld>
            <a:endParaRPr lang="en-GB"/>
          </a:p>
        </p:txBody>
      </p:sp>
      <p:sp>
        <p:nvSpPr>
          <p:cNvPr id="5" name="Footer Placeholder 4">
            <a:extLst>
              <a:ext uri="{FF2B5EF4-FFF2-40B4-BE49-F238E27FC236}">
                <a16:creationId xmlns:a16="http://schemas.microsoft.com/office/drawing/2014/main" id="{A4461045-7438-E6BF-74C9-91C58E510A1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041DEA4-B153-B0F8-8F53-4E7DA99AB642}"/>
              </a:ext>
            </a:extLst>
          </p:cNvPr>
          <p:cNvSpPr>
            <a:spLocks noGrp="1"/>
          </p:cNvSpPr>
          <p:nvPr>
            <p:ph type="sldNum" sz="quarter" idx="12"/>
          </p:nvPr>
        </p:nvSpPr>
        <p:spPr/>
        <p:txBody>
          <a:bodyPr/>
          <a:lstStyle/>
          <a:p>
            <a:fld id="{CFBEFA24-DCEA-4A56-B4EC-95A0687E79B5}" type="slidenum">
              <a:rPr lang="en-GB" smtClean="0"/>
              <a:t>‹#›</a:t>
            </a:fld>
            <a:endParaRPr lang="en-GB"/>
          </a:p>
        </p:txBody>
      </p:sp>
    </p:spTree>
    <p:extLst>
      <p:ext uri="{BB962C8B-B14F-4D97-AF65-F5344CB8AC3E}">
        <p14:creationId xmlns:p14="http://schemas.microsoft.com/office/powerpoint/2010/main" val="31184115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96CFB5-12F7-A27C-3848-773ADC205F1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88F4B9FC-9F14-C964-405E-BC6DFEF46F2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01F2545-DE14-9071-5ED3-97C68C3AD67B}"/>
              </a:ext>
            </a:extLst>
          </p:cNvPr>
          <p:cNvSpPr>
            <a:spLocks noGrp="1"/>
          </p:cNvSpPr>
          <p:nvPr>
            <p:ph type="dt" sz="half" idx="10"/>
          </p:nvPr>
        </p:nvSpPr>
        <p:spPr/>
        <p:txBody>
          <a:bodyPr/>
          <a:lstStyle/>
          <a:p>
            <a:fld id="{F790A0ED-1488-4B3E-ADB0-085E58A2E166}" type="datetimeFigureOut">
              <a:rPr lang="en-GB" smtClean="0"/>
              <a:t>20/03/2026</a:t>
            </a:fld>
            <a:endParaRPr lang="en-GB"/>
          </a:p>
        </p:txBody>
      </p:sp>
      <p:sp>
        <p:nvSpPr>
          <p:cNvPr id="5" name="Footer Placeholder 4">
            <a:extLst>
              <a:ext uri="{FF2B5EF4-FFF2-40B4-BE49-F238E27FC236}">
                <a16:creationId xmlns:a16="http://schemas.microsoft.com/office/drawing/2014/main" id="{75E7C4D5-BC08-2D0A-35CA-DBB6CB1D561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4C15C32-980A-8105-30FB-B29B1D069DA6}"/>
              </a:ext>
            </a:extLst>
          </p:cNvPr>
          <p:cNvSpPr>
            <a:spLocks noGrp="1"/>
          </p:cNvSpPr>
          <p:nvPr>
            <p:ph type="sldNum" sz="quarter" idx="12"/>
          </p:nvPr>
        </p:nvSpPr>
        <p:spPr/>
        <p:txBody>
          <a:bodyPr/>
          <a:lstStyle/>
          <a:p>
            <a:fld id="{CFBEFA24-DCEA-4A56-B4EC-95A0687E79B5}" type="slidenum">
              <a:rPr lang="en-GB" smtClean="0"/>
              <a:t>‹#›</a:t>
            </a:fld>
            <a:endParaRPr lang="en-GB"/>
          </a:p>
        </p:txBody>
      </p:sp>
    </p:spTree>
    <p:extLst>
      <p:ext uri="{BB962C8B-B14F-4D97-AF65-F5344CB8AC3E}">
        <p14:creationId xmlns:p14="http://schemas.microsoft.com/office/powerpoint/2010/main" val="16305495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4C4051-694C-249C-ABF4-2D0D1AC8B49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28A3A58-3DEC-D525-6E82-4D68A5AFE22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F1A90AFA-4DD2-E414-1D05-937B1E541B2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3672E4D7-FD77-6E58-4F57-8C4EDA043758}"/>
              </a:ext>
            </a:extLst>
          </p:cNvPr>
          <p:cNvSpPr>
            <a:spLocks noGrp="1"/>
          </p:cNvSpPr>
          <p:nvPr>
            <p:ph type="dt" sz="half" idx="10"/>
          </p:nvPr>
        </p:nvSpPr>
        <p:spPr/>
        <p:txBody>
          <a:bodyPr/>
          <a:lstStyle/>
          <a:p>
            <a:fld id="{F790A0ED-1488-4B3E-ADB0-085E58A2E166}" type="datetimeFigureOut">
              <a:rPr lang="en-GB" smtClean="0"/>
              <a:t>20/03/2026</a:t>
            </a:fld>
            <a:endParaRPr lang="en-GB"/>
          </a:p>
        </p:txBody>
      </p:sp>
      <p:sp>
        <p:nvSpPr>
          <p:cNvPr id="6" name="Footer Placeholder 5">
            <a:extLst>
              <a:ext uri="{FF2B5EF4-FFF2-40B4-BE49-F238E27FC236}">
                <a16:creationId xmlns:a16="http://schemas.microsoft.com/office/drawing/2014/main" id="{02849357-5CBF-8BA3-A9C9-F4F904998E3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473DD34-8639-F3DA-2E88-2DC8387FA0A4}"/>
              </a:ext>
            </a:extLst>
          </p:cNvPr>
          <p:cNvSpPr>
            <a:spLocks noGrp="1"/>
          </p:cNvSpPr>
          <p:nvPr>
            <p:ph type="sldNum" sz="quarter" idx="12"/>
          </p:nvPr>
        </p:nvSpPr>
        <p:spPr/>
        <p:txBody>
          <a:bodyPr/>
          <a:lstStyle/>
          <a:p>
            <a:fld id="{CFBEFA24-DCEA-4A56-B4EC-95A0687E79B5}" type="slidenum">
              <a:rPr lang="en-GB" smtClean="0"/>
              <a:t>‹#›</a:t>
            </a:fld>
            <a:endParaRPr lang="en-GB"/>
          </a:p>
        </p:txBody>
      </p:sp>
    </p:spTree>
    <p:extLst>
      <p:ext uri="{BB962C8B-B14F-4D97-AF65-F5344CB8AC3E}">
        <p14:creationId xmlns:p14="http://schemas.microsoft.com/office/powerpoint/2010/main" val="34089410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80FA20-0D55-89CB-B363-B288046ED11F}"/>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402AD312-D8F5-DE02-70EB-39164C44D1F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7CC458A-9BA9-6B4C-064D-D8AAF5003EC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80BEC01E-92F9-BB59-98F5-ECB942B172C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DE4548F-9556-CB8B-F487-C71D5506BE6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B36CB7A4-8AE4-2EC2-7277-C1FB168A3348}"/>
              </a:ext>
            </a:extLst>
          </p:cNvPr>
          <p:cNvSpPr>
            <a:spLocks noGrp="1"/>
          </p:cNvSpPr>
          <p:nvPr>
            <p:ph type="dt" sz="half" idx="10"/>
          </p:nvPr>
        </p:nvSpPr>
        <p:spPr/>
        <p:txBody>
          <a:bodyPr/>
          <a:lstStyle/>
          <a:p>
            <a:fld id="{F790A0ED-1488-4B3E-ADB0-085E58A2E166}" type="datetimeFigureOut">
              <a:rPr lang="en-GB" smtClean="0"/>
              <a:t>20/03/2026</a:t>
            </a:fld>
            <a:endParaRPr lang="en-GB"/>
          </a:p>
        </p:txBody>
      </p:sp>
      <p:sp>
        <p:nvSpPr>
          <p:cNvPr id="8" name="Footer Placeholder 7">
            <a:extLst>
              <a:ext uri="{FF2B5EF4-FFF2-40B4-BE49-F238E27FC236}">
                <a16:creationId xmlns:a16="http://schemas.microsoft.com/office/drawing/2014/main" id="{D8FDC1FE-7D23-ACD2-A19B-A4CB7C1A433A}"/>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96759CFE-3BF7-2394-0361-880BED614756}"/>
              </a:ext>
            </a:extLst>
          </p:cNvPr>
          <p:cNvSpPr>
            <a:spLocks noGrp="1"/>
          </p:cNvSpPr>
          <p:nvPr>
            <p:ph type="sldNum" sz="quarter" idx="12"/>
          </p:nvPr>
        </p:nvSpPr>
        <p:spPr/>
        <p:txBody>
          <a:bodyPr/>
          <a:lstStyle/>
          <a:p>
            <a:fld id="{CFBEFA24-DCEA-4A56-B4EC-95A0687E79B5}" type="slidenum">
              <a:rPr lang="en-GB" smtClean="0"/>
              <a:t>‹#›</a:t>
            </a:fld>
            <a:endParaRPr lang="en-GB"/>
          </a:p>
        </p:txBody>
      </p:sp>
    </p:spTree>
    <p:extLst>
      <p:ext uri="{BB962C8B-B14F-4D97-AF65-F5344CB8AC3E}">
        <p14:creationId xmlns:p14="http://schemas.microsoft.com/office/powerpoint/2010/main" val="6283642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4B7BFF-DACF-774C-D35F-43F8BCA7217A}"/>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8D7A97F2-11DA-CB47-1053-3FD91C7DEF20}"/>
              </a:ext>
            </a:extLst>
          </p:cNvPr>
          <p:cNvSpPr>
            <a:spLocks noGrp="1"/>
          </p:cNvSpPr>
          <p:nvPr>
            <p:ph type="dt" sz="half" idx="10"/>
          </p:nvPr>
        </p:nvSpPr>
        <p:spPr/>
        <p:txBody>
          <a:bodyPr/>
          <a:lstStyle/>
          <a:p>
            <a:fld id="{F790A0ED-1488-4B3E-ADB0-085E58A2E166}" type="datetimeFigureOut">
              <a:rPr lang="en-GB" smtClean="0"/>
              <a:t>20/03/2026</a:t>
            </a:fld>
            <a:endParaRPr lang="en-GB"/>
          </a:p>
        </p:txBody>
      </p:sp>
      <p:sp>
        <p:nvSpPr>
          <p:cNvPr id="4" name="Footer Placeholder 3">
            <a:extLst>
              <a:ext uri="{FF2B5EF4-FFF2-40B4-BE49-F238E27FC236}">
                <a16:creationId xmlns:a16="http://schemas.microsoft.com/office/drawing/2014/main" id="{93AE5C95-A4A3-433D-DA86-611B41D2B943}"/>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2D54ABFA-C576-7069-24F3-4C8BD74B8CD2}"/>
              </a:ext>
            </a:extLst>
          </p:cNvPr>
          <p:cNvSpPr>
            <a:spLocks noGrp="1"/>
          </p:cNvSpPr>
          <p:nvPr>
            <p:ph type="sldNum" sz="quarter" idx="12"/>
          </p:nvPr>
        </p:nvSpPr>
        <p:spPr/>
        <p:txBody>
          <a:bodyPr/>
          <a:lstStyle/>
          <a:p>
            <a:fld id="{CFBEFA24-DCEA-4A56-B4EC-95A0687E79B5}" type="slidenum">
              <a:rPr lang="en-GB" smtClean="0"/>
              <a:t>‹#›</a:t>
            </a:fld>
            <a:endParaRPr lang="en-GB"/>
          </a:p>
        </p:txBody>
      </p:sp>
    </p:spTree>
    <p:extLst>
      <p:ext uri="{BB962C8B-B14F-4D97-AF65-F5344CB8AC3E}">
        <p14:creationId xmlns:p14="http://schemas.microsoft.com/office/powerpoint/2010/main" val="20346940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2F3946E-60D7-A29B-7696-C3D7A6384EEB}"/>
              </a:ext>
            </a:extLst>
          </p:cNvPr>
          <p:cNvSpPr>
            <a:spLocks noGrp="1"/>
          </p:cNvSpPr>
          <p:nvPr>
            <p:ph type="dt" sz="half" idx="10"/>
          </p:nvPr>
        </p:nvSpPr>
        <p:spPr/>
        <p:txBody>
          <a:bodyPr/>
          <a:lstStyle/>
          <a:p>
            <a:fld id="{F790A0ED-1488-4B3E-ADB0-085E58A2E166}" type="datetimeFigureOut">
              <a:rPr lang="en-GB" smtClean="0"/>
              <a:t>20/03/2026</a:t>
            </a:fld>
            <a:endParaRPr lang="en-GB"/>
          </a:p>
        </p:txBody>
      </p:sp>
      <p:sp>
        <p:nvSpPr>
          <p:cNvPr id="3" name="Footer Placeholder 2">
            <a:extLst>
              <a:ext uri="{FF2B5EF4-FFF2-40B4-BE49-F238E27FC236}">
                <a16:creationId xmlns:a16="http://schemas.microsoft.com/office/drawing/2014/main" id="{136639B5-E165-1819-45DA-D5B2EEE7D92A}"/>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8989B354-1717-F80F-2BDB-9E060C356283}"/>
              </a:ext>
            </a:extLst>
          </p:cNvPr>
          <p:cNvSpPr>
            <a:spLocks noGrp="1"/>
          </p:cNvSpPr>
          <p:nvPr>
            <p:ph type="sldNum" sz="quarter" idx="12"/>
          </p:nvPr>
        </p:nvSpPr>
        <p:spPr/>
        <p:txBody>
          <a:bodyPr/>
          <a:lstStyle/>
          <a:p>
            <a:fld id="{CFBEFA24-DCEA-4A56-B4EC-95A0687E79B5}" type="slidenum">
              <a:rPr lang="en-GB" smtClean="0"/>
              <a:t>‹#›</a:t>
            </a:fld>
            <a:endParaRPr lang="en-GB"/>
          </a:p>
        </p:txBody>
      </p:sp>
    </p:spTree>
    <p:extLst>
      <p:ext uri="{BB962C8B-B14F-4D97-AF65-F5344CB8AC3E}">
        <p14:creationId xmlns:p14="http://schemas.microsoft.com/office/powerpoint/2010/main" val="31610653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1BC457-32B5-8222-C671-D9EEA14F14F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E3DC90F2-9E07-8412-AE46-670F28FC048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FA948E45-0722-BBFE-234F-F03679035DF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2553CC4-BA71-9398-64E7-700B871DF68C}"/>
              </a:ext>
            </a:extLst>
          </p:cNvPr>
          <p:cNvSpPr>
            <a:spLocks noGrp="1"/>
          </p:cNvSpPr>
          <p:nvPr>
            <p:ph type="dt" sz="half" idx="10"/>
          </p:nvPr>
        </p:nvSpPr>
        <p:spPr/>
        <p:txBody>
          <a:bodyPr/>
          <a:lstStyle/>
          <a:p>
            <a:fld id="{F790A0ED-1488-4B3E-ADB0-085E58A2E166}" type="datetimeFigureOut">
              <a:rPr lang="en-GB" smtClean="0"/>
              <a:t>20/03/2026</a:t>
            </a:fld>
            <a:endParaRPr lang="en-GB"/>
          </a:p>
        </p:txBody>
      </p:sp>
      <p:sp>
        <p:nvSpPr>
          <p:cNvPr id="6" name="Footer Placeholder 5">
            <a:extLst>
              <a:ext uri="{FF2B5EF4-FFF2-40B4-BE49-F238E27FC236}">
                <a16:creationId xmlns:a16="http://schemas.microsoft.com/office/drawing/2014/main" id="{DD1F351F-A5EA-4CD2-26A0-D2F7D7AD64A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7639A97-0559-7AD7-A6B4-3FE20E3F0A77}"/>
              </a:ext>
            </a:extLst>
          </p:cNvPr>
          <p:cNvSpPr>
            <a:spLocks noGrp="1"/>
          </p:cNvSpPr>
          <p:nvPr>
            <p:ph type="sldNum" sz="quarter" idx="12"/>
          </p:nvPr>
        </p:nvSpPr>
        <p:spPr/>
        <p:txBody>
          <a:bodyPr/>
          <a:lstStyle/>
          <a:p>
            <a:fld id="{CFBEFA24-DCEA-4A56-B4EC-95A0687E79B5}" type="slidenum">
              <a:rPr lang="en-GB" smtClean="0"/>
              <a:t>‹#›</a:t>
            </a:fld>
            <a:endParaRPr lang="en-GB"/>
          </a:p>
        </p:txBody>
      </p:sp>
    </p:spTree>
    <p:extLst>
      <p:ext uri="{BB962C8B-B14F-4D97-AF65-F5344CB8AC3E}">
        <p14:creationId xmlns:p14="http://schemas.microsoft.com/office/powerpoint/2010/main" val="11961636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C58593-9DCF-8720-93DB-8903AADFFF5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FD327374-F87B-C21F-FBD8-5815DDC39A8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41A63D11-928D-7B13-6722-A8318E5F8BE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4BC7263-8D6A-BCC5-6046-23466B25555A}"/>
              </a:ext>
            </a:extLst>
          </p:cNvPr>
          <p:cNvSpPr>
            <a:spLocks noGrp="1"/>
          </p:cNvSpPr>
          <p:nvPr>
            <p:ph type="dt" sz="half" idx="10"/>
          </p:nvPr>
        </p:nvSpPr>
        <p:spPr/>
        <p:txBody>
          <a:bodyPr/>
          <a:lstStyle/>
          <a:p>
            <a:fld id="{F790A0ED-1488-4B3E-ADB0-085E58A2E166}" type="datetimeFigureOut">
              <a:rPr lang="en-GB" smtClean="0"/>
              <a:t>20/03/2026</a:t>
            </a:fld>
            <a:endParaRPr lang="en-GB"/>
          </a:p>
        </p:txBody>
      </p:sp>
      <p:sp>
        <p:nvSpPr>
          <p:cNvPr id="6" name="Footer Placeholder 5">
            <a:extLst>
              <a:ext uri="{FF2B5EF4-FFF2-40B4-BE49-F238E27FC236}">
                <a16:creationId xmlns:a16="http://schemas.microsoft.com/office/drawing/2014/main" id="{39AD1AEF-F5BC-CED5-ABAE-09BC991B1CA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3D0302F-3C27-8F13-4330-F4D329E92C05}"/>
              </a:ext>
            </a:extLst>
          </p:cNvPr>
          <p:cNvSpPr>
            <a:spLocks noGrp="1"/>
          </p:cNvSpPr>
          <p:nvPr>
            <p:ph type="sldNum" sz="quarter" idx="12"/>
          </p:nvPr>
        </p:nvSpPr>
        <p:spPr/>
        <p:txBody>
          <a:bodyPr/>
          <a:lstStyle/>
          <a:p>
            <a:fld id="{CFBEFA24-DCEA-4A56-B4EC-95A0687E79B5}" type="slidenum">
              <a:rPr lang="en-GB" smtClean="0"/>
              <a:t>‹#›</a:t>
            </a:fld>
            <a:endParaRPr lang="en-GB"/>
          </a:p>
        </p:txBody>
      </p:sp>
    </p:spTree>
    <p:extLst>
      <p:ext uri="{BB962C8B-B14F-4D97-AF65-F5344CB8AC3E}">
        <p14:creationId xmlns:p14="http://schemas.microsoft.com/office/powerpoint/2010/main" val="18520081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407FB5E-58F4-05B4-99EB-EC8F963EDE7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7BEF6C0-33CD-151F-7383-1E50CAC8A79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8131962-AD4E-B1A5-A93A-13B3A555E18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790A0ED-1488-4B3E-ADB0-085E58A2E166}" type="datetimeFigureOut">
              <a:rPr lang="en-GB" smtClean="0"/>
              <a:t>20/03/2026</a:t>
            </a:fld>
            <a:endParaRPr lang="en-GB"/>
          </a:p>
        </p:txBody>
      </p:sp>
      <p:sp>
        <p:nvSpPr>
          <p:cNvPr id="5" name="Footer Placeholder 4">
            <a:extLst>
              <a:ext uri="{FF2B5EF4-FFF2-40B4-BE49-F238E27FC236}">
                <a16:creationId xmlns:a16="http://schemas.microsoft.com/office/drawing/2014/main" id="{C12FB6D0-4AE7-CFC1-36FE-254674DA3EE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D55AA652-BFE6-38E1-F5BC-F0D4B9890C4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FBEFA24-DCEA-4A56-B4EC-95A0687E79B5}" type="slidenum">
              <a:rPr lang="en-GB" smtClean="0"/>
              <a:t>‹#›</a:t>
            </a:fld>
            <a:endParaRPr lang="en-GB"/>
          </a:p>
        </p:txBody>
      </p:sp>
    </p:spTree>
    <p:extLst>
      <p:ext uri="{BB962C8B-B14F-4D97-AF65-F5344CB8AC3E}">
        <p14:creationId xmlns:p14="http://schemas.microsoft.com/office/powerpoint/2010/main" val="32152162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962BF8-A621-FD58-4BAA-B0857818DC34}"/>
              </a:ext>
            </a:extLst>
          </p:cNvPr>
          <p:cNvSpPr>
            <a:spLocks noGrp="1"/>
          </p:cNvSpPr>
          <p:nvPr>
            <p:ph type="ctrTitle"/>
          </p:nvPr>
        </p:nvSpPr>
        <p:spPr/>
        <p:txBody>
          <a:bodyPr/>
          <a:lstStyle/>
          <a:p>
            <a:r>
              <a:rPr lang="en-GB" dirty="0"/>
              <a:t>Matthew 28 v 16 - 20</a:t>
            </a:r>
          </a:p>
        </p:txBody>
      </p:sp>
      <p:sp>
        <p:nvSpPr>
          <p:cNvPr id="3" name="Subtitle 2">
            <a:extLst>
              <a:ext uri="{FF2B5EF4-FFF2-40B4-BE49-F238E27FC236}">
                <a16:creationId xmlns:a16="http://schemas.microsoft.com/office/drawing/2014/main" id="{EC33BDCE-E267-2029-D2F6-7DE4AA0855D9}"/>
              </a:ext>
            </a:extLst>
          </p:cNvPr>
          <p:cNvSpPr>
            <a:spLocks noGrp="1"/>
          </p:cNvSpPr>
          <p:nvPr>
            <p:ph type="subTitle" idx="1"/>
          </p:nvPr>
        </p:nvSpPr>
        <p:spPr/>
        <p:txBody>
          <a:bodyPr/>
          <a:lstStyle/>
          <a:p>
            <a:r>
              <a:rPr lang="en-GB" dirty="0"/>
              <a:t>The Great Commission</a:t>
            </a:r>
          </a:p>
        </p:txBody>
      </p:sp>
    </p:spTree>
    <p:extLst>
      <p:ext uri="{BB962C8B-B14F-4D97-AF65-F5344CB8AC3E}">
        <p14:creationId xmlns:p14="http://schemas.microsoft.com/office/powerpoint/2010/main" val="3725279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DB9BFE-0BBB-DC03-AE34-46513D50487A}"/>
              </a:ext>
            </a:extLst>
          </p:cNvPr>
          <p:cNvSpPr>
            <a:spLocks noGrp="1"/>
          </p:cNvSpPr>
          <p:nvPr>
            <p:ph type="title"/>
          </p:nvPr>
        </p:nvSpPr>
        <p:spPr/>
        <p:txBody>
          <a:bodyPr/>
          <a:lstStyle/>
          <a:p>
            <a:r>
              <a:rPr lang="en-GB" dirty="0"/>
              <a:t>Matthew 28 v 16 – 20: The Great Commission</a:t>
            </a:r>
          </a:p>
        </p:txBody>
      </p:sp>
      <p:sp>
        <p:nvSpPr>
          <p:cNvPr id="3" name="Content Placeholder 2">
            <a:extLst>
              <a:ext uri="{FF2B5EF4-FFF2-40B4-BE49-F238E27FC236}">
                <a16:creationId xmlns:a16="http://schemas.microsoft.com/office/drawing/2014/main" id="{84CA89C3-B02E-FA91-1ED3-DB22438C43A7}"/>
              </a:ext>
            </a:extLst>
          </p:cNvPr>
          <p:cNvSpPr>
            <a:spLocks noGrp="1"/>
          </p:cNvSpPr>
          <p:nvPr>
            <p:ph idx="1"/>
          </p:nvPr>
        </p:nvSpPr>
        <p:spPr>
          <a:xfrm>
            <a:off x="838200" y="1404256"/>
            <a:ext cx="10515600" cy="5453743"/>
          </a:xfrm>
        </p:spPr>
        <p:txBody>
          <a:bodyPr>
            <a:normAutofit fontScale="70000" lnSpcReduction="20000"/>
          </a:bodyPr>
          <a:lstStyle/>
          <a:p>
            <a:r>
              <a:rPr lang="en-GB" dirty="0"/>
              <a:t>So, why was this allowed through the scholarly examination of the texts when English translations were done?</a:t>
            </a:r>
          </a:p>
          <a:p>
            <a:r>
              <a:rPr lang="en-GB" dirty="0"/>
              <a:t>When the great commission was first given, one of the huge changes that came about at that time was the obsolescence of the Levitical Priesthood.</a:t>
            </a:r>
          </a:p>
          <a:p>
            <a:r>
              <a:rPr lang="en-GB" dirty="0"/>
              <a:t>Instead, according to 1 Peter 2 v 9, the whole of Christendom became, “A CHOSEN RACE, </a:t>
            </a:r>
            <a:r>
              <a:rPr lang="en-GB" dirty="0">
                <a:solidFill>
                  <a:srgbClr val="FF0000"/>
                </a:solidFill>
              </a:rPr>
              <a:t>A royal PRIESTHOOD</a:t>
            </a:r>
            <a:r>
              <a:rPr lang="en-GB" dirty="0"/>
              <a:t>, A HOLY NATION, A PEOPLE FOR God’s OWN POSSESSION, so that you may proclaim the excellencies of Him who has called you out of darkness into His marvellous light”. </a:t>
            </a:r>
            <a:r>
              <a:rPr lang="en-GB" dirty="0">
                <a:solidFill>
                  <a:srgbClr val="FF0000"/>
                </a:solidFill>
              </a:rPr>
              <a:t>So, we are all Priests!</a:t>
            </a:r>
            <a:endParaRPr lang="en-GB" dirty="0"/>
          </a:p>
          <a:p>
            <a:r>
              <a:rPr lang="en-GB" dirty="0"/>
              <a:t>The reliance on a Priest as a ‘go-between’ to speak to God for a person is known as ‘sacerdotalism’.</a:t>
            </a:r>
          </a:p>
          <a:p>
            <a:r>
              <a:rPr lang="en-GB" dirty="0"/>
              <a:t>During the first 3 centuries after Christ, there were many attempts to get  the Church to return to sacerdotalism, mostly for Satanic and corrupt reasons, and this mistranslation assisted that endeavour.</a:t>
            </a:r>
          </a:p>
          <a:p>
            <a:r>
              <a:rPr lang="en-GB" dirty="0"/>
              <a:t>It restored an unhealthy level of control to the, so-called, Priests and allowed them to introduce corrupt doctrines, such as indulgences and purgatory.</a:t>
            </a:r>
          </a:p>
          <a:p>
            <a:r>
              <a:rPr lang="en-GB" dirty="0"/>
              <a:t>The introduction and maintenance of this sacerdotal doctrine was prevalent in the Roman Catholic Church, certainly from the time of the Emperor Constantine.</a:t>
            </a:r>
          </a:p>
          <a:p>
            <a:r>
              <a:rPr lang="en-GB" dirty="0"/>
              <a:t>From it came the idea of the confessional and the idea that the Priest could forgive your sins. </a:t>
            </a:r>
          </a:p>
          <a:p>
            <a:r>
              <a:rPr lang="en-GB" dirty="0"/>
              <a:t>In Psalm 51 v 4 shows us that sin of any kind is primarily against God and the psalm confirms the need for God to create a clean heart in the sinner – no Priest (nor we) can do this.</a:t>
            </a:r>
          </a:p>
        </p:txBody>
      </p:sp>
    </p:spTree>
    <p:extLst>
      <p:ext uri="{BB962C8B-B14F-4D97-AF65-F5344CB8AC3E}">
        <p14:creationId xmlns:p14="http://schemas.microsoft.com/office/powerpoint/2010/main" val="12006124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4E87A7-33B0-BB18-7F2E-8EBB3DCC31A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A49B833-C1F6-6F15-6158-132462E2698D}"/>
              </a:ext>
            </a:extLst>
          </p:cNvPr>
          <p:cNvSpPr>
            <a:spLocks noGrp="1"/>
          </p:cNvSpPr>
          <p:nvPr>
            <p:ph type="title"/>
          </p:nvPr>
        </p:nvSpPr>
        <p:spPr/>
        <p:txBody>
          <a:bodyPr/>
          <a:lstStyle/>
          <a:p>
            <a:r>
              <a:rPr lang="en-GB" dirty="0"/>
              <a:t>Matthew 28 v 16 – 20: The Great Commission</a:t>
            </a:r>
          </a:p>
        </p:txBody>
      </p:sp>
      <p:sp>
        <p:nvSpPr>
          <p:cNvPr id="3" name="Content Placeholder 2">
            <a:extLst>
              <a:ext uri="{FF2B5EF4-FFF2-40B4-BE49-F238E27FC236}">
                <a16:creationId xmlns:a16="http://schemas.microsoft.com/office/drawing/2014/main" id="{B65E29E9-92A3-0849-521D-22919F680B36}"/>
              </a:ext>
            </a:extLst>
          </p:cNvPr>
          <p:cNvSpPr>
            <a:spLocks noGrp="1"/>
          </p:cNvSpPr>
          <p:nvPr>
            <p:ph idx="1"/>
          </p:nvPr>
        </p:nvSpPr>
        <p:spPr>
          <a:xfrm>
            <a:off x="838200" y="1404256"/>
            <a:ext cx="10515600" cy="5453743"/>
          </a:xfrm>
        </p:spPr>
        <p:txBody>
          <a:bodyPr>
            <a:normAutofit lnSpcReduction="10000"/>
          </a:bodyPr>
          <a:lstStyle/>
          <a:p>
            <a:r>
              <a:rPr lang="en-GB" dirty="0"/>
              <a:t>So, in summary and application:</a:t>
            </a:r>
          </a:p>
          <a:p>
            <a:r>
              <a:rPr lang="en-GB" dirty="0"/>
              <a:t>We are all corporately responsible for sharing/preaching the Gospel at any time that God provides the opportunity and the power to do so.</a:t>
            </a:r>
          </a:p>
          <a:p>
            <a:r>
              <a:rPr lang="en-GB" dirty="0"/>
              <a:t>It is pointless doing it as a work of the flesh.</a:t>
            </a:r>
          </a:p>
          <a:p>
            <a:r>
              <a:rPr lang="en-GB" dirty="0"/>
              <a:t>It is important to remember that ‘evangelion’ and ‘</a:t>
            </a:r>
            <a:r>
              <a:rPr lang="en-GB" dirty="0" err="1"/>
              <a:t>didasko</a:t>
            </a:r>
            <a:r>
              <a:rPr lang="en-GB" dirty="0"/>
              <a:t>’ are both needed – we are not just making converts but disciples (long-lasting fruit).</a:t>
            </a:r>
          </a:p>
          <a:p>
            <a:r>
              <a:rPr lang="en-GB" dirty="0"/>
              <a:t>We must rightly divide the word of truth and not go out based on twisted doctrines, such as being convinced that we can forgive sins (sacerdotalism).</a:t>
            </a:r>
          </a:p>
          <a:p>
            <a:r>
              <a:rPr lang="en-GB" dirty="0"/>
              <a:t>Always to keep in mind that we are there to elevate and enthrone Jesus, not ourselves or any </a:t>
            </a:r>
            <a:r>
              <a:rPr lang="en-GB"/>
              <a:t>earthly Priest.</a:t>
            </a:r>
            <a:endParaRPr lang="en-GB" dirty="0"/>
          </a:p>
        </p:txBody>
      </p:sp>
    </p:spTree>
    <p:extLst>
      <p:ext uri="{BB962C8B-B14F-4D97-AF65-F5344CB8AC3E}">
        <p14:creationId xmlns:p14="http://schemas.microsoft.com/office/powerpoint/2010/main" val="26581685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1306B3-B124-BC50-E998-0C216A193DA6}"/>
              </a:ext>
            </a:extLst>
          </p:cNvPr>
          <p:cNvSpPr>
            <a:spLocks noGrp="1"/>
          </p:cNvSpPr>
          <p:nvPr>
            <p:ph type="title"/>
          </p:nvPr>
        </p:nvSpPr>
        <p:spPr/>
        <p:txBody>
          <a:bodyPr/>
          <a:lstStyle/>
          <a:p>
            <a:r>
              <a:rPr lang="en-GB" dirty="0"/>
              <a:t>Matthew 28 v 16 – 20: The Great Commission</a:t>
            </a:r>
          </a:p>
        </p:txBody>
      </p:sp>
      <p:sp>
        <p:nvSpPr>
          <p:cNvPr id="3" name="Content Placeholder 2">
            <a:extLst>
              <a:ext uri="{FF2B5EF4-FFF2-40B4-BE49-F238E27FC236}">
                <a16:creationId xmlns:a16="http://schemas.microsoft.com/office/drawing/2014/main" id="{98A672CB-4355-C994-926C-9EAD59A28C68}"/>
              </a:ext>
            </a:extLst>
          </p:cNvPr>
          <p:cNvSpPr>
            <a:spLocks noGrp="1"/>
          </p:cNvSpPr>
          <p:nvPr>
            <p:ph idx="1"/>
          </p:nvPr>
        </p:nvSpPr>
        <p:spPr>
          <a:xfrm>
            <a:off x="838200" y="1349828"/>
            <a:ext cx="10515600" cy="5508171"/>
          </a:xfrm>
        </p:spPr>
        <p:txBody>
          <a:bodyPr>
            <a:normAutofit fontScale="77500" lnSpcReduction="20000"/>
          </a:bodyPr>
          <a:lstStyle/>
          <a:p>
            <a:r>
              <a:rPr lang="en-GB" b="1" dirty="0"/>
              <a:t>Introduction</a:t>
            </a:r>
          </a:p>
          <a:p>
            <a:r>
              <a:rPr lang="en-GB" dirty="0"/>
              <a:t>Having completed 2-weeks’ worth of study on the resurrection, we are led into the last 5 verses of the Gospel of Matthew which describes only a few of the events that happened after Jesus was raised.</a:t>
            </a:r>
          </a:p>
          <a:p>
            <a:r>
              <a:rPr lang="en-GB" dirty="0"/>
              <a:t>We have said all along that this gospel was written by a Jew to the believing Jews, so the message in the latter part of this Gospel was primarily  to believing Jews.</a:t>
            </a:r>
          </a:p>
          <a:p>
            <a:r>
              <a:rPr lang="en-GB" dirty="0"/>
              <a:t>We can, however, extrapolate this commission to the church because of some statements made elsewhere in the New Testament – whilst it was originally given to the Jews (the earliest Church was entirely Jewish), it was never intended to be restricted to the Jews only. But more on that later.</a:t>
            </a:r>
          </a:p>
          <a:p>
            <a:r>
              <a:rPr lang="en-GB" dirty="0"/>
              <a:t>Jesus had said to the disciples in Matthew 26 v 32 that after He was risen, He would go ahead of them to Galilee.</a:t>
            </a:r>
          </a:p>
          <a:p>
            <a:r>
              <a:rPr lang="en-GB" dirty="0"/>
              <a:t>Matthew is very brief in his treatment of the Great Commission, but if we conflate the accounts of all four gospels there is much to learn about this short interlude between the resurrection and the ascension.</a:t>
            </a:r>
          </a:p>
          <a:p>
            <a:r>
              <a:rPr lang="en-GB" dirty="0"/>
              <a:t>The Jews had always had a mandate to be a light to the unbelieving world, as expressed in Isaiah 42 v 6, 49 v 6, 52 v 10, 60 v 3.</a:t>
            </a:r>
          </a:p>
          <a:p>
            <a:r>
              <a:rPr lang="en-GB" dirty="0"/>
              <a:t>But in this prophecy of Isaiah 49 v 6 we read that God, Himself, was going to raise up Israel to achieve this.</a:t>
            </a:r>
          </a:p>
        </p:txBody>
      </p:sp>
    </p:spTree>
    <p:extLst>
      <p:ext uri="{BB962C8B-B14F-4D97-AF65-F5344CB8AC3E}">
        <p14:creationId xmlns:p14="http://schemas.microsoft.com/office/powerpoint/2010/main" val="38427275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DC0942-7DE5-C5DA-FBF9-80E27515861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E146BF-7D9E-038A-7374-93C83EAB87B2}"/>
              </a:ext>
            </a:extLst>
          </p:cNvPr>
          <p:cNvSpPr>
            <a:spLocks noGrp="1"/>
          </p:cNvSpPr>
          <p:nvPr>
            <p:ph type="title"/>
          </p:nvPr>
        </p:nvSpPr>
        <p:spPr/>
        <p:txBody>
          <a:bodyPr/>
          <a:lstStyle/>
          <a:p>
            <a:r>
              <a:rPr lang="en-GB" dirty="0"/>
              <a:t>Matthew 28 v 16 – 20: The Great Commission</a:t>
            </a:r>
          </a:p>
        </p:txBody>
      </p:sp>
      <p:sp>
        <p:nvSpPr>
          <p:cNvPr id="3" name="Content Placeholder 2">
            <a:extLst>
              <a:ext uri="{FF2B5EF4-FFF2-40B4-BE49-F238E27FC236}">
                <a16:creationId xmlns:a16="http://schemas.microsoft.com/office/drawing/2014/main" id="{2F8D3161-3137-251A-BD62-B1D859F6394C}"/>
              </a:ext>
            </a:extLst>
          </p:cNvPr>
          <p:cNvSpPr>
            <a:spLocks noGrp="1"/>
          </p:cNvSpPr>
          <p:nvPr>
            <p:ph idx="1"/>
          </p:nvPr>
        </p:nvSpPr>
        <p:spPr>
          <a:xfrm>
            <a:off x="838200" y="1349828"/>
            <a:ext cx="10515600" cy="5508171"/>
          </a:xfrm>
        </p:spPr>
        <p:txBody>
          <a:bodyPr>
            <a:normAutofit fontScale="62500" lnSpcReduction="20000"/>
          </a:bodyPr>
          <a:lstStyle/>
          <a:p>
            <a:r>
              <a:rPr lang="en-GB" dirty="0"/>
              <a:t>So I believe this is expressed by Matthew as a call to Jews to go and do what they had always been called to do, empowered by God.</a:t>
            </a:r>
          </a:p>
          <a:p>
            <a:r>
              <a:rPr lang="en-GB" dirty="0"/>
              <a:t>However, we cannot limit this call to the Jews, as it was reiterated in some form throughout the rest of the New Testament as a mandate to the Church, as it grew from its Jewish roots.</a:t>
            </a:r>
          </a:p>
          <a:p>
            <a:r>
              <a:rPr lang="en-GB" dirty="0"/>
              <a:t>First, we should note that all four Gospels speak of the necessity of the preaching of the Gospel (Mark 16 v 15, Luke 24 v 47, John 20 v 21 – 23).</a:t>
            </a:r>
          </a:p>
          <a:p>
            <a:r>
              <a:rPr lang="en-GB" dirty="0"/>
              <a:t>In Acts 1 v 8 we see that the mandate to preach was carried on, and power to achieve it through the Holy Spirit was promised.</a:t>
            </a:r>
          </a:p>
          <a:p>
            <a:r>
              <a:rPr lang="en-GB" dirty="0"/>
              <a:t>Then in Acts 2 v 38 we see that this anointing of the Holy Spirit was to continue, though thus far this was almost entirely a Jewish experience.</a:t>
            </a:r>
          </a:p>
          <a:p>
            <a:r>
              <a:rPr lang="en-GB" dirty="0"/>
              <a:t>Then in Romans 1 v 6 we see that the power of the Gospel was not limited to the Jews, but was effective for the Gentiles as well.</a:t>
            </a:r>
          </a:p>
          <a:p>
            <a:r>
              <a:rPr lang="en-GB" dirty="0"/>
              <a:t>In Romans 10 v 14 &amp; 15 we see the Roman Church is exhorted to preach the Gospel.</a:t>
            </a:r>
          </a:p>
          <a:p>
            <a:r>
              <a:rPr lang="en-GB" dirty="0"/>
              <a:t>In 2 Timothy 4 v 2 we see Paul’s exhortation to Timothy to preach the word in season and out.</a:t>
            </a:r>
          </a:p>
          <a:p>
            <a:r>
              <a:rPr lang="en-GB" dirty="0"/>
              <a:t>My point is that the ‘Commission’ to preach the Gospel was made to all with references made to the Corinthian Church (2 Corinthians 5 v 20), The Ephesian Church (Ephesians 3 v 8), the churches of Pontus, Galatia, Cappadocia, Asia and Bithynia (1 Peter 2 v 9) and more.</a:t>
            </a:r>
          </a:p>
          <a:p>
            <a:r>
              <a:rPr lang="en-GB" dirty="0"/>
              <a:t>It is the collective responsibility of all believers.</a:t>
            </a:r>
          </a:p>
          <a:p>
            <a:r>
              <a:rPr lang="en-GB" dirty="0"/>
              <a:t>So, when we conflate the Gospel accounts, we come across several things that Matthew does not mention.</a:t>
            </a:r>
          </a:p>
        </p:txBody>
      </p:sp>
    </p:spTree>
    <p:extLst>
      <p:ext uri="{BB962C8B-B14F-4D97-AF65-F5344CB8AC3E}">
        <p14:creationId xmlns:p14="http://schemas.microsoft.com/office/powerpoint/2010/main" val="33136790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61E858-8F4F-7B43-A2FB-B1282E35B8E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B540ABB-A1D2-A970-83E9-42E88C610468}"/>
              </a:ext>
            </a:extLst>
          </p:cNvPr>
          <p:cNvSpPr>
            <a:spLocks noGrp="1"/>
          </p:cNvSpPr>
          <p:nvPr>
            <p:ph type="title"/>
          </p:nvPr>
        </p:nvSpPr>
        <p:spPr/>
        <p:txBody>
          <a:bodyPr/>
          <a:lstStyle/>
          <a:p>
            <a:r>
              <a:rPr lang="en-GB" dirty="0"/>
              <a:t>Matthew 28 v 16 – 20: The Great Commission</a:t>
            </a:r>
          </a:p>
        </p:txBody>
      </p:sp>
      <p:sp>
        <p:nvSpPr>
          <p:cNvPr id="3" name="Content Placeholder 2">
            <a:extLst>
              <a:ext uri="{FF2B5EF4-FFF2-40B4-BE49-F238E27FC236}">
                <a16:creationId xmlns:a16="http://schemas.microsoft.com/office/drawing/2014/main" id="{510FE4D1-F681-C325-4AE7-BE3795047BA1}"/>
              </a:ext>
            </a:extLst>
          </p:cNvPr>
          <p:cNvSpPr>
            <a:spLocks noGrp="1"/>
          </p:cNvSpPr>
          <p:nvPr>
            <p:ph idx="1"/>
          </p:nvPr>
        </p:nvSpPr>
        <p:spPr>
          <a:xfrm>
            <a:off x="838200" y="1349828"/>
            <a:ext cx="10515600" cy="5508171"/>
          </a:xfrm>
        </p:spPr>
        <p:txBody>
          <a:bodyPr>
            <a:normAutofit fontScale="70000" lnSpcReduction="20000"/>
          </a:bodyPr>
          <a:lstStyle/>
          <a:p>
            <a:r>
              <a:rPr lang="en-GB" dirty="0"/>
              <a:t>In Mark 16 v 12 – 20 we have a similar account to Matthew’s but have the added information that Jesus appeared to two of the disciples as they walked along the road and that He appeared to the 11 disciples when they were at dinner.</a:t>
            </a:r>
          </a:p>
          <a:p>
            <a:r>
              <a:rPr lang="en-GB" dirty="0"/>
              <a:t>In Luke 24 v 36 and following, after fleshing out the account of the two on the road, Luke tells us that Jesus ‘appeared’ in the midst of them – He just appeared in the room.</a:t>
            </a:r>
          </a:p>
          <a:p>
            <a:r>
              <a:rPr lang="en-GB" dirty="0"/>
              <a:t>This frightened them and we read that they thought they were seeing a spirit (ghost).</a:t>
            </a:r>
          </a:p>
          <a:p>
            <a:r>
              <a:rPr lang="en-GB" dirty="0"/>
              <a:t>This was scary for them because of a belief that one would see a spirit or spirits immediately before death.</a:t>
            </a:r>
          </a:p>
          <a:p>
            <a:r>
              <a:rPr lang="en-GB" dirty="0"/>
              <a:t>So we read that He offered Himself to be touched and for His wounds to be explored, saying, “A ghost does not have flesh and bones (not blood because it had all been poured out) as you see I do”</a:t>
            </a:r>
          </a:p>
          <a:p>
            <a:r>
              <a:rPr lang="en-GB" dirty="0"/>
              <a:t>He also asked for something to eat and ate fish.</a:t>
            </a:r>
          </a:p>
          <a:p>
            <a:r>
              <a:rPr lang="en-GB" dirty="0"/>
              <a:t>He provides them with a similar commission to the one we read in Matthew – no contradiction but a need for conflation for full understanding.</a:t>
            </a:r>
          </a:p>
          <a:p>
            <a:r>
              <a:rPr lang="en-GB" dirty="0"/>
              <a:t>Verse 45 is, to my mind, a critical part of the Great Commission – He opened their minds to understand the scriptures.</a:t>
            </a:r>
          </a:p>
          <a:p>
            <a:r>
              <a:rPr lang="en-GB" dirty="0"/>
              <a:t>And finally in this Gospel He says to them that He was sending forth the promise of His Father upon them and that they should wait in the city until they are clothed with power from on high.</a:t>
            </a:r>
          </a:p>
          <a:p>
            <a:pPr marL="0" indent="0">
              <a:buNone/>
            </a:pPr>
            <a:endParaRPr lang="en-GB" dirty="0"/>
          </a:p>
        </p:txBody>
      </p:sp>
    </p:spTree>
    <p:extLst>
      <p:ext uri="{BB962C8B-B14F-4D97-AF65-F5344CB8AC3E}">
        <p14:creationId xmlns:p14="http://schemas.microsoft.com/office/powerpoint/2010/main" val="3090306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732DB9-726A-A460-C114-1E9249722D6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C9CB8A1-BCF2-2A68-9AC4-621F604101CE}"/>
              </a:ext>
            </a:extLst>
          </p:cNvPr>
          <p:cNvSpPr>
            <a:spLocks noGrp="1"/>
          </p:cNvSpPr>
          <p:nvPr>
            <p:ph type="title"/>
          </p:nvPr>
        </p:nvSpPr>
        <p:spPr/>
        <p:txBody>
          <a:bodyPr/>
          <a:lstStyle/>
          <a:p>
            <a:r>
              <a:rPr lang="en-GB" dirty="0"/>
              <a:t>Matthew 28 v 16 – 20: The Great Commission</a:t>
            </a:r>
          </a:p>
        </p:txBody>
      </p:sp>
      <p:sp>
        <p:nvSpPr>
          <p:cNvPr id="3" name="Content Placeholder 2">
            <a:extLst>
              <a:ext uri="{FF2B5EF4-FFF2-40B4-BE49-F238E27FC236}">
                <a16:creationId xmlns:a16="http://schemas.microsoft.com/office/drawing/2014/main" id="{3AC83953-2548-18FF-B633-E4AB214FC143}"/>
              </a:ext>
            </a:extLst>
          </p:cNvPr>
          <p:cNvSpPr>
            <a:spLocks noGrp="1"/>
          </p:cNvSpPr>
          <p:nvPr>
            <p:ph idx="1"/>
          </p:nvPr>
        </p:nvSpPr>
        <p:spPr>
          <a:xfrm>
            <a:off x="838200" y="1349828"/>
            <a:ext cx="10515600" cy="5508171"/>
          </a:xfrm>
        </p:spPr>
        <p:txBody>
          <a:bodyPr>
            <a:normAutofit fontScale="70000" lnSpcReduction="20000"/>
          </a:bodyPr>
          <a:lstStyle/>
          <a:p>
            <a:r>
              <a:rPr lang="en-GB" dirty="0"/>
              <a:t>The effective preaching of the Gospel is, therefore, empowered by the Holy Spirit.</a:t>
            </a:r>
          </a:p>
          <a:p>
            <a:r>
              <a:rPr lang="en-GB" dirty="0"/>
              <a:t>Churches that effectively put their members in an armlock to go out and preach when they are not empowered from on high to do so are encouraging a work of the flesh.</a:t>
            </a:r>
          </a:p>
          <a:p>
            <a:r>
              <a:rPr lang="en-GB" dirty="0"/>
              <a:t>Every one of us is capable of sharing the Gospel with friends and family or individuals whom God places in our path, but the public preaching of the Gospel is empowered from on high – arguably a spiritual gift – the gift of evangelism (Ephesians 4 v 11).</a:t>
            </a:r>
          </a:p>
          <a:p>
            <a:r>
              <a:rPr lang="en-GB" dirty="0"/>
              <a:t>Personally, I lack no confidence to preach on the street, but if I am to look for the fruit of my evangelistic street preaching, it is virtually non-existent.</a:t>
            </a:r>
          </a:p>
          <a:p>
            <a:r>
              <a:rPr lang="en-GB" dirty="0"/>
              <a:t>But preaching is not just getting souls saved.</a:t>
            </a:r>
          </a:p>
          <a:p>
            <a:r>
              <a:rPr lang="en-GB" dirty="0"/>
              <a:t>It is also teaching and nurturing disciples – the Great Commission as expressed in Matthew’s Gospel is concerned with making disciples, only a small, though essential, part of which is evangelism.</a:t>
            </a:r>
          </a:p>
          <a:p>
            <a:r>
              <a:rPr lang="en-GB" dirty="0"/>
              <a:t>There are two forms of preaching identified in the Bible; Evangelion (evangelistic preaching of the Good News) and Kerygma (rightly dividing the word of truth, usually expressed with the Greek word ‘</a:t>
            </a:r>
            <a:r>
              <a:rPr lang="en-GB" dirty="0" err="1"/>
              <a:t>didasko</a:t>
            </a:r>
            <a:r>
              <a:rPr lang="en-GB" dirty="0"/>
              <a:t>’ -to teach or facilitate learning).</a:t>
            </a:r>
          </a:p>
          <a:p>
            <a:r>
              <a:rPr lang="en-GB" dirty="0"/>
              <a:t>It’s by their fruits you shall know them (Matthew 7 v 16), not by what you force them to do.</a:t>
            </a:r>
          </a:p>
          <a:p>
            <a:r>
              <a:rPr lang="en-GB" dirty="0"/>
              <a:t>I would not want to discourage any man from public preaching if God moves him to do it.</a:t>
            </a:r>
          </a:p>
          <a:p>
            <a:r>
              <a:rPr lang="en-GB" dirty="0"/>
              <a:t>Neither would I want to be the man who forced a member of my congregation to engage in this ministry when they were not empowered to do it. God empowers individuals to be fruitful in the environments in which He places them.</a:t>
            </a:r>
          </a:p>
          <a:p>
            <a:endParaRPr lang="en-GB" dirty="0"/>
          </a:p>
        </p:txBody>
      </p:sp>
    </p:spTree>
    <p:extLst>
      <p:ext uri="{BB962C8B-B14F-4D97-AF65-F5344CB8AC3E}">
        <p14:creationId xmlns:p14="http://schemas.microsoft.com/office/powerpoint/2010/main" val="6505034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9C158C-4CD7-0AA0-720E-CCD4F04CC3A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A276E4-CA9F-81F6-349C-F95363540820}"/>
              </a:ext>
            </a:extLst>
          </p:cNvPr>
          <p:cNvSpPr>
            <a:spLocks noGrp="1"/>
          </p:cNvSpPr>
          <p:nvPr>
            <p:ph type="title"/>
          </p:nvPr>
        </p:nvSpPr>
        <p:spPr/>
        <p:txBody>
          <a:bodyPr/>
          <a:lstStyle/>
          <a:p>
            <a:r>
              <a:rPr lang="en-GB" dirty="0"/>
              <a:t>Matthew 28 v 16 – 20: The Great Commission</a:t>
            </a:r>
          </a:p>
        </p:txBody>
      </p:sp>
      <p:sp>
        <p:nvSpPr>
          <p:cNvPr id="3" name="Content Placeholder 2">
            <a:extLst>
              <a:ext uri="{FF2B5EF4-FFF2-40B4-BE49-F238E27FC236}">
                <a16:creationId xmlns:a16="http://schemas.microsoft.com/office/drawing/2014/main" id="{3FC1590C-5F1F-9EB5-5BDB-5D57810DD235}"/>
              </a:ext>
            </a:extLst>
          </p:cNvPr>
          <p:cNvSpPr>
            <a:spLocks noGrp="1"/>
          </p:cNvSpPr>
          <p:nvPr>
            <p:ph idx="1"/>
          </p:nvPr>
        </p:nvSpPr>
        <p:spPr>
          <a:xfrm>
            <a:off x="838200" y="1349828"/>
            <a:ext cx="10515600" cy="5508171"/>
          </a:xfrm>
        </p:spPr>
        <p:txBody>
          <a:bodyPr>
            <a:normAutofit fontScale="77500" lnSpcReduction="20000"/>
          </a:bodyPr>
          <a:lstStyle/>
          <a:p>
            <a:r>
              <a:rPr lang="en-GB" dirty="0"/>
              <a:t>John also introduces us to what is often a troubling verse of scripture in John 20 v 23.</a:t>
            </a:r>
          </a:p>
          <a:p>
            <a:r>
              <a:rPr lang="en-GB" dirty="0"/>
              <a:t>This says, “If you forgive the sins of any, their sins have been forgiven them; if you retain the sins of any, they have been retained.” </a:t>
            </a:r>
          </a:p>
          <a:p>
            <a:r>
              <a:rPr lang="en-GB" dirty="0"/>
              <a:t>This verse has provided many false teachers with ammunition for their twisted doctrine.</a:t>
            </a:r>
          </a:p>
          <a:p>
            <a:r>
              <a:rPr lang="en-GB" dirty="0"/>
              <a:t>The ‘word of faith’ take on things says that we are gods and have become empowered to forgive sins.</a:t>
            </a:r>
          </a:p>
          <a:p>
            <a:r>
              <a:rPr lang="en-GB" dirty="0"/>
              <a:t>The Roman Catholic and Anglican view that when one attends confession one can be forgiven by the priest, based upon Apostolic succession.</a:t>
            </a:r>
          </a:p>
          <a:p>
            <a:r>
              <a:rPr lang="en-GB" dirty="0"/>
              <a:t>This has also led to financial fraud, in that people have been persuaded to part with money to buy indulgences that allow one to spend less time in purgatory.</a:t>
            </a:r>
          </a:p>
          <a:p>
            <a:r>
              <a:rPr lang="en-GB" dirty="0"/>
              <a:t>It has always been clearly understood that only God can forgive sins (Matthew 9 v 1 – 8 &amp; Mark 2 v 1 – 12 &amp; </a:t>
            </a:r>
            <a:r>
              <a:rPr lang="en-GB" dirty="0">
                <a:solidFill>
                  <a:srgbClr val="FF0000"/>
                </a:solidFill>
              </a:rPr>
              <a:t>Luke 5 v 21</a:t>
            </a:r>
            <a:r>
              <a:rPr lang="en-GB" dirty="0"/>
              <a:t>).</a:t>
            </a:r>
          </a:p>
          <a:p>
            <a:r>
              <a:rPr lang="en-GB" dirty="0"/>
              <a:t>So, for it to be true that we can forgive sins, there must be an irreconcilable contradiction in the Bible.</a:t>
            </a:r>
          </a:p>
          <a:p>
            <a:r>
              <a:rPr lang="en-GB" dirty="0"/>
              <a:t>So, what is the answer to this apparent conundrum?</a:t>
            </a:r>
          </a:p>
          <a:p>
            <a:r>
              <a:rPr lang="en-GB" dirty="0"/>
              <a:t>Well, this is actually a mistranslation, and we will look at why it happened a little further on.</a:t>
            </a:r>
          </a:p>
        </p:txBody>
      </p:sp>
    </p:spTree>
    <p:extLst>
      <p:ext uri="{BB962C8B-B14F-4D97-AF65-F5344CB8AC3E}">
        <p14:creationId xmlns:p14="http://schemas.microsoft.com/office/powerpoint/2010/main" val="19518806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D6FDDC-EC0D-9E08-1ED3-3D5B741A7EB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8B639CA-1C56-2EBF-498A-A6AB97402033}"/>
              </a:ext>
            </a:extLst>
          </p:cNvPr>
          <p:cNvSpPr>
            <a:spLocks noGrp="1"/>
          </p:cNvSpPr>
          <p:nvPr>
            <p:ph type="title"/>
          </p:nvPr>
        </p:nvSpPr>
        <p:spPr/>
        <p:txBody>
          <a:bodyPr/>
          <a:lstStyle/>
          <a:p>
            <a:r>
              <a:rPr lang="en-GB" dirty="0"/>
              <a:t>Matthew 28 v 16 – 20: The Great Commission</a:t>
            </a:r>
          </a:p>
        </p:txBody>
      </p:sp>
      <p:sp>
        <p:nvSpPr>
          <p:cNvPr id="3" name="Content Placeholder 2">
            <a:extLst>
              <a:ext uri="{FF2B5EF4-FFF2-40B4-BE49-F238E27FC236}">
                <a16:creationId xmlns:a16="http://schemas.microsoft.com/office/drawing/2014/main" id="{F6CCC694-49E1-587C-2EEC-EA76403B7F44}"/>
              </a:ext>
            </a:extLst>
          </p:cNvPr>
          <p:cNvSpPr>
            <a:spLocks noGrp="1"/>
          </p:cNvSpPr>
          <p:nvPr>
            <p:ph idx="1"/>
          </p:nvPr>
        </p:nvSpPr>
        <p:spPr>
          <a:xfrm>
            <a:off x="838200" y="1349828"/>
            <a:ext cx="10515600" cy="5508171"/>
          </a:xfrm>
        </p:spPr>
        <p:txBody>
          <a:bodyPr>
            <a:normAutofit fontScale="85000" lnSpcReduction="20000"/>
          </a:bodyPr>
          <a:lstStyle/>
          <a:p>
            <a:r>
              <a:rPr lang="en-GB" dirty="0"/>
              <a:t>He said, “As the Father has sent me into the world, I am sending you” – a completion of the prayer Jesus prayed in john 17, in particular verse 18.</a:t>
            </a:r>
          </a:p>
          <a:p>
            <a:r>
              <a:rPr lang="en-GB" dirty="0"/>
              <a:t>Why was He sent – to seek and save the lost (Luke 19 v 10) or to save His people from their sins (Matthew 1 v 21).</a:t>
            </a:r>
          </a:p>
          <a:p>
            <a:r>
              <a:rPr lang="en-GB" dirty="0"/>
              <a:t>However, this was not by conveying our own message but His.</a:t>
            </a:r>
          </a:p>
          <a:p>
            <a:r>
              <a:rPr lang="en-GB" dirty="0"/>
              <a:t>In 2 Corinthians 5 v 20 we are told that we are ambassadors for Christ.</a:t>
            </a:r>
          </a:p>
          <a:p>
            <a:r>
              <a:rPr lang="en-GB" dirty="0"/>
              <a:t>The Ambassador is the most senior representative of a head of state in a foreign land – his mouthpiece, if you like – conveying his message and doing his bidding.</a:t>
            </a:r>
          </a:p>
          <a:p>
            <a:r>
              <a:rPr lang="en-GB" dirty="0"/>
              <a:t>Verses 18 – 21 of 2 Corinthians 5 sets the matter in context – our message is the ministry of reconciliation.</a:t>
            </a:r>
          </a:p>
          <a:p>
            <a:r>
              <a:rPr lang="en-GB" dirty="0"/>
              <a:t>We are reconcilers not judges.</a:t>
            </a:r>
          </a:p>
          <a:p>
            <a:r>
              <a:rPr lang="en-GB" dirty="0"/>
              <a:t>Like the Ambassador, we carry the message of our government infallibly (or that is the aim). </a:t>
            </a:r>
            <a:r>
              <a:rPr lang="en-GB" dirty="0">
                <a:solidFill>
                  <a:srgbClr val="FF0000"/>
                </a:solidFill>
              </a:rPr>
              <a:t>We carry the invitation of the King!</a:t>
            </a:r>
          </a:p>
          <a:p>
            <a:r>
              <a:rPr lang="en-GB" dirty="0">
                <a:solidFill>
                  <a:srgbClr val="FF0000"/>
                </a:solidFill>
              </a:rPr>
              <a:t>1 John 1 v 9 tells us that HE will forgive us – John didn’t offer forgiveness but pointed to the one for whom he was an ambassador.</a:t>
            </a:r>
          </a:p>
          <a:p>
            <a:endParaRPr lang="en-GB" dirty="0"/>
          </a:p>
        </p:txBody>
      </p:sp>
    </p:spTree>
    <p:extLst>
      <p:ext uri="{BB962C8B-B14F-4D97-AF65-F5344CB8AC3E}">
        <p14:creationId xmlns:p14="http://schemas.microsoft.com/office/powerpoint/2010/main" val="10162957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ED5BA6-6B9B-DE3E-7CBA-3C47961E0C1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EC28057-1151-B1E2-76E2-D487AE713359}"/>
              </a:ext>
            </a:extLst>
          </p:cNvPr>
          <p:cNvSpPr>
            <a:spLocks noGrp="1"/>
          </p:cNvSpPr>
          <p:nvPr>
            <p:ph type="title"/>
          </p:nvPr>
        </p:nvSpPr>
        <p:spPr/>
        <p:txBody>
          <a:bodyPr/>
          <a:lstStyle/>
          <a:p>
            <a:r>
              <a:rPr lang="en-GB" dirty="0"/>
              <a:t>Matthew 28 v 16 – 20: The Great Commission</a:t>
            </a:r>
          </a:p>
        </p:txBody>
      </p:sp>
      <p:sp>
        <p:nvSpPr>
          <p:cNvPr id="3" name="Content Placeholder 2">
            <a:extLst>
              <a:ext uri="{FF2B5EF4-FFF2-40B4-BE49-F238E27FC236}">
                <a16:creationId xmlns:a16="http://schemas.microsoft.com/office/drawing/2014/main" id="{5A8C17C8-00DA-DF10-B38E-A95AB62E71E3}"/>
              </a:ext>
            </a:extLst>
          </p:cNvPr>
          <p:cNvSpPr>
            <a:spLocks noGrp="1"/>
          </p:cNvSpPr>
          <p:nvPr>
            <p:ph idx="1"/>
          </p:nvPr>
        </p:nvSpPr>
        <p:spPr>
          <a:xfrm>
            <a:off x="838200" y="1349828"/>
            <a:ext cx="10515600" cy="5508171"/>
          </a:xfrm>
        </p:spPr>
        <p:txBody>
          <a:bodyPr>
            <a:normAutofit fontScale="77500" lnSpcReduction="20000"/>
          </a:bodyPr>
          <a:lstStyle/>
          <a:p>
            <a:r>
              <a:rPr lang="en-GB" dirty="0"/>
              <a:t>So, first of all, what is the translational error?</a:t>
            </a:r>
          </a:p>
          <a:p>
            <a:r>
              <a:rPr lang="en-GB" dirty="0"/>
              <a:t>It is very subtle and involves the use of the perfect passive tense.</a:t>
            </a:r>
          </a:p>
          <a:p>
            <a:r>
              <a:rPr lang="en-GB" dirty="0"/>
              <a:t>This is an unusual tense in that it reflects a past action that has been completed and continues in the present (It has been described as two tenses in one).</a:t>
            </a:r>
          </a:p>
          <a:p>
            <a:r>
              <a:rPr lang="en-GB" dirty="0"/>
              <a:t>Principally, this is the same as our salvation, which is expressed similarly – we have been saved but we continue to be saved.</a:t>
            </a:r>
          </a:p>
          <a:p>
            <a:r>
              <a:rPr lang="en-GB"/>
              <a:t>So, </a:t>
            </a:r>
            <a:r>
              <a:rPr lang="en-GB" dirty="0"/>
              <a:t>this verse should not imply that we can forgive sins, but that we can declare the fact that someone who has turned to Christ is forgiven.</a:t>
            </a:r>
          </a:p>
          <a:p>
            <a:r>
              <a:rPr lang="en-GB" dirty="0"/>
              <a:t>Jesus has already forgiven someone who puts their trust in Him and we declare it to be so.</a:t>
            </a:r>
          </a:p>
          <a:p>
            <a:r>
              <a:rPr lang="en-GB" dirty="0"/>
              <a:t>Similarly, those who reject Christ are not forgiven – not a decision we make, but we can declare what God has already done.</a:t>
            </a:r>
          </a:p>
          <a:p>
            <a:r>
              <a:rPr lang="en-GB" dirty="0"/>
              <a:t>This is part of the Great Commission because it is the essential truth of the Gospel – If you put your trust in Jesus, you are forgiven and if you don’t you are not (John 3 v 18).</a:t>
            </a:r>
          </a:p>
          <a:p>
            <a:r>
              <a:rPr lang="en-GB" dirty="0"/>
              <a:t>In Acts 2 v 38 we see this in action when Peter tells them to repent and they will be forgiven. Peter does not forgive them; God does.</a:t>
            </a:r>
          </a:p>
        </p:txBody>
      </p:sp>
    </p:spTree>
    <p:extLst>
      <p:ext uri="{BB962C8B-B14F-4D97-AF65-F5344CB8AC3E}">
        <p14:creationId xmlns:p14="http://schemas.microsoft.com/office/powerpoint/2010/main" val="6444243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7CEA9B-8234-6126-BECC-856CA1263EF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5E978F4-4640-2569-5FD7-6A9C5649898C}"/>
              </a:ext>
            </a:extLst>
          </p:cNvPr>
          <p:cNvSpPr>
            <a:spLocks noGrp="1"/>
          </p:cNvSpPr>
          <p:nvPr>
            <p:ph type="title"/>
          </p:nvPr>
        </p:nvSpPr>
        <p:spPr/>
        <p:txBody>
          <a:bodyPr/>
          <a:lstStyle/>
          <a:p>
            <a:r>
              <a:rPr lang="en-GB" dirty="0"/>
              <a:t>Matthew 28 v 16 – 20: The Great Commission</a:t>
            </a:r>
          </a:p>
        </p:txBody>
      </p:sp>
      <p:sp>
        <p:nvSpPr>
          <p:cNvPr id="7" name="Content Placeholder 6">
            <a:extLst>
              <a:ext uri="{FF2B5EF4-FFF2-40B4-BE49-F238E27FC236}">
                <a16:creationId xmlns:a16="http://schemas.microsoft.com/office/drawing/2014/main" id="{571EDB3E-177C-8699-1940-DE375C743620}"/>
              </a:ext>
            </a:extLst>
          </p:cNvPr>
          <p:cNvSpPr>
            <a:spLocks noGrp="1"/>
          </p:cNvSpPr>
          <p:nvPr>
            <p:ph idx="1"/>
          </p:nvPr>
        </p:nvSpPr>
        <p:spPr>
          <a:xfrm>
            <a:off x="762001" y="1415143"/>
            <a:ext cx="10515600" cy="5442857"/>
          </a:xfrm>
        </p:spPr>
        <p:txBody>
          <a:bodyPr/>
          <a:lstStyle/>
          <a:p>
            <a:endParaRPr lang="en-GB" dirty="0"/>
          </a:p>
          <a:p>
            <a:endParaRPr lang="en-GB" dirty="0"/>
          </a:p>
          <a:p>
            <a:endParaRPr lang="en-GB" dirty="0"/>
          </a:p>
          <a:p>
            <a:endParaRPr lang="en-GB" dirty="0"/>
          </a:p>
          <a:p>
            <a:endParaRPr lang="en-GB" dirty="0"/>
          </a:p>
          <a:p>
            <a:endParaRPr lang="en-GB" dirty="0"/>
          </a:p>
          <a:p>
            <a:endParaRPr lang="en-GB" dirty="0"/>
          </a:p>
        </p:txBody>
      </p:sp>
      <p:pic>
        <p:nvPicPr>
          <p:cNvPr id="8" name="Content Placeholder 4">
            <a:extLst>
              <a:ext uri="{FF2B5EF4-FFF2-40B4-BE49-F238E27FC236}">
                <a16:creationId xmlns:a16="http://schemas.microsoft.com/office/drawing/2014/main" id="{49ED8C72-7744-5F3B-9CE5-3A2E8B14923C}"/>
              </a:ext>
            </a:extLst>
          </p:cNvPr>
          <p:cNvPicPr>
            <a:picLocks noChangeAspect="1"/>
          </p:cNvPicPr>
          <p:nvPr/>
        </p:nvPicPr>
        <p:blipFill>
          <a:blip r:embed="rId2"/>
          <a:stretch>
            <a:fillRect/>
          </a:stretch>
        </p:blipFill>
        <p:spPr>
          <a:xfrm>
            <a:off x="550168" y="1690688"/>
            <a:ext cx="11064889" cy="1902614"/>
          </a:xfrm>
          <a:prstGeom prst="rect">
            <a:avLst/>
          </a:prstGeom>
        </p:spPr>
      </p:pic>
      <p:sp>
        <p:nvSpPr>
          <p:cNvPr id="9" name="TextBox 8">
            <a:extLst>
              <a:ext uri="{FF2B5EF4-FFF2-40B4-BE49-F238E27FC236}">
                <a16:creationId xmlns:a16="http://schemas.microsoft.com/office/drawing/2014/main" id="{C1B8FCCD-49A5-5C22-A285-682AA2EBB862}"/>
              </a:ext>
            </a:extLst>
          </p:cNvPr>
          <p:cNvSpPr txBox="1"/>
          <p:nvPr/>
        </p:nvSpPr>
        <p:spPr>
          <a:xfrm>
            <a:off x="664029" y="3646714"/>
            <a:ext cx="10951028" cy="3139321"/>
          </a:xfrm>
          <a:prstGeom prst="rect">
            <a:avLst/>
          </a:prstGeom>
          <a:noFill/>
        </p:spPr>
        <p:txBody>
          <a:bodyPr wrap="square" rtlCol="0">
            <a:spAutoFit/>
          </a:bodyPr>
          <a:lstStyle/>
          <a:p>
            <a:r>
              <a:rPr lang="en-GB" sz="2200" b="1" dirty="0"/>
              <a:t>Quote above from J.R Mantay – Greek Grammarian</a:t>
            </a:r>
          </a:p>
          <a:p>
            <a:endParaRPr lang="en-GB" sz="2200" b="1" dirty="0"/>
          </a:p>
          <a:p>
            <a:r>
              <a:rPr lang="en-GB" sz="2200" dirty="0"/>
              <a:t>Matthew 16 v 19 shows us the same principle at work.</a:t>
            </a:r>
          </a:p>
          <a:p>
            <a:endParaRPr lang="en-GB" sz="2200" dirty="0"/>
          </a:p>
          <a:p>
            <a:r>
              <a:rPr lang="en-GB" sz="2200" dirty="0"/>
              <a:t> “I will give you the keys of the kingdom of heaven; and whatever you bind on earth shall be bound (or more properly translated, shall have been bound in heaven), and whatever you loose on earth will be loosed (or, translated correctly, shall have been loosed in heaven).” </a:t>
            </a:r>
          </a:p>
          <a:p>
            <a:endParaRPr lang="en-GB" sz="2200" dirty="0"/>
          </a:p>
          <a:p>
            <a:r>
              <a:rPr lang="en-GB" sz="2200" dirty="0"/>
              <a:t>God has already bound or loosed, and the disciples and we get to declare it to be so.</a:t>
            </a:r>
          </a:p>
        </p:txBody>
      </p:sp>
    </p:spTree>
    <p:extLst>
      <p:ext uri="{BB962C8B-B14F-4D97-AF65-F5344CB8AC3E}">
        <p14:creationId xmlns:p14="http://schemas.microsoft.com/office/powerpoint/2010/main" val="40224177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B2C063175DF504CA88AF12C082CE016" ma:contentTypeVersion="13" ma:contentTypeDescription="Create a new document." ma:contentTypeScope="" ma:versionID="64f03cd6e5b92c2f5bd7bebabcbc328d">
  <xsd:schema xmlns:xsd="http://www.w3.org/2001/XMLSchema" xmlns:xs="http://www.w3.org/2001/XMLSchema" xmlns:p="http://schemas.microsoft.com/office/2006/metadata/properties" xmlns:ns2="7ab12f3f-b477-4c7f-9cbe-aef27c735382" xmlns:ns3="5131ba02-836f-4279-86cc-66acb1037933" targetNamespace="http://schemas.microsoft.com/office/2006/metadata/properties" ma:root="true" ma:fieldsID="e96677c5e04fda60252d3329f8b1b617" ns2:_="" ns3:_="">
    <xsd:import namespace="7ab12f3f-b477-4c7f-9cbe-aef27c735382"/>
    <xsd:import namespace="5131ba02-836f-4279-86cc-66acb1037933"/>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DateTaken"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ab12f3f-b477-4c7f-9cbe-aef27c73538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0b8bac6c-3eee-4b58-a120-65eda34c002e" ma:termSetId="09814cd3-568e-fe90-9814-8d621ff8fb84" ma:anchorId="fba54fb3-c3e1-fe81-a776-ca4b69148c4d" ma:open="true" ma:isKeyword="false">
      <xsd:complexType>
        <xsd:sequence>
          <xsd:element ref="pc:Terms" minOccurs="0" maxOccurs="1"/>
        </xsd:sequence>
      </xsd:complex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131ba02-836f-4279-86cc-66acb1037933"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c8380f19-97b3-413f-b378-67e6821b60bd}" ma:internalName="TaxCatchAll" ma:showField="CatchAllData" ma:web="5131ba02-836f-4279-86cc-66acb103793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5131ba02-836f-4279-86cc-66acb1037933" xsi:nil="true"/>
    <lcf76f155ced4ddcb4097134ff3c332f xmlns="7ab12f3f-b477-4c7f-9cbe-aef27c73538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DC9C2193-2D8F-482E-8935-FE9899D62519}"/>
</file>

<file path=customXml/itemProps2.xml><?xml version="1.0" encoding="utf-8"?>
<ds:datastoreItem xmlns:ds="http://schemas.openxmlformats.org/officeDocument/2006/customXml" ds:itemID="{296C298A-E9AF-4935-823A-9C8CAD975021}"/>
</file>

<file path=customXml/itemProps3.xml><?xml version="1.0" encoding="utf-8"?>
<ds:datastoreItem xmlns:ds="http://schemas.openxmlformats.org/officeDocument/2006/customXml" ds:itemID="{0F847347-E3B9-4E1F-821C-96F1A29384D3}"/>
</file>

<file path=docProps/app.xml><?xml version="1.0" encoding="utf-8"?>
<Properties xmlns="http://schemas.openxmlformats.org/officeDocument/2006/extended-properties" xmlns:vt="http://schemas.openxmlformats.org/officeDocument/2006/docPropsVTypes">
  <TotalTime>4263</TotalTime>
  <Words>2450</Words>
  <Application>Microsoft Office PowerPoint</Application>
  <PresentationFormat>Widescreen</PresentationFormat>
  <Paragraphs>105</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Aptos</vt:lpstr>
      <vt:lpstr>Aptos Display</vt:lpstr>
      <vt:lpstr>Arial</vt:lpstr>
      <vt:lpstr>Office Theme</vt:lpstr>
      <vt:lpstr>Matthew 28 v 16 - 20</vt:lpstr>
      <vt:lpstr>Matthew 28 v 16 – 20: The Great Commission</vt:lpstr>
      <vt:lpstr>Matthew 28 v 16 – 20: The Great Commission</vt:lpstr>
      <vt:lpstr>Matthew 28 v 16 – 20: The Great Commission</vt:lpstr>
      <vt:lpstr>Matthew 28 v 16 – 20: The Great Commission</vt:lpstr>
      <vt:lpstr>Matthew 28 v 16 – 20: The Great Commission</vt:lpstr>
      <vt:lpstr>Matthew 28 v 16 – 20: The Great Commission</vt:lpstr>
      <vt:lpstr>Matthew 28 v 16 – 20: The Great Commission</vt:lpstr>
      <vt:lpstr>Matthew 28 v 16 – 20: The Great Commission</vt:lpstr>
      <vt:lpstr>Matthew 28 v 16 – 20: The Great Commission</vt:lpstr>
      <vt:lpstr>Matthew 28 v 16 – 20: The Great Commission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Ray Kelly</dc:creator>
  <cp:lastModifiedBy>Ray Kelly</cp:lastModifiedBy>
  <cp:revision>1</cp:revision>
  <dcterms:created xsi:type="dcterms:W3CDTF">2026-03-17T17:03:33Z</dcterms:created>
  <dcterms:modified xsi:type="dcterms:W3CDTF">2026-03-21T21:29:58Z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0x010100EB2C063175DF504CA88AF12C082CE016</vt:lpwstr>
  </property>
</Properties>
</file>