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4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B4355811-C1D6-4BAE-8AD5-2257E0532A03}"/>
    <pc:docChg chg="undo custSel addSld modSld">
      <pc:chgData name="Ray Kelly" userId="fe8bf2b6eea63579" providerId="LiveId" clId="{B4355811-C1D6-4BAE-8AD5-2257E0532A03}" dt="2024-07-21T09:01:38.059" v="7370" actId="20577"/>
      <pc:docMkLst>
        <pc:docMk/>
      </pc:docMkLst>
      <pc:sldChg chg="modSp mod">
        <pc:chgData name="Ray Kelly" userId="fe8bf2b6eea63579" providerId="LiveId" clId="{B4355811-C1D6-4BAE-8AD5-2257E0532A03}" dt="2024-07-20T15:59:51.683" v="7222" actId="20577"/>
        <pc:sldMkLst>
          <pc:docMk/>
          <pc:sldMk cId="678791003" sldId="257"/>
        </pc:sldMkLst>
        <pc:spChg chg="mod">
          <ac:chgData name="Ray Kelly" userId="fe8bf2b6eea63579" providerId="LiveId" clId="{B4355811-C1D6-4BAE-8AD5-2257E0532A03}" dt="2024-07-20T15:59:51.683" v="7222" actId="20577"/>
          <ac:spMkLst>
            <pc:docMk/>
            <pc:sldMk cId="678791003" sldId="257"/>
            <ac:spMk id="3" creationId="{DCD7CFF8-718A-E285-EB60-471C04944832}"/>
          </ac:spMkLst>
        </pc:spChg>
      </pc:sldChg>
      <pc:sldChg chg="modSp mod">
        <pc:chgData name="Ray Kelly" userId="fe8bf2b6eea63579" providerId="LiveId" clId="{B4355811-C1D6-4BAE-8AD5-2257E0532A03}" dt="2024-07-20T16:01:15.998" v="7230" actId="113"/>
        <pc:sldMkLst>
          <pc:docMk/>
          <pc:sldMk cId="3299699148" sldId="258"/>
        </pc:sldMkLst>
        <pc:spChg chg="mod">
          <ac:chgData name="Ray Kelly" userId="fe8bf2b6eea63579" providerId="LiveId" clId="{B4355811-C1D6-4BAE-8AD5-2257E0532A03}" dt="2024-07-20T16:01:15.998" v="7230" actId="113"/>
          <ac:spMkLst>
            <pc:docMk/>
            <pc:sldMk cId="3299699148" sldId="258"/>
            <ac:spMk id="3" creationId="{E3D96DF5-DC56-7CE9-D5F5-922A26581252}"/>
          </ac:spMkLst>
        </pc:spChg>
      </pc:sldChg>
      <pc:sldChg chg="modSp add mod">
        <pc:chgData name="Ray Kelly" userId="fe8bf2b6eea63579" providerId="LiveId" clId="{B4355811-C1D6-4BAE-8AD5-2257E0532A03}" dt="2024-07-20T16:03:40.889" v="7239" actId="313"/>
        <pc:sldMkLst>
          <pc:docMk/>
          <pc:sldMk cId="2551438238" sldId="259"/>
        </pc:sldMkLst>
        <pc:spChg chg="mod">
          <ac:chgData name="Ray Kelly" userId="fe8bf2b6eea63579" providerId="LiveId" clId="{B4355811-C1D6-4BAE-8AD5-2257E0532A03}" dt="2024-07-20T16:03:40.889" v="7239" actId="313"/>
          <ac:spMkLst>
            <pc:docMk/>
            <pc:sldMk cId="2551438238" sldId="259"/>
            <ac:spMk id="3" creationId="{E3D96DF5-DC56-7CE9-D5F5-922A26581252}"/>
          </ac:spMkLst>
        </pc:spChg>
      </pc:sldChg>
      <pc:sldChg chg="modSp add mod">
        <pc:chgData name="Ray Kelly" userId="fe8bf2b6eea63579" providerId="LiveId" clId="{B4355811-C1D6-4BAE-8AD5-2257E0532A03}" dt="2024-07-20T16:06:16.954" v="7303" actId="20577"/>
        <pc:sldMkLst>
          <pc:docMk/>
          <pc:sldMk cId="1545024273" sldId="260"/>
        </pc:sldMkLst>
        <pc:spChg chg="mod">
          <ac:chgData name="Ray Kelly" userId="fe8bf2b6eea63579" providerId="LiveId" clId="{B4355811-C1D6-4BAE-8AD5-2257E0532A03}" dt="2024-07-20T16:06:16.954" v="7303" actId="20577"/>
          <ac:spMkLst>
            <pc:docMk/>
            <pc:sldMk cId="1545024273" sldId="260"/>
            <ac:spMk id="3" creationId="{E3D96DF5-DC56-7CE9-D5F5-922A26581252}"/>
          </ac:spMkLst>
        </pc:spChg>
      </pc:sldChg>
      <pc:sldChg chg="modSp add mod">
        <pc:chgData name="Ray Kelly" userId="fe8bf2b6eea63579" providerId="LiveId" clId="{B4355811-C1D6-4BAE-8AD5-2257E0532A03}" dt="2024-07-20T16:07:08.605" v="7307" actId="20577"/>
        <pc:sldMkLst>
          <pc:docMk/>
          <pc:sldMk cId="3891877627" sldId="261"/>
        </pc:sldMkLst>
        <pc:spChg chg="mod">
          <ac:chgData name="Ray Kelly" userId="fe8bf2b6eea63579" providerId="LiveId" clId="{B4355811-C1D6-4BAE-8AD5-2257E0532A03}" dt="2024-07-20T16:07:08.605" v="7307" actId="20577"/>
          <ac:spMkLst>
            <pc:docMk/>
            <pc:sldMk cId="3891877627" sldId="261"/>
            <ac:spMk id="3" creationId="{E3D96DF5-DC56-7CE9-D5F5-922A26581252}"/>
          </ac:spMkLst>
        </pc:spChg>
      </pc:sldChg>
      <pc:sldChg chg="modSp add mod">
        <pc:chgData name="Ray Kelly" userId="fe8bf2b6eea63579" providerId="LiveId" clId="{B4355811-C1D6-4BAE-8AD5-2257E0532A03}" dt="2024-07-20T16:09:40.735" v="7309" actId="20577"/>
        <pc:sldMkLst>
          <pc:docMk/>
          <pc:sldMk cId="1054808164" sldId="262"/>
        </pc:sldMkLst>
        <pc:spChg chg="mod">
          <ac:chgData name="Ray Kelly" userId="fe8bf2b6eea63579" providerId="LiveId" clId="{B4355811-C1D6-4BAE-8AD5-2257E0532A03}" dt="2024-07-20T16:09:40.735" v="7309" actId="20577"/>
          <ac:spMkLst>
            <pc:docMk/>
            <pc:sldMk cId="1054808164" sldId="262"/>
            <ac:spMk id="3" creationId="{E3D96DF5-DC56-7CE9-D5F5-922A26581252}"/>
          </ac:spMkLst>
        </pc:spChg>
      </pc:sldChg>
      <pc:sldChg chg="modSp add mod">
        <pc:chgData name="Ray Kelly" userId="fe8bf2b6eea63579" providerId="LiveId" clId="{B4355811-C1D6-4BAE-8AD5-2257E0532A03}" dt="2024-07-21T09:01:38.059" v="7370" actId="20577"/>
        <pc:sldMkLst>
          <pc:docMk/>
          <pc:sldMk cId="4119302030" sldId="263"/>
        </pc:sldMkLst>
        <pc:spChg chg="mod">
          <ac:chgData name="Ray Kelly" userId="fe8bf2b6eea63579" providerId="LiveId" clId="{B4355811-C1D6-4BAE-8AD5-2257E0532A03}" dt="2024-07-21T09:01:38.059" v="7370" actId="20577"/>
          <ac:spMkLst>
            <pc:docMk/>
            <pc:sldMk cId="4119302030" sldId="263"/>
            <ac:spMk id="3" creationId="{E3D96DF5-DC56-7CE9-D5F5-922A26581252}"/>
          </ac:spMkLst>
        </pc:spChg>
      </pc:sldChg>
      <pc:sldChg chg="modSp add mod">
        <pc:chgData name="Ray Kelly" userId="fe8bf2b6eea63579" providerId="LiveId" clId="{B4355811-C1D6-4BAE-8AD5-2257E0532A03}" dt="2024-07-20T16:12:41.521" v="7327" actId="20577"/>
        <pc:sldMkLst>
          <pc:docMk/>
          <pc:sldMk cId="1790067485" sldId="264"/>
        </pc:sldMkLst>
        <pc:spChg chg="mod">
          <ac:chgData name="Ray Kelly" userId="fe8bf2b6eea63579" providerId="LiveId" clId="{B4355811-C1D6-4BAE-8AD5-2257E0532A03}" dt="2024-07-20T16:12:41.521" v="7327" actId="20577"/>
          <ac:spMkLst>
            <pc:docMk/>
            <pc:sldMk cId="1790067485" sldId="264"/>
            <ac:spMk id="3" creationId="{E3D96DF5-DC56-7CE9-D5F5-922A26581252}"/>
          </ac:spMkLst>
        </pc:spChg>
      </pc:sldChg>
      <pc:sldChg chg="modSp add mod">
        <pc:chgData name="Ray Kelly" userId="fe8bf2b6eea63579" providerId="LiveId" clId="{B4355811-C1D6-4BAE-8AD5-2257E0532A03}" dt="2024-07-20T16:13:28.776" v="7329" actId="20577"/>
        <pc:sldMkLst>
          <pc:docMk/>
          <pc:sldMk cId="3362373954" sldId="265"/>
        </pc:sldMkLst>
        <pc:spChg chg="mod">
          <ac:chgData name="Ray Kelly" userId="fe8bf2b6eea63579" providerId="LiveId" clId="{B4355811-C1D6-4BAE-8AD5-2257E0532A03}" dt="2024-07-20T16:13:28.776" v="7329" actId="20577"/>
          <ac:spMkLst>
            <pc:docMk/>
            <pc:sldMk cId="3362373954" sldId="265"/>
            <ac:spMk id="3" creationId="{E3D96DF5-DC56-7CE9-D5F5-922A2658125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6BF9EA-0DB9-4F7B-A60D-9BB42349F316}" type="datetimeFigureOut">
              <a:rPr lang="en-GB" smtClean="0"/>
              <a:t>19/07/2024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183472-D96D-4F0B-AB5E-86DA4EAC783F}" type="slidenum">
              <a:rPr lang="en-GB" smtClean="0"/>
              <a:t>‹#›</a:t>
            </a:fld>
            <a:endParaRPr lang="en-GB"/>
          </a:p>
        </p:txBody>
      </p:sp>
    </p:spTree>
    <p:extLst>
      <p:ext uri="{BB962C8B-B14F-4D97-AF65-F5344CB8AC3E}">
        <p14:creationId xmlns:p14="http://schemas.microsoft.com/office/powerpoint/2010/main" val="4085769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9183472-D96D-4F0B-AB5E-86DA4EAC783F}" type="slidenum">
              <a:rPr lang="en-GB" smtClean="0"/>
              <a:t>6</a:t>
            </a:fld>
            <a:endParaRPr lang="en-GB"/>
          </a:p>
        </p:txBody>
      </p:sp>
    </p:spTree>
    <p:extLst>
      <p:ext uri="{BB962C8B-B14F-4D97-AF65-F5344CB8AC3E}">
        <p14:creationId xmlns:p14="http://schemas.microsoft.com/office/powerpoint/2010/main" val="727321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9183472-D96D-4F0B-AB5E-86DA4EAC783F}" type="slidenum">
              <a:rPr lang="en-GB" smtClean="0"/>
              <a:t>7</a:t>
            </a:fld>
            <a:endParaRPr lang="en-GB"/>
          </a:p>
        </p:txBody>
      </p:sp>
    </p:spTree>
    <p:extLst>
      <p:ext uri="{BB962C8B-B14F-4D97-AF65-F5344CB8AC3E}">
        <p14:creationId xmlns:p14="http://schemas.microsoft.com/office/powerpoint/2010/main" val="2907596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9183472-D96D-4F0B-AB5E-86DA4EAC783F}" type="slidenum">
              <a:rPr lang="en-GB" smtClean="0"/>
              <a:t>8</a:t>
            </a:fld>
            <a:endParaRPr lang="en-GB"/>
          </a:p>
        </p:txBody>
      </p:sp>
    </p:spTree>
    <p:extLst>
      <p:ext uri="{BB962C8B-B14F-4D97-AF65-F5344CB8AC3E}">
        <p14:creationId xmlns:p14="http://schemas.microsoft.com/office/powerpoint/2010/main" val="26999130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9183472-D96D-4F0B-AB5E-86DA4EAC783F}" type="slidenum">
              <a:rPr lang="en-GB" smtClean="0"/>
              <a:t>9</a:t>
            </a:fld>
            <a:endParaRPr lang="en-GB"/>
          </a:p>
        </p:txBody>
      </p:sp>
    </p:spTree>
    <p:extLst>
      <p:ext uri="{BB962C8B-B14F-4D97-AF65-F5344CB8AC3E}">
        <p14:creationId xmlns:p14="http://schemas.microsoft.com/office/powerpoint/2010/main" val="1868920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9183472-D96D-4F0B-AB5E-86DA4EAC783F}" type="slidenum">
              <a:rPr lang="en-GB" smtClean="0"/>
              <a:t>10</a:t>
            </a:fld>
            <a:endParaRPr lang="en-GB"/>
          </a:p>
        </p:txBody>
      </p:sp>
    </p:spTree>
    <p:extLst>
      <p:ext uri="{BB962C8B-B14F-4D97-AF65-F5344CB8AC3E}">
        <p14:creationId xmlns:p14="http://schemas.microsoft.com/office/powerpoint/2010/main" val="2718066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F956C-3452-EC72-C447-155C5393444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ABD7CDF-0A52-B6AC-2807-DD0F49831D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76D1738-5CCD-611B-95EA-7A47AD2D560D}"/>
              </a:ext>
            </a:extLst>
          </p:cNvPr>
          <p:cNvSpPr>
            <a:spLocks noGrp="1"/>
          </p:cNvSpPr>
          <p:nvPr>
            <p:ph type="dt" sz="half" idx="10"/>
          </p:nvPr>
        </p:nvSpPr>
        <p:spPr/>
        <p:txBody>
          <a:bodyPr/>
          <a:lstStyle/>
          <a:p>
            <a:fld id="{0CF91902-DD4C-4158-B110-13E80FA9B34D}" type="datetimeFigureOut">
              <a:rPr lang="en-GB" smtClean="0"/>
              <a:t>19/07/2024</a:t>
            </a:fld>
            <a:endParaRPr lang="en-GB"/>
          </a:p>
        </p:txBody>
      </p:sp>
      <p:sp>
        <p:nvSpPr>
          <p:cNvPr id="5" name="Footer Placeholder 4">
            <a:extLst>
              <a:ext uri="{FF2B5EF4-FFF2-40B4-BE49-F238E27FC236}">
                <a16:creationId xmlns:a16="http://schemas.microsoft.com/office/drawing/2014/main" id="{C3787ADD-3903-97C5-F7BD-0EFCB9FA0A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2F57A8-4383-A4B4-CA35-ADC0BB9036B4}"/>
              </a:ext>
            </a:extLst>
          </p:cNvPr>
          <p:cNvSpPr>
            <a:spLocks noGrp="1"/>
          </p:cNvSpPr>
          <p:nvPr>
            <p:ph type="sldNum" sz="quarter" idx="12"/>
          </p:nvPr>
        </p:nvSpPr>
        <p:spPr/>
        <p:txBody>
          <a:bodyPr/>
          <a:lstStyle/>
          <a:p>
            <a:fld id="{C2C7D89E-797F-4F9D-922A-16C8A2897310}" type="slidenum">
              <a:rPr lang="en-GB" smtClean="0"/>
              <a:t>‹#›</a:t>
            </a:fld>
            <a:endParaRPr lang="en-GB"/>
          </a:p>
        </p:txBody>
      </p:sp>
    </p:spTree>
    <p:extLst>
      <p:ext uri="{BB962C8B-B14F-4D97-AF65-F5344CB8AC3E}">
        <p14:creationId xmlns:p14="http://schemas.microsoft.com/office/powerpoint/2010/main" val="3663711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FE8BC-F608-0C23-4713-5B85BAEA775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5F52357-0F24-8E67-EE29-1BCC9CE974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72A5D0B-5D32-1EAB-0E97-4A428A7AB303}"/>
              </a:ext>
            </a:extLst>
          </p:cNvPr>
          <p:cNvSpPr>
            <a:spLocks noGrp="1"/>
          </p:cNvSpPr>
          <p:nvPr>
            <p:ph type="dt" sz="half" idx="10"/>
          </p:nvPr>
        </p:nvSpPr>
        <p:spPr/>
        <p:txBody>
          <a:bodyPr/>
          <a:lstStyle/>
          <a:p>
            <a:fld id="{0CF91902-DD4C-4158-B110-13E80FA9B34D}" type="datetimeFigureOut">
              <a:rPr lang="en-GB" smtClean="0"/>
              <a:t>19/07/2024</a:t>
            </a:fld>
            <a:endParaRPr lang="en-GB"/>
          </a:p>
        </p:txBody>
      </p:sp>
      <p:sp>
        <p:nvSpPr>
          <p:cNvPr id="5" name="Footer Placeholder 4">
            <a:extLst>
              <a:ext uri="{FF2B5EF4-FFF2-40B4-BE49-F238E27FC236}">
                <a16:creationId xmlns:a16="http://schemas.microsoft.com/office/drawing/2014/main" id="{79EFEE5C-7309-9B86-C6D3-2BBDAD3049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B34A02-6646-DC16-8A6A-DC61EFC8711A}"/>
              </a:ext>
            </a:extLst>
          </p:cNvPr>
          <p:cNvSpPr>
            <a:spLocks noGrp="1"/>
          </p:cNvSpPr>
          <p:nvPr>
            <p:ph type="sldNum" sz="quarter" idx="12"/>
          </p:nvPr>
        </p:nvSpPr>
        <p:spPr/>
        <p:txBody>
          <a:bodyPr/>
          <a:lstStyle/>
          <a:p>
            <a:fld id="{C2C7D89E-797F-4F9D-922A-16C8A2897310}" type="slidenum">
              <a:rPr lang="en-GB" smtClean="0"/>
              <a:t>‹#›</a:t>
            </a:fld>
            <a:endParaRPr lang="en-GB"/>
          </a:p>
        </p:txBody>
      </p:sp>
    </p:spTree>
    <p:extLst>
      <p:ext uri="{BB962C8B-B14F-4D97-AF65-F5344CB8AC3E}">
        <p14:creationId xmlns:p14="http://schemas.microsoft.com/office/powerpoint/2010/main" val="779622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C06C10-8348-8E3E-48D9-6572F74DC9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43E7856-5990-A194-9EA0-32D8A389856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EC59A9-1839-C1C8-064A-D35D7D33E016}"/>
              </a:ext>
            </a:extLst>
          </p:cNvPr>
          <p:cNvSpPr>
            <a:spLocks noGrp="1"/>
          </p:cNvSpPr>
          <p:nvPr>
            <p:ph type="dt" sz="half" idx="10"/>
          </p:nvPr>
        </p:nvSpPr>
        <p:spPr/>
        <p:txBody>
          <a:bodyPr/>
          <a:lstStyle/>
          <a:p>
            <a:fld id="{0CF91902-DD4C-4158-B110-13E80FA9B34D}" type="datetimeFigureOut">
              <a:rPr lang="en-GB" smtClean="0"/>
              <a:t>19/07/2024</a:t>
            </a:fld>
            <a:endParaRPr lang="en-GB"/>
          </a:p>
        </p:txBody>
      </p:sp>
      <p:sp>
        <p:nvSpPr>
          <p:cNvPr id="5" name="Footer Placeholder 4">
            <a:extLst>
              <a:ext uri="{FF2B5EF4-FFF2-40B4-BE49-F238E27FC236}">
                <a16:creationId xmlns:a16="http://schemas.microsoft.com/office/drawing/2014/main" id="{93DAC5B0-B32A-E57C-1206-94CF5B679B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6275DE-6CE6-8BCE-BFC6-B904D76ED7E8}"/>
              </a:ext>
            </a:extLst>
          </p:cNvPr>
          <p:cNvSpPr>
            <a:spLocks noGrp="1"/>
          </p:cNvSpPr>
          <p:nvPr>
            <p:ph type="sldNum" sz="quarter" idx="12"/>
          </p:nvPr>
        </p:nvSpPr>
        <p:spPr/>
        <p:txBody>
          <a:bodyPr/>
          <a:lstStyle/>
          <a:p>
            <a:fld id="{C2C7D89E-797F-4F9D-922A-16C8A2897310}" type="slidenum">
              <a:rPr lang="en-GB" smtClean="0"/>
              <a:t>‹#›</a:t>
            </a:fld>
            <a:endParaRPr lang="en-GB"/>
          </a:p>
        </p:txBody>
      </p:sp>
    </p:spTree>
    <p:extLst>
      <p:ext uri="{BB962C8B-B14F-4D97-AF65-F5344CB8AC3E}">
        <p14:creationId xmlns:p14="http://schemas.microsoft.com/office/powerpoint/2010/main" val="1977290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81366-5891-BDEC-109C-54DA5F81205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8D5324F-1513-52F7-AA7D-5017BD4E04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48B90D8-A042-6BC9-8B27-7CFF766B28C7}"/>
              </a:ext>
            </a:extLst>
          </p:cNvPr>
          <p:cNvSpPr>
            <a:spLocks noGrp="1"/>
          </p:cNvSpPr>
          <p:nvPr>
            <p:ph type="dt" sz="half" idx="10"/>
          </p:nvPr>
        </p:nvSpPr>
        <p:spPr/>
        <p:txBody>
          <a:bodyPr/>
          <a:lstStyle/>
          <a:p>
            <a:fld id="{0CF91902-DD4C-4158-B110-13E80FA9B34D}" type="datetimeFigureOut">
              <a:rPr lang="en-GB" smtClean="0"/>
              <a:t>19/07/2024</a:t>
            </a:fld>
            <a:endParaRPr lang="en-GB"/>
          </a:p>
        </p:txBody>
      </p:sp>
      <p:sp>
        <p:nvSpPr>
          <p:cNvPr id="5" name="Footer Placeholder 4">
            <a:extLst>
              <a:ext uri="{FF2B5EF4-FFF2-40B4-BE49-F238E27FC236}">
                <a16:creationId xmlns:a16="http://schemas.microsoft.com/office/drawing/2014/main" id="{1850440B-B986-5D51-96C5-C33BA3F987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CD47DEB-1F59-5744-CFB8-50E1992BCD9B}"/>
              </a:ext>
            </a:extLst>
          </p:cNvPr>
          <p:cNvSpPr>
            <a:spLocks noGrp="1"/>
          </p:cNvSpPr>
          <p:nvPr>
            <p:ph type="sldNum" sz="quarter" idx="12"/>
          </p:nvPr>
        </p:nvSpPr>
        <p:spPr/>
        <p:txBody>
          <a:bodyPr/>
          <a:lstStyle/>
          <a:p>
            <a:fld id="{C2C7D89E-797F-4F9D-922A-16C8A2897310}" type="slidenum">
              <a:rPr lang="en-GB" smtClean="0"/>
              <a:t>‹#›</a:t>
            </a:fld>
            <a:endParaRPr lang="en-GB"/>
          </a:p>
        </p:txBody>
      </p:sp>
    </p:spTree>
    <p:extLst>
      <p:ext uri="{BB962C8B-B14F-4D97-AF65-F5344CB8AC3E}">
        <p14:creationId xmlns:p14="http://schemas.microsoft.com/office/powerpoint/2010/main" val="1079968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25D2E-3B97-F96E-93F4-23C4EC81E0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1FE2054-0639-BA12-6A36-C1DB382F744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8C21CE-F5B9-AABB-C0B1-9CE2050B36F4}"/>
              </a:ext>
            </a:extLst>
          </p:cNvPr>
          <p:cNvSpPr>
            <a:spLocks noGrp="1"/>
          </p:cNvSpPr>
          <p:nvPr>
            <p:ph type="dt" sz="half" idx="10"/>
          </p:nvPr>
        </p:nvSpPr>
        <p:spPr/>
        <p:txBody>
          <a:bodyPr/>
          <a:lstStyle/>
          <a:p>
            <a:fld id="{0CF91902-DD4C-4158-B110-13E80FA9B34D}" type="datetimeFigureOut">
              <a:rPr lang="en-GB" smtClean="0"/>
              <a:t>19/07/2024</a:t>
            </a:fld>
            <a:endParaRPr lang="en-GB"/>
          </a:p>
        </p:txBody>
      </p:sp>
      <p:sp>
        <p:nvSpPr>
          <p:cNvPr id="5" name="Footer Placeholder 4">
            <a:extLst>
              <a:ext uri="{FF2B5EF4-FFF2-40B4-BE49-F238E27FC236}">
                <a16:creationId xmlns:a16="http://schemas.microsoft.com/office/drawing/2014/main" id="{76F4364E-2C7E-9C53-4299-A140BAE851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E37648-33CB-FDD0-9D56-9ED2C50A505D}"/>
              </a:ext>
            </a:extLst>
          </p:cNvPr>
          <p:cNvSpPr>
            <a:spLocks noGrp="1"/>
          </p:cNvSpPr>
          <p:nvPr>
            <p:ph type="sldNum" sz="quarter" idx="12"/>
          </p:nvPr>
        </p:nvSpPr>
        <p:spPr/>
        <p:txBody>
          <a:bodyPr/>
          <a:lstStyle/>
          <a:p>
            <a:fld id="{C2C7D89E-797F-4F9D-922A-16C8A2897310}" type="slidenum">
              <a:rPr lang="en-GB" smtClean="0"/>
              <a:t>‹#›</a:t>
            </a:fld>
            <a:endParaRPr lang="en-GB"/>
          </a:p>
        </p:txBody>
      </p:sp>
    </p:spTree>
    <p:extLst>
      <p:ext uri="{BB962C8B-B14F-4D97-AF65-F5344CB8AC3E}">
        <p14:creationId xmlns:p14="http://schemas.microsoft.com/office/powerpoint/2010/main" val="943808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F23D4-1DB1-76A7-8CCB-818B043B8DB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73F064E-0C77-318D-48D2-5228074F183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A1583DA-6D01-8890-BBA7-D71CE1CA059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CF29E36-0C38-3293-F5CD-EC0D12CD9232}"/>
              </a:ext>
            </a:extLst>
          </p:cNvPr>
          <p:cNvSpPr>
            <a:spLocks noGrp="1"/>
          </p:cNvSpPr>
          <p:nvPr>
            <p:ph type="dt" sz="half" idx="10"/>
          </p:nvPr>
        </p:nvSpPr>
        <p:spPr/>
        <p:txBody>
          <a:bodyPr/>
          <a:lstStyle/>
          <a:p>
            <a:fld id="{0CF91902-DD4C-4158-B110-13E80FA9B34D}" type="datetimeFigureOut">
              <a:rPr lang="en-GB" smtClean="0"/>
              <a:t>19/07/2024</a:t>
            </a:fld>
            <a:endParaRPr lang="en-GB"/>
          </a:p>
        </p:txBody>
      </p:sp>
      <p:sp>
        <p:nvSpPr>
          <p:cNvPr id="6" name="Footer Placeholder 5">
            <a:extLst>
              <a:ext uri="{FF2B5EF4-FFF2-40B4-BE49-F238E27FC236}">
                <a16:creationId xmlns:a16="http://schemas.microsoft.com/office/drawing/2014/main" id="{E2C877C5-B273-D3D4-078C-E10396CD64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E27E1FF-7AE3-492B-C4CA-EB69B49A1611}"/>
              </a:ext>
            </a:extLst>
          </p:cNvPr>
          <p:cNvSpPr>
            <a:spLocks noGrp="1"/>
          </p:cNvSpPr>
          <p:nvPr>
            <p:ph type="sldNum" sz="quarter" idx="12"/>
          </p:nvPr>
        </p:nvSpPr>
        <p:spPr/>
        <p:txBody>
          <a:bodyPr/>
          <a:lstStyle/>
          <a:p>
            <a:fld id="{C2C7D89E-797F-4F9D-922A-16C8A2897310}" type="slidenum">
              <a:rPr lang="en-GB" smtClean="0"/>
              <a:t>‹#›</a:t>
            </a:fld>
            <a:endParaRPr lang="en-GB"/>
          </a:p>
        </p:txBody>
      </p:sp>
    </p:spTree>
    <p:extLst>
      <p:ext uri="{BB962C8B-B14F-4D97-AF65-F5344CB8AC3E}">
        <p14:creationId xmlns:p14="http://schemas.microsoft.com/office/powerpoint/2010/main" val="1298609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E72BE-9503-7667-D938-5F4AE495EC5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35968D4-E8D1-1C30-CF93-CE6E6ECECB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641865-5CCE-2B1B-BE98-D07F9C8DD08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13D2869-200D-43D7-B1EC-AA2259D9DC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BC3316-9698-8E89-4515-6DB50315D07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3BCB4F3-2D81-135E-B801-8FF7F5B2D584}"/>
              </a:ext>
            </a:extLst>
          </p:cNvPr>
          <p:cNvSpPr>
            <a:spLocks noGrp="1"/>
          </p:cNvSpPr>
          <p:nvPr>
            <p:ph type="dt" sz="half" idx="10"/>
          </p:nvPr>
        </p:nvSpPr>
        <p:spPr/>
        <p:txBody>
          <a:bodyPr/>
          <a:lstStyle/>
          <a:p>
            <a:fld id="{0CF91902-DD4C-4158-B110-13E80FA9B34D}" type="datetimeFigureOut">
              <a:rPr lang="en-GB" smtClean="0"/>
              <a:t>19/07/2024</a:t>
            </a:fld>
            <a:endParaRPr lang="en-GB"/>
          </a:p>
        </p:txBody>
      </p:sp>
      <p:sp>
        <p:nvSpPr>
          <p:cNvPr id="8" name="Footer Placeholder 7">
            <a:extLst>
              <a:ext uri="{FF2B5EF4-FFF2-40B4-BE49-F238E27FC236}">
                <a16:creationId xmlns:a16="http://schemas.microsoft.com/office/drawing/2014/main" id="{B925440D-A554-FAB0-CD4A-6F49850BDD2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ADF3D53-2D92-14D3-6817-1FD6360007C1}"/>
              </a:ext>
            </a:extLst>
          </p:cNvPr>
          <p:cNvSpPr>
            <a:spLocks noGrp="1"/>
          </p:cNvSpPr>
          <p:nvPr>
            <p:ph type="sldNum" sz="quarter" idx="12"/>
          </p:nvPr>
        </p:nvSpPr>
        <p:spPr/>
        <p:txBody>
          <a:bodyPr/>
          <a:lstStyle/>
          <a:p>
            <a:fld id="{C2C7D89E-797F-4F9D-922A-16C8A2897310}" type="slidenum">
              <a:rPr lang="en-GB" smtClean="0"/>
              <a:t>‹#›</a:t>
            </a:fld>
            <a:endParaRPr lang="en-GB"/>
          </a:p>
        </p:txBody>
      </p:sp>
    </p:spTree>
    <p:extLst>
      <p:ext uri="{BB962C8B-B14F-4D97-AF65-F5344CB8AC3E}">
        <p14:creationId xmlns:p14="http://schemas.microsoft.com/office/powerpoint/2010/main" val="1439942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BE866-1251-E03B-6009-F7C857DB103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522ABE1-498B-1483-AF1B-C5A7B99C6033}"/>
              </a:ext>
            </a:extLst>
          </p:cNvPr>
          <p:cNvSpPr>
            <a:spLocks noGrp="1"/>
          </p:cNvSpPr>
          <p:nvPr>
            <p:ph type="dt" sz="half" idx="10"/>
          </p:nvPr>
        </p:nvSpPr>
        <p:spPr/>
        <p:txBody>
          <a:bodyPr/>
          <a:lstStyle/>
          <a:p>
            <a:fld id="{0CF91902-DD4C-4158-B110-13E80FA9B34D}" type="datetimeFigureOut">
              <a:rPr lang="en-GB" smtClean="0"/>
              <a:t>19/07/2024</a:t>
            </a:fld>
            <a:endParaRPr lang="en-GB"/>
          </a:p>
        </p:txBody>
      </p:sp>
      <p:sp>
        <p:nvSpPr>
          <p:cNvPr id="4" name="Footer Placeholder 3">
            <a:extLst>
              <a:ext uri="{FF2B5EF4-FFF2-40B4-BE49-F238E27FC236}">
                <a16:creationId xmlns:a16="http://schemas.microsoft.com/office/drawing/2014/main" id="{34560A42-3C49-7D1C-FD73-AEEA0FCE648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C9EFBB5-5823-10E3-4FD3-BDDB20256004}"/>
              </a:ext>
            </a:extLst>
          </p:cNvPr>
          <p:cNvSpPr>
            <a:spLocks noGrp="1"/>
          </p:cNvSpPr>
          <p:nvPr>
            <p:ph type="sldNum" sz="quarter" idx="12"/>
          </p:nvPr>
        </p:nvSpPr>
        <p:spPr/>
        <p:txBody>
          <a:bodyPr/>
          <a:lstStyle/>
          <a:p>
            <a:fld id="{C2C7D89E-797F-4F9D-922A-16C8A2897310}" type="slidenum">
              <a:rPr lang="en-GB" smtClean="0"/>
              <a:t>‹#›</a:t>
            </a:fld>
            <a:endParaRPr lang="en-GB"/>
          </a:p>
        </p:txBody>
      </p:sp>
    </p:spTree>
    <p:extLst>
      <p:ext uri="{BB962C8B-B14F-4D97-AF65-F5344CB8AC3E}">
        <p14:creationId xmlns:p14="http://schemas.microsoft.com/office/powerpoint/2010/main" val="531373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808F1D-2E6A-7603-3428-B997926F2CD5}"/>
              </a:ext>
            </a:extLst>
          </p:cNvPr>
          <p:cNvSpPr>
            <a:spLocks noGrp="1"/>
          </p:cNvSpPr>
          <p:nvPr>
            <p:ph type="dt" sz="half" idx="10"/>
          </p:nvPr>
        </p:nvSpPr>
        <p:spPr/>
        <p:txBody>
          <a:bodyPr/>
          <a:lstStyle/>
          <a:p>
            <a:fld id="{0CF91902-DD4C-4158-B110-13E80FA9B34D}" type="datetimeFigureOut">
              <a:rPr lang="en-GB" smtClean="0"/>
              <a:t>19/07/2024</a:t>
            </a:fld>
            <a:endParaRPr lang="en-GB"/>
          </a:p>
        </p:txBody>
      </p:sp>
      <p:sp>
        <p:nvSpPr>
          <p:cNvPr id="3" name="Footer Placeholder 2">
            <a:extLst>
              <a:ext uri="{FF2B5EF4-FFF2-40B4-BE49-F238E27FC236}">
                <a16:creationId xmlns:a16="http://schemas.microsoft.com/office/drawing/2014/main" id="{73575D78-BC21-71D8-3028-E126E5B2613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47CF427-9BB7-8162-8ACC-08E47385162E}"/>
              </a:ext>
            </a:extLst>
          </p:cNvPr>
          <p:cNvSpPr>
            <a:spLocks noGrp="1"/>
          </p:cNvSpPr>
          <p:nvPr>
            <p:ph type="sldNum" sz="quarter" idx="12"/>
          </p:nvPr>
        </p:nvSpPr>
        <p:spPr/>
        <p:txBody>
          <a:bodyPr/>
          <a:lstStyle/>
          <a:p>
            <a:fld id="{C2C7D89E-797F-4F9D-922A-16C8A2897310}" type="slidenum">
              <a:rPr lang="en-GB" smtClean="0"/>
              <a:t>‹#›</a:t>
            </a:fld>
            <a:endParaRPr lang="en-GB"/>
          </a:p>
        </p:txBody>
      </p:sp>
    </p:spTree>
    <p:extLst>
      <p:ext uri="{BB962C8B-B14F-4D97-AF65-F5344CB8AC3E}">
        <p14:creationId xmlns:p14="http://schemas.microsoft.com/office/powerpoint/2010/main" val="394648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A3177-3FAE-E7F2-22EE-21AEFD230E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E94FE96-CC19-457F-F834-4A5294551A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AFCE00A-D63E-A0BA-86D7-E7795F4AF9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3F71CB-E8B0-709F-E635-331EB339F4DE}"/>
              </a:ext>
            </a:extLst>
          </p:cNvPr>
          <p:cNvSpPr>
            <a:spLocks noGrp="1"/>
          </p:cNvSpPr>
          <p:nvPr>
            <p:ph type="dt" sz="half" idx="10"/>
          </p:nvPr>
        </p:nvSpPr>
        <p:spPr/>
        <p:txBody>
          <a:bodyPr/>
          <a:lstStyle/>
          <a:p>
            <a:fld id="{0CF91902-DD4C-4158-B110-13E80FA9B34D}" type="datetimeFigureOut">
              <a:rPr lang="en-GB" smtClean="0"/>
              <a:t>19/07/2024</a:t>
            </a:fld>
            <a:endParaRPr lang="en-GB"/>
          </a:p>
        </p:txBody>
      </p:sp>
      <p:sp>
        <p:nvSpPr>
          <p:cNvPr id="6" name="Footer Placeholder 5">
            <a:extLst>
              <a:ext uri="{FF2B5EF4-FFF2-40B4-BE49-F238E27FC236}">
                <a16:creationId xmlns:a16="http://schemas.microsoft.com/office/drawing/2014/main" id="{261BDCA4-43F4-0C63-D2D6-C2078AF191E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2541DA6-1089-25DB-245B-F51D54142AA0}"/>
              </a:ext>
            </a:extLst>
          </p:cNvPr>
          <p:cNvSpPr>
            <a:spLocks noGrp="1"/>
          </p:cNvSpPr>
          <p:nvPr>
            <p:ph type="sldNum" sz="quarter" idx="12"/>
          </p:nvPr>
        </p:nvSpPr>
        <p:spPr/>
        <p:txBody>
          <a:bodyPr/>
          <a:lstStyle/>
          <a:p>
            <a:fld id="{C2C7D89E-797F-4F9D-922A-16C8A2897310}" type="slidenum">
              <a:rPr lang="en-GB" smtClean="0"/>
              <a:t>‹#›</a:t>
            </a:fld>
            <a:endParaRPr lang="en-GB"/>
          </a:p>
        </p:txBody>
      </p:sp>
    </p:spTree>
    <p:extLst>
      <p:ext uri="{BB962C8B-B14F-4D97-AF65-F5344CB8AC3E}">
        <p14:creationId xmlns:p14="http://schemas.microsoft.com/office/powerpoint/2010/main" val="1299942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A2EC7-F965-0F07-E674-7C7ACFC640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A5ADEF9-5A2E-74F2-54BF-B62DD54CFE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7EB2A2B-6987-FADC-E318-8959CF86B0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60E27D-2F23-1F5D-4BE8-A328A47AD910}"/>
              </a:ext>
            </a:extLst>
          </p:cNvPr>
          <p:cNvSpPr>
            <a:spLocks noGrp="1"/>
          </p:cNvSpPr>
          <p:nvPr>
            <p:ph type="dt" sz="half" idx="10"/>
          </p:nvPr>
        </p:nvSpPr>
        <p:spPr/>
        <p:txBody>
          <a:bodyPr/>
          <a:lstStyle/>
          <a:p>
            <a:fld id="{0CF91902-DD4C-4158-B110-13E80FA9B34D}" type="datetimeFigureOut">
              <a:rPr lang="en-GB" smtClean="0"/>
              <a:t>19/07/2024</a:t>
            </a:fld>
            <a:endParaRPr lang="en-GB"/>
          </a:p>
        </p:txBody>
      </p:sp>
      <p:sp>
        <p:nvSpPr>
          <p:cNvPr id="6" name="Footer Placeholder 5">
            <a:extLst>
              <a:ext uri="{FF2B5EF4-FFF2-40B4-BE49-F238E27FC236}">
                <a16:creationId xmlns:a16="http://schemas.microsoft.com/office/drawing/2014/main" id="{2ABB8D60-0D51-807F-F5A4-558AFE451B1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633D2C6-57FD-6166-4F0C-A0336A6DB61A}"/>
              </a:ext>
            </a:extLst>
          </p:cNvPr>
          <p:cNvSpPr>
            <a:spLocks noGrp="1"/>
          </p:cNvSpPr>
          <p:nvPr>
            <p:ph type="sldNum" sz="quarter" idx="12"/>
          </p:nvPr>
        </p:nvSpPr>
        <p:spPr/>
        <p:txBody>
          <a:bodyPr/>
          <a:lstStyle/>
          <a:p>
            <a:fld id="{C2C7D89E-797F-4F9D-922A-16C8A2897310}" type="slidenum">
              <a:rPr lang="en-GB" smtClean="0"/>
              <a:t>‹#›</a:t>
            </a:fld>
            <a:endParaRPr lang="en-GB"/>
          </a:p>
        </p:txBody>
      </p:sp>
    </p:spTree>
    <p:extLst>
      <p:ext uri="{BB962C8B-B14F-4D97-AF65-F5344CB8AC3E}">
        <p14:creationId xmlns:p14="http://schemas.microsoft.com/office/powerpoint/2010/main" val="172618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3717662-D183-DA61-A254-68AD7DD63F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BDA69D8-DF93-D8DF-6968-346899BBFB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C56639-C031-BF04-3A9C-BAE94AB0D9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CF91902-DD4C-4158-B110-13E80FA9B34D}" type="datetimeFigureOut">
              <a:rPr lang="en-GB" smtClean="0"/>
              <a:t>19/07/2024</a:t>
            </a:fld>
            <a:endParaRPr lang="en-GB"/>
          </a:p>
        </p:txBody>
      </p:sp>
      <p:sp>
        <p:nvSpPr>
          <p:cNvPr id="5" name="Footer Placeholder 4">
            <a:extLst>
              <a:ext uri="{FF2B5EF4-FFF2-40B4-BE49-F238E27FC236}">
                <a16:creationId xmlns:a16="http://schemas.microsoft.com/office/drawing/2014/main" id="{9A2E2805-9DBC-4A6E-1260-308020B8D4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28663EC-BDF9-D273-0DCD-215CD2A390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C7D89E-797F-4F9D-922A-16C8A2897310}" type="slidenum">
              <a:rPr lang="en-GB" smtClean="0"/>
              <a:t>‹#›</a:t>
            </a:fld>
            <a:endParaRPr lang="en-GB"/>
          </a:p>
        </p:txBody>
      </p:sp>
    </p:spTree>
    <p:extLst>
      <p:ext uri="{BB962C8B-B14F-4D97-AF65-F5344CB8AC3E}">
        <p14:creationId xmlns:p14="http://schemas.microsoft.com/office/powerpoint/2010/main" val="31265470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E47C6-8FE9-3A21-A299-6EDC0E76D74A}"/>
              </a:ext>
            </a:extLst>
          </p:cNvPr>
          <p:cNvSpPr>
            <a:spLocks noGrp="1"/>
          </p:cNvSpPr>
          <p:nvPr>
            <p:ph type="ctrTitle"/>
          </p:nvPr>
        </p:nvSpPr>
        <p:spPr/>
        <p:txBody>
          <a:bodyPr/>
          <a:lstStyle/>
          <a:p>
            <a:r>
              <a:rPr lang="en-GB" dirty="0"/>
              <a:t>Matthew 13 v 18 - 23</a:t>
            </a:r>
          </a:p>
        </p:txBody>
      </p:sp>
      <p:sp>
        <p:nvSpPr>
          <p:cNvPr id="3" name="Subtitle 2">
            <a:extLst>
              <a:ext uri="{FF2B5EF4-FFF2-40B4-BE49-F238E27FC236}">
                <a16:creationId xmlns:a16="http://schemas.microsoft.com/office/drawing/2014/main" id="{D5BA943F-BA91-0A69-080A-47B14986FF2F}"/>
              </a:ext>
            </a:extLst>
          </p:cNvPr>
          <p:cNvSpPr>
            <a:spLocks noGrp="1"/>
          </p:cNvSpPr>
          <p:nvPr>
            <p:ph type="subTitle" idx="1"/>
          </p:nvPr>
        </p:nvSpPr>
        <p:spPr/>
        <p:txBody>
          <a:bodyPr/>
          <a:lstStyle/>
          <a:p>
            <a:r>
              <a:rPr lang="en-GB" dirty="0"/>
              <a:t>The parable of the Sower/soils explained</a:t>
            </a:r>
          </a:p>
        </p:txBody>
      </p:sp>
    </p:spTree>
    <p:extLst>
      <p:ext uri="{BB962C8B-B14F-4D97-AF65-F5344CB8AC3E}">
        <p14:creationId xmlns:p14="http://schemas.microsoft.com/office/powerpoint/2010/main" val="2144271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DDEEF-C34E-319D-44AA-EE464A9F42A4}"/>
              </a:ext>
            </a:extLst>
          </p:cNvPr>
          <p:cNvSpPr>
            <a:spLocks noGrp="1"/>
          </p:cNvSpPr>
          <p:nvPr>
            <p:ph type="title"/>
          </p:nvPr>
        </p:nvSpPr>
        <p:spPr/>
        <p:txBody>
          <a:bodyPr/>
          <a:lstStyle/>
          <a:p>
            <a:r>
              <a:rPr lang="en-GB" dirty="0"/>
              <a:t>The Parable explained</a:t>
            </a:r>
          </a:p>
        </p:txBody>
      </p:sp>
      <p:sp>
        <p:nvSpPr>
          <p:cNvPr id="3" name="Content Placeholder 2">
            <a:extLst>
              <a:ext uri="{FF2B5EF4-FFF2-40B4-BE49-F238E27FC236}">
                <a16:creationId xmlns:a16="http://schemas.microsoft.com/office/drawing/2014/main" id="{E3D96DF5-DC56-7CE9-D5F5-922A26581252}"/>
              </a:ext>
            </a:extLst>
          </p:cNvPr>
          <p:cNvSpPr>
            <a:spLocks noGrp="1"/>
          </p:cNvSpPr>
          <p:nvPr>
            <p:ph idx="1"/>
          </p:nvPr>
        </p:nvSpPr>
        <p:spPr>
          <a:xfrm>
            <a:off x="838200" y="1327354"/>
            <a:ext cx="10515600" cy="5530645"/>
          </a:xfrm>
        </p:spPr>
        <p:txBody>
          <a:bodyPr>
            <a:normAutofit fontScale="70000" lnSpcReduction="20000"/>
          </a:bodyPr>
          <a:lstStyle/>
          <a:p>
            <a:r>
              <a:rPr lang="en-GB" dirty="0"/>
              <a:t>Other verses and analogies</a:t>
            </a:r>
          </a:p>
          <a:p>
            <a:r>
              <a:rPr lang="en-GB" dirty="0"/>
              <a:t>In Hebrew the word ‘</a:t>
            </a:r>
            <a:r>
              <a:rPr lang="en-GB" dirty="0" err="1"/>
              <a:t>davar</a:t>
            </a:r>
            <a:r>
              <a:rPr lang="en-GB" dirty="0"/>
              <a:t>’ is equivalent to Logos, so in Isaiah 55 v 11 when He says, “So shall my word be etc.” it refers to His Logos.</a:t>
            </a:r>
          </a:p>
          <a:p>
            <a:r>
              <a:rPr lang="en-GB" dirty="0"/>
              <a:t>His Logos will accomplish everything He has purposed for it.</a:t>
            </a:r>
          </a:p>
          <a:p>
            <a:r>
              <a:rPr lang="en-GB" dirty="0"/>
              <a:t>A parallel idea is in Jeremiah 18 – we are to be like clay in the hands of the potter.</a:t>
            </a:r>
          </a:p>
          <a:p>
            <a:r>
              <a:rPr lang="en-GB" dirty="0"/>
              <a:t>Psalm 119 v 11 – I have hidden your word in my heart (analogous with ploughing in the seed).</a:t>
            </a:r>
          </a:p>
          <a:p>
            <a:r>
              <a:rPr lang="en-GB" dirty="0"/>
              <a:t>Psalm 138 v 2 – God has elevated either His word and His name or His word above His name.</a:t>
            </a:r>
          </a:p>
          <a:p>
            <a:r>
              <a:rPr lang="en-GB" dirty="0"/>
              <a:t>Deuteronomy 11 v 18 - You shall therefore impress these words of mine on your heart and on your soul; and you shall bind them as a sign on your hand, and they shall be as frontals on your forehead. </a:t>
            </a:r>
          </a:p>
          <a:p>
            <a:r>
              <a:rPr lang="en-GB" dirty="0"/>
              <a:t>Ezekiel 11 v 19 &amp; 36 v 26 – God provides a new heart and takes away the old.</a:t>
            </a:r>
          </a:p>
          <a:p>
            <a:r>
              <a:rPr lang="en-GB" dirty="0"/>
              <a:t>Psalm 51 v 10 – Create in me a clean heart oh God</a:t>
            </a:r>
          </a:p>
          <a:p>
            <a:r>
              <a:rPr lang="en-GB" dirty="0"/>
              <a:t>Exodus 7 v 3 – Pharoah’s heart hardened.</a:t>
            </a:r>
          </a:p>
          <a:p>
            <a:r>
              <a:rPr lang="en-GB" dirty="0"/>
              <a:t>Proverbs 4 v 23 – we need to be vigilant over our own hearts</a:t>
            </a:r>
          </a:p>
          <a:p>
            <a:r>
              <a:rPr lang="en-GB" dirty="0"/>
              <a:t>Proverbs 28 v 14 - Blessed is the one who fears the Lord always, but whoever hardens his heart will fall into calamity.</a:t>
            </a:r>
          </a:p>
          <a:p>
            <a:r>
              <a:rPr lang="en-GB" dirty="0"/>
              <a:t>Matthew 15 v 8 - But what comes out of the mouth proceeds from the heart, and this defiles a person</a:t>
            </a:r>
          </a:p>
          <a:p>
            <a:endParaRPr lang="en-GB" dirty="0"/>
          </a:p>
          <a:p>
            <a:endParaRPr lang="en-GB" dirty="0"/>
          </a:p>
        </p:txBody>
      </p:sp>
    </p:spTree>
    <p:extLst>
      <p:ext uri="{BB962C8B-B14F-4D97-AF65-F5344CB8AC3E}">
        <p14:creationId xmlns:p14="http://schemas.microsoft.com/office/powerpoint/2010/main" val="3362373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00D1A-19FE-CC28-576E-EC74EAAF4B99}"/>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id="{DCD7CFF8-718A-E285-EB60-471C04944832}"/>
              </a:ext>
            </a:extLst>
          </p:cNvPr>
          <p:cNvSpPr>
            <a:spLocks noGrp="1"/>
          </p:cNvSpPr>
          <p:nvPr>
            <p:ph idx="1"/>
          </p:nvPr>
        </p:nvSpPr>
        <p:spPr>
          <a:xfrm>
            <a:off x="838200" y="1337186"/>
            <a:ext cx="10515600" cy="5447071"/>
          </a:xfrm>
        </p:spPr>
        <p:txBody>
          <a:bodyPr>
            <a:normAutofit fontScale="70000" lnSpcReduction="20000"/>
          </a:bodyPr>
          <a:lstStyle/>
          <a:p>
            <a:r>
              <a:rPr lang="en-GB" dirty="0"/>
              <a:t>You may recall that last time we looked at the parable of the Sower in the same way that the mixed crowd would have received it.</a:t>
            </a:r>
          </a:p>
          <a:p>
            <a:r>
              <a:rPr lang="en-GB" dirty="0"/>
              <a:t>Most being completely confused at what Jesus had said in verses 1 – 9.</a:t>
            </a:r>
          </a:p>
          <a:p>
            <a:r>
              <a:rPr lang="en-GB" dirty="0"/>
              <a:t>Up to this time Jesus had taught clearly and unequivocally and they had rejected Him, despite confirming His ministry with Messianic miracles.</a:t>
            </a:r>
          </a:p>
          <a:p>
            <a:r>
              <a:rPr lang="en-GB" dirty="0"/>
              <a:t>In the previous chapter He had performed a Messianic miracle and they had accused Him of working in the power of the Ruler of Demons (Beelzebub).</a:t>
            </a:r>
          </a:p>
          <a:p>
            <a:r>
              <a:rPr lang="en-GB" dirty="0"/>
              <a:t>They had demanded from Him a further sign – making demands on God never goes well.</a:t>
            </a:r>
          </a:p>
          <a:p>
            <a:r>
              <a:rPr lang="en-GB" dirty="0"/>
              <a:t>At this pivotal point in His ministry Jesus had said to them, “No more signs” except for the sign of Jonah – the sign of resurrection.</a:t>
            </a:r>
          </a:p>
          <a:p>
            <a:r>
              <a:rPr lang="en-GB" dirty="0"/>
              <a:t>From here on, signs would be for believers and for training the disciples.</a:t>
            </a:r>
          </a:p>
          <a:p>
            <a:r>
              <a:rPr lang="en-GB" dirty="0"/>
              <a:t>This is the point at which the use of Israel for the spreading of the Gospel and for the bringing in of the Kingdom was postponed to the time of Jesus’ second coming, fulfilling the prophecy of Daniel chapter 9 and Daniel’s 70</a:t>
            </a:r>
            <a:r>
              <a:rPr lang="en-GB" baseline="30000" dirty="0"/>
              <a:t>th</a:t>
            </a:r>
            <a:r>
              <a:rPr lang="en-GB" dirty="0"/>
              <a:t> week.</a:t>
            </a:r>
          </a:p>
          <a:p>
            <a:r>
              <a:rPr lang="en-GB" dirty="0"/>
              <a:t>We discovered from verses 10 – 17 that Jesus was teaching in parables deliberately to withhold information from the unbelieving Jews.</a:t>
            </a:r>
          </a:p>
          <a:p>
            <a:r>
              <a:rPr lang="en-GB" dirty="0"/>
              <a:t>Finally, He gives an explanation of the parable to believers who have either come back to Him or stayed with Him, so as to understand it.</a:t>
            </a:r>
          </a:p>
        </p:txBody>
      </p:sp>
    </p:spTree>
    <p:extLst>
      <p:ext uri="{BB962C8B-B14F-4D97-AF65-F5344CB8AC3E}">
        <p14:creationId xmlns:p14="http://schemas.microsoft.com/office/powerpoint/2010/main" val="678791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DDEEF-C34E-319D-44AA-EE464A9F42A4}"/>
              </a:ext>
            </a:extLst>
          </p:cNvPr>
          <p:cNvSpPr>
            <a:spLocks noGrp="1"/>
          </p:cNvSpPr>
          <p:nvPr>
            <p:ph type="title"/>
          </p:nvPr>
        </p:nvSpPr>
        <p:spPr/>
        <p:txBody>
          <a:bodyPr/>
          <a:lstStyle/>
          <a:p>
            <a:r>
              <a:rPr lang="en-GB" dirty="0"/>
              <a:t>The Parable explained</a:t>
            </a:r>
          </a:p>
        </p:txBody>
      </p:sp>
      <p:sp>
        <p:nvSpPr>
          <p:cNvPr id="3" name="Content Placeholder 2">
            <a:extLst>
              <a:ext uri="{FF2B5EF4-FFF2-40B4-BE49-F238E27FC236}">
                <a16:creationId xmlns:a16="http://schemas.microsoft.com/office/drawing/2014/main" id="{E3D96DF5-DC56-7CE9-D5F5-922A26581252}"/>
              </a:ext>
            </a:extLst>
          </p:cNvPr>
          <p:cNvSpPr>
            <a:spLocks noGrp="1"/>
          </p:cNvSpPr>
          <p:nvPr>
            <p:ph idx="1"/>
          </p:nvPr>
        </p:nvSpPr>
        <p:spPr>
          <a:xfrm>
            <a:off x="838200" y="1327354"/>
            <a:ext cx="10515600" cy="5530645"/>
          </a:xfrm>
        </p:spPr>
        <p:txBody>
          <a:bodyPr>
            <a:normAutofit fontScale="77500" lnSpcReduction="20000"/>
          </a:bodyPr>
          <a:lstStyle/>
          <a:p>
            <a:r>
              <a:rPr lang="en-GB" dirty="0"/>
              <a:t>The Parable is in three Gospels; Matthew, Mark and Luke.</a:t>
            </a:r>
          </a:p>
          <a:p>
            <a:r>
              <a:rPr lang="en-GB" dirty="0"/>
              <a:t>All three say slightly different things, though there is no contradiction.</a:t>
            </a:r>
          </a:p>
          <a:p>
            <a:r>
              <a:rPr lang="en-GB" dirty="0"/>
              <a:t>Matthew says, “Hear now the parable of the Sower”.</a:t>
            </a:r>
          </a:p>
          <a:p>
            <a:r>
              <a:rPr lang="en-GB" dirty="0"/>
              <a:t>Mark’s account says “Do you not understand this parable? How will you understand all the parables?”</a:t>
            </a:r>
          </a:p>
          <a:p>
            <a:r>
              <a:rPr lang="en-GB" dirty="0"/>
              <a:t>Luke starts with, “The parable is this”.</a:t>
            </a:r>
          </a:p>
          <a:p>
            <a:r>
              <a:rPr lang="en-GB" dirty="0"/>
              <a:t>Each has used an introductory statement to suit his intended audience.</a:t>
            </a:r>
          </a:p>
          <a:p>
            <a:r>
              <a:rPr lang="en-GB" dirty="0"/>
              <a:t>In the case of Matthew, whose audience is the Jews, whom Jesus has already said, quoting from Isaiah 6, that hearing they will not hear (during this time of judgement).</a:t>
            </a:r>
          </a:p>
          <a:p>
            <a:r>
              <a:rPr lang="en-GB" b="1" dirty="0"/>
              <a:t>‘Will not hear’</a:t>
            </a:r>
            <a:r>
              <a:rPr lang="en-GB" dirty="0"/>
              <a:t> has with it the suggestion of volition – they will not hear, meaning they refuse to hear, or they choose not to hear.</a:t>
            </a:r>
          </a:p>
          <a:p>
            <a:r>
              <a:rPr lang="en-GB" dirty="0"/>
              <a:t>We have another example of this in Revelation 22 v 17 – whosoever will may come.</a:t>
            </a:r>
          </a:p>
          <a:p>
            <a:r>
              <a:rPr lang="en-GB" dirty="0"/>
              <a:t>This connotes an engagement of the will.</a:t>
            </a:r>
          </a:p>
          <a:p>
            <a:r>
              <a:rPr lang="en-GB" dirty="0"/>
              <a:t>When we read ‘hearing they hear not’, there seems to be an implied refusal to hear, which then sparks God’s subsequent refusal to let them hear.</a:t>
            </a:r>
          </a:p>
          <a:p>
            <a:r>
              <a:rPr lang="en-GB" dirty="0"/>
              <a:t>Here, the crowd heard Jesus but were not permitted to ‘hear’ in the sense of ‘understand’, because they had rejected Him and were, therefore, given over.</a:t>
            </a:r>
          </a:p>
        </p:txBody>
      </p:sp>
    </p:spTree>
    <p:extLst>
      <p:ext uri="{BB962C8B-B14F-4D97-AF65-F5344CB8AC3E}">
        <p14:creationId xmlns:p14="http://schemas.microsoft.com/office/powerpoint/2010/main" val="3299699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DDEEF-C34E-319D-44AA-EE464A9F42A4}"/>
              </a:ext>
            </a:extLst>
          </p:cNvPr>
          <p:cNvSpPr>
            <a:spLocks noGrp="1"/>
          </p:cNvSpPr>
          <p:nvPr>
            <p:ph type="title"/>
          </p:nvPr>
        </p:nvSpPr>
        <p:spPr/>
        <p:txBody>
          <a:bodyPr/>
          <a:lstStyle/>
          <a:p>
            <a:r>
              <a:rPr lang="en-GB" dirty="0"/>
              <a:t>The Parable explained</a:t>
            </a:r>
          </a:p>
        </p:txBody>
      </p:sp>
      <p:sp>
        <p:nvSpPr>
          <p:cNvPr id="3" name="Content Placeholder 2">
            <a:extLst>
              <a:ext uri="{FF2B5EF4-FFF2-40B4-BE49-F238E27FC236}">
                <a16:creationId xmlns:a16="http://schemas.microsoft.com/office/drawing/2014/main" id="{E3D96DF5-DC56-7CE9-D5F5-922A26581252}"/>
              </a:ext>
            </a:extLst>
          </p:cNvPr>
          <p:cNvSpPr>
            <a:spLocks noGrp="1"/>
          </p:cNvSpPr>
          <p:nvPr>
            <p:ph idx="1"/>
          </p:nvPr>
        </p:nvSpPr>
        <p:spPr>
          <a:xfrm>
            <a:off x="838200" y="1327354"/>
            <a:ext cx="10515600" cy="5530645"/>
          </a:xfrm>
        </p:spPr>
        <p:txBody>
          <a:bodyPr>
            <a:normAutofit fontScale="70000" lnSpcReduction="20000"/>
          </a:bodyPr>
          <a:lstStyle/>
          <a:p>
            <a:r>
              <a:rPr lang="en-GB" dirty="0"/>
              <a:t>Then we have further subtle differences in the three accounts.</a:t>
            </a:r>
          </a:p>
          <a:p>
            <a:r>
              <a:rPr lang="en-GB" dirty="0"/>
              <a:t>Matthew starts with ‘When anyone hears the word of the Kingdom’</a:t>
            </a:r>
          </a:p>
          <a:p>
            <a:r>
              <a:rPr lang="en-GB" dirty="0"/>
              <a:t>Mark supplies, “if you don’t understand this parable, how will you understand any of the parables”?</a:t>
            </a:r>
          </a:p>
          <a:p>
            <a:r>
              <a:rPr lang="en-GB" dirty="0"/>
              <a:t>So, according to Mark, this parable is, in some way, key to understanding Jesus’ parables generally.</a:t>
            </a:r>
          </a:p>
          <a:p>
            <a:r>
              <a:rPr lang="en-GB" dirty="0"/>
              <a:t>Mark also supplies the fact that the Sower sows the word.</a:t>
            </a:r>
          </a:p>
          <a:p>
            <a:r>
              <a:rPr lang="en-GB" dirty="0"/>
              <a:t>Luke tells us that, according to Jesus, the seed is ‘The Word of God’</a:t>
            </a:r>
          </a:p>
          <a:p>
            <a:r>
              <a:rPr lang="en-GB" dirty="0"/>
              <a:t>So, the word of the Kingdom (in Matthew) and ‘The Word’ (In Mark) are both ‘The word of God’ according to Luke.</a:t>
            </a:r>
          </a:p>
          <a:p>
            <a:r>
              <a:rPr lang="en-GB" dirty="0"/>
              <a:t>This leads me to think that the Sower, though it is primarily Jesus (the word became flesh and dwelt among us (John 1 v 14), it could also be a fitting description for any Spirit filled preacher, sowing Jesus’ word on His behalf.</a:t>
            </a:r>
          </a:p>
          <a:p>
            <a:r>
              <a:rPr lang="en-GB" dirty="0"/>
              <a:t>The ‘word’ sown in all three Gospels is ‘Logos’ – the Sower sows the ‘Logos’</a:t>
            </a:r>
          </a:p>
          <a:p>
            <a:r>
              <a:rPr lang="en-GB" dirty="0"/>
              <a:t>This is as distinct from ‘Rhema’ – the ‘NOW’ word of God – an answer to prayer for example or a source of supply in the moment as in Matthew 4 v 4.</a:t>
            </a:r>
          </a:p>
          <a:p>
            <a:r>
              <a:rPr lang="en-GB" dirty="0"/>
              <a:t>The distinction is very important because the Logos conveys the character and wisdom of God – tells us of His nature – we find out about God from His Logos, not from His rhema</a:t>
            </a:r>
          </a:p>
        </p:txBody>
      </p:sp>
    </p:spTree>
    <p:extLst>
      <p:ext uri="{BB962C8B-B14F-4D97-AF65-F5344CB8AC3E}">
        <p14:creationId xmlns:p14="http://schemas.microsoft.com/office/powerpoint/2010/main" val="2551438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DDEEF-C34E-319D-44AA-EE464A9F42A4}"/>
              </a:ext>
            </a:extLst>
          </p:cNvPr>
          <p:cNvSpPr>
            <a:spLocks noGrp="1"/>
          </p:cNvSpPr>
          <p:nvPr>
            <p:ph type="title"/>
          </p:nvPr>
        </p:nvSpPr>
        <p:spPr/>
        <p:txBody>
          <a:bodyPr/>
          <a:lstStyle/>
          <a:p>
            <a:r>
              <a:rPr lang="en-GB" dirty="0"/>
              <a:t>The Parable explained</a:t>
            </a:r>
          </a:p>
        </p:txBody>
      </p:sp>
      <p:sp>
        <p:nvSpPr>
          <p:cNvPr id="3" name="Content Placeholder 2">
            <a:extLst>
              <a:ext uri="{FF2B5EF4-FFF2-40B4-BE49-F238E27FC236}">
                <a16:creationId xmlns:a16="http://schemas.microsoft.com/office/drawing/2014/main" id="{E3D96DF5-DC56-7CE9-D5F5-922A26581252}"/>
              </a:ext>
            </a:extLst>
          </p:cNvPr>
          <p:cNvSpPr>
            <a:spLocks noGrp="1"/>
          </p:cNvSpPr>
          <p:nvPr>
            <p:ph idx="1"/>
          </p:nvPr>
        </p:nvSpPr>
        <p:spPr>
          <a:xfrm>
            <a:off x="838200" y="1327354"/>
            <a:ext cx="10515600" cy="5530645"/>
          </a:xfrm>
        </p:spPr>
        <p:txBody>
          <a:bodyPr>
            <a:normAutofit fontScale="77500" lnSpcReduction="20000"/>
          </a:bodyPr>
          <a:lstStyle/>
          <a:p>
            <a:r>
              <a:rPr lang="en-GB" dirty="0"/>
              <a:t>So, the Sower (Jesus) is to sow the seed of the Logos in the soil of the human heart.</a:t>
            </a:r>
          </a:p>
          <a:p>
            <a:r>
              <a:rPr lang="en-GB" dirty="0"/>
              <a:t>Have we been struck by the great honour we have in this regard?</a:t>
            </a:r>
          </a:p>
          <a:p>
            <a:r>
              <a:rPr lang="en-GB" dirty="0"/>
              <a:t>What is said about the Logos of God?</a:t>
            </a:r>
          </a:p>
          <a:p>
            <a:r>
              <a:rPr lang="en-GB" dirty="0"/>
              <a:t>For the word of God is living and active and sharper than any two-edged sword, and piercing as far as the division of soul and spirit, of both joints and marrow, and able to judge the thoughts and intentions of the heart (Hebrews 4 v 12).</a:t>
            </a:r>
          </a:p>
          <a:p>
            <a:r>
              <a:rPr lang="en-GB" dirty="0"/>
              <a:t>In 1 John v 1 &amp; 2 we read that the Logos was in the beginning with God and was God, so,</a:t>
            </a:r>
          </a:p>
          <a:p>
            <a:r>
              <a:rPr lang="en-GB" dirty="0"/>
              <a:t>The Sower, Jesus, who is also the Logos of God, sows Himself into our hearts – I find this mind-blowing.</a:t>
            </a:r>
          </a:p>
          <a:p>
            <a:r>
              <a:rPr lang="en-GB" dirty="0"/>
              <a:t>So, what is His purpose in doing this?</a:t>
            </a:r>
          </a:p>
          <a:p>
            <a:r>
              <a:rPr lang="en-GB" dirty="0"/>
              <a:t>Well, first to show His love for us.</a:t>
            </a:r>
          </a:p>
          <a:p>
            <a:r>
              <a:rPr lang="en-GB" dirty="0"/>
              <a:t>We know from John 17 v 19 – 21 that He desires to be one with us and for us to be one with Him. (Jeremiah 31 v 31 and following – “They shall all know me”)</a:t>
            </a:r>
          </a:p>
          <a:p>
            <a:r>
              <a:rPr lang="en-GB" dirty="0"/>
              <a:t>This is redolent of the ‘Shema’ - Hear, O Israel: The Lord our God, the Lord is One.</a:t>
            </a:r>
          </a:p>
          <a:p>
            <a:r>
              <a:rPr lang="en-GB" dirty="0"/>
              <a:t>‘One’ is the Hebrew word ‘</a:t>
            </a:r>
            <a:r>
              <a:rPr lang="en-GB" dirty="0" err="1"/>
              <a:t>echad</a:t>
            </a:r>
            <a:r>
              <a:rPr lang="en-GB" dirty="0"/>
              <a:t>’ meaning one or oneness and describes the oneness between members of the Godhead – the Sower wants this with us!!</a:t>
            </a:r>
          </a:p>
          <a:p>
            <a:endParaRPr lang="en-GB" dirty="0"/>
          </a:p>
        </p:txBody>
      </p:sp>
    </p:spTree>
    <p:extLst>
      <p:ext uri="{BB962C8B-B14F-4D97-AF65-F5344CB8AC3E}">
        <p14:creationId xmlns:p14="http://schemas.microsoft.com/office/powerpoint/2010/main" val="1545024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DDEEF-C34E-319D-44AA-EE464A9F42A4}"/>
              </a:ext>
            </a:extLst>
          </p:cNvPr>
          <p:cNvSpPr>
            <a:spLocks noGrp="1"/>
          </p:cNvSpPr>
          <p:nvPr>
            <p:ph type="title"/>
          </p:nvPr>
        </p:nvSpPr>
        <p:spPr/>
        <p:txBody>
          <a:bodyPr/>
          <a:lstStyle/>
          <a:p>
            <a:r>
              <a:rPr lang="en-GB" dirty="0"/>
              <a:t>The Parable explained</a:t>
            </a:r>
          </a:p>
        </p:txBody>
      </p:sp>
      <p:sp>
        <p:nvSpPr>
          <p:cNvPr id="3" name="Content Placeholder 2">
            <a:extLst>
              <a:ext uri="{FF2B5EF4-FFF2-40B4-BE49-F238E27FC236}">
                <a16:creationId xmlns:a16="http://schemas.microsoft.com/office/drawing/2014/main" id="{E3D96DF5-DC56-7CE9-D5F5-922A26581252}"/>
              </a:ext>
            </a:extLst>
          </p:cNvPr>
          <p:cNvSpPr>
            <a:spLocks noGrp="1"/>
          </p:cNvSpPr>
          <p:nvPr>
            <p:ph idx="1"/>
          </p:nvPr>
        </p:nvSpPr>
        <p:spPr>
          <a:xfrm>
            <a:off x="838200" y="1327354"/>
            <a:ext cx="10515600" cy="5530645"/>
          </a:xfrm>
        </p:spPr>
        <p:txBody>
          <a:bodyPr>
            <a:normAutofit fontScale="77500" lnSpcReduction="20000"/>
          </a:bodyPr>
          <a:lstStyle/>
          <a:p>
            <a:r>
              <a:rPr lang="en-GB" dirty="0"/>
              <a:t>This, necessarily, requires Him to sow a crop of ‘himself’ into our hearts.</a:t>
            </a:r>
          </a:p>
          <a:p>
            <a:r>
              <a:rPr lang="en-GB" dirty="0"/>
              <a:t>To create in us, beings that are of the same Logos.</a:t>
            </a:r>
          </a:p>
          <a:p>
            <a:r>
              <a:rPr lang="en-GB" dirty="0"/>
              <a:t>When we plant wheat, we can only get wheat from the wheat-seeds.</a:t>
            </a:r>
          </a:p>
          <a:p>
            <a:r>
              <a:rPr lang="en-GB" dirty="0"/>
              <a:t>When He plants His Logos, only His Logos can grow.</a:t>
            </a:r>
          </a:p>
          <a:p>
            <a:r>
              <a:rPr lang="en-GB" dirty="0"/>
              <a:t>Unlike other crops, this one is eternal (1 Peter 1 v 25)</a:t>
            </a:r>
          </a:p>
          <a:p>
            <a:r>
              <a:rPr lang="en-GB" dirty="0"/>
              <a:t>And sustains us – (2 Timothy 3 v 16 &amp; 2 Peter 1 v 3)</a:t>
            </a:r>
          </a:p>
          <a:p>
            <a:r>
              <a:rPr lang="en-GB" dirty="0"/>
              <a:t>Hearing His word brings us faith – Romans 10 v 17 – this is a particularly poignant and apposite verse, given this passage speaks of wilfully faithless individuals who will not hear what the Sower has to say.</a:t>
            </a:r>
          </a:p>
          <a:p>
            <a:r>
              <a:rPr lang="en-GB" dirty="0"/>
              <a:t>Now, in light of this incredible revelation – that He wants to sow His Logos in our hearts, so that we can be one with Him.</a:t>
            </a:r>
          </a:p>
          <a:p>
            <a:r>
              <a:rPr lang="en-GB" dirty="0"/>
              <a:t>And note that He has always intended to do this, as He expresses in Jeremiah 31 v 31 and following.</a:t>
            </a:r>
          </a:p>
          <a:p>
            <a:r>
              <a:rPr lang="en-GB" dirty="0"/>
              <a:t>We can now look at the next aspect of the passage.</a:t>
            </a:r>
          </a:p>
          <a:p>
            <a:r>
              <a:rPr lang="en-GB" dirty="0"/>
              <a:t>We understand the seed (at least to some extent), so let’s understand the soil.</a:t>
            </a:r>
          </a:p>
          <a:p>
            <a:r>
              <a:rPr lang="en-GB" dirty="0"/>
              <a:t>Verse 19 implies that the soil represents the heart into which the seed has been sown.</a:t>
            </a:r>
          </a:p>
          <a:p>
            <a:endParaRPr lang="en-GB" dirty="0"/>
          </a:p>
        </p:txBody>
      </p:sp>
    </p:spTree>
    <p:extLst>
      <p:ext uri="{BB962C8B-B14F-4D97-AF65-F5344CB8AC3E}">
        <p14:creationId xmlns:p14="http://schemas.microsoft.com/office/powerpoint/2010/main" val="3891877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DDEEF-C34E-319D-44AA-EE464A9F42A4}"/>
              </a:ext>
            </a:extLst>
          </p:cNvPr>
          <p:cNvSpPr>
            <a:spLocks noGrp="1"/>
          </p:cNvSpPr>
          <p:nvPr>
            <p:ph type="title"/>
          </p:nvPr>
        </p:nvSpPr>
        <p:spPr/>
        <p:txBody>
          <a:bodyPr/>
          <a:lstStyle/>
          <a:p>
            <a:r>
              <a:rPr lang="en-GB" dirty="0"/>
              <a:t>The Parable explained</a:t>
            </a:r>
          </a:p>
        </p:txBody>
      </p:sp>
      <p:sp>
        <p:nvSpPr>
          <p:cNvPr id="3" name="Content Placeholder 2">
            <a:extLst>
              <a:ext uri="{FF2B5EF4-FFF2-40B4-BE49-F238E27FC236}">
                <a16:creationId xmlns:a16="http://schemas.microsoft.com/office/drawing/2014/main" id="{E3D96DF5-DC56-7CE9-D5F5-922A26581252}"/>
              </a:ext>
            </a:extLst>
          </p:cNvPr>
          <p:cNvSpPr>
            <a:spLocks noGrp="1"/>
          </p:cNvSpPr>
          <p:nvPr>
            <p:ph idx="1"/>
          </p:nvPr>
        </p:nvSpPr>
        <p:spPr>
          <a:xfrm>
            <a:off x="838200" y="1327354"/>
            <a:ext cx="10515600" cy="5530645"/>
          </a:xfrm>
        </p:spPr>
        <p:txBody>
          <a:bodyPr>
            <a:normAutofit fontScale="77500" lnSpcReduction="20000"/>
          </a:bodyPr>
          <a:lstStyle/>
          <a:p>
            <a:r>
              <a:rPr lang="en-GB" dirty="0"/>
              <a:t>The Sower sows with liberality into all hearts, some of which provide better soils than others.</a:t>
            </a:r>
          </a:p>
          <a:p>
            <a:r>
              <a:rPr lang="en-GB" dirty="0"/>
              <a:t>The first example – the seed that falls beside the road – represents little or no fertile soil for the seed to germinate.</a:t>
            </a:r>
          </a:p>
          <a:p>
            <a:r>
              <a:rPr lang="en-GB" dirty="0"/>
              <a:t>Hearts that are not available for any growth of the seed.</a:t>
            </a:r>
          </a:p>
          <a:p>
            <a:r>
              <a:rPr lang="en-GB" dirty="0"/>
              <a:t>This could be hearts that are hardened (the roadside is a hard place) and this seed does not even begin to take root before Satan is able to snatch it away – perhaps people who are cynical or afraid or perhaps callous.</a:t>
            </a:r>
          </a:p>
          <a:p>
            <a:r>
              <a:rPr lang="en-GB" dirty="0"/>
              <a:t>The point here is that the Sower – Jesus – sows to all hearts and each heart decides how they will receive the seed (Calvinists may not agree with this).</a:t>
            </a:r>
          </a:p>
          <a:p>
            <a:r>
              <a:rPr lang="en-GB" dirty="0"/>
              <a:t>Then we seem to have a picture of people with fickle hearts. Seed sown in the rocky places where it will struggle to weather harsh conditions.</a:t>
            </a:r>
          </a:p>
          <a:p>
            <a:r>
              <a:rPr lang="en-GB" dirty="0"/>
              <a:t>There is an immediate joyful response, but the lack of depth doesn’t permit the seed to take root and grow properly.</a:t>
            </a:r>
          </a:p>
          <a:p>
            <a:r>
              <a:rPr lang="en-GB" dirty="0"/>
              <a:t>Jesus mentions that they do not withstand persecution or affliction because of the word.</a:t>
            </a:r>
          </a:p>
          <a:p>
            <a:r>
              <a:rPr lang="en-GB" dirty="0"/>
              <a:t>They might believe the word but are not prepared to make a stand for it against opposition – cave-in to peer pressure, for example.</a:t>
            </a:r>
          </a:p>
        </p:txBody>
      </p:sp>
    </p:spTree>
    <p:extLst>
      <p:ext uri="{BB962C8B-B14F-4D97-AF65-F5344CB8AC3E}">
        <p14:creationId xmlns:p14="http://schemas.microsoft.com/office/powerpoint/2010/main" val="1054808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DDEEF-C34E-319D-44AA-EE464A9F42A4}"/>
              </a:ext>
            </a:extLst>
          </p:cNvPr>
          <p:cNvSpPr>
            <a:spLocks noGrp="1"/>
          </p:cNvSpPr>
          <p:nvPr>
            <p:ph type="title"/>
          </p:nvPr>
        </p:nvSpPr>
        <p:spPr/>
        <p:txBody>
          <a:bodyPr/>
          <a:lstStyle/>
          <a:p>
            <a:r>
              <a:rPr lang="en-GB" dirty="0"/>
              <a:t>The Parable explained</a:t>
            </a:r>
          </a:p>
        </p:txBody>
      </p:sp>
      <p:sp>
        <p:nvSpPr>
          <p:cNvPr id="3" name="Content Placeholder 2">
            <a:extLst>
              <a:ext uri="{FF2B5EF4-FFF2-40B4-BE49-F238E27FC236}">
                <a16:creationId xmlns:a16="http://schemas.microsoft.com/office/drawing/2014/main" id="{E3D96DF5-DC56-7CE9-D5F5-922A26581252}"/>
              </a:ext>
            </a:extLst>
          </p:cNvPr>
          <p:cNvSpPr>
            <a:spLocks noGrp="1"/>
          </p:cNvSpPr>
          <p:nvPr>
            <p:ph idx="1"/>
          </p:nvPr>
        </p:nvSpPr>
        <p:spPr>
          <a:xfrm>
            <a:off x="838200" y="1327354"/>
            <a:ext cx="10515600" cy="5530645"/>
          </a:xfrm>
        </p:spPr>
        <p:txBody>
          <a:bodyPr>
            <a:normAutofit fontScale="92500" lnSpcReduction="10000"/>
          </a:bodyPr>
          <a:lstStyle/>
          <a:p>
            <a:r>
              <a:rPr lang="en-GB" dirty="0"/>
              <a:t>The we have the seed sown among the thorns – the worried, fearful or distracted heart, where there is always something more important.</a:t>
            </a:r>
          </a:p>
          <a:p>
            <a:r>
              <a:rPr lang="en-GB" dirty="0"/>
              <a:t>The one that pursues riches and reputation, has worldly ambition or worldly worries, and these choke the seed of God’s Logos.</a:t>
            </a:r>
          </a:p>
          <a:p>
            <a:r>
              <a:rPr lang="en-GB" dirty="0"/>
              <a:t>Effectively these folks do not have time to have  God share heart with them.</a:t>
            </a:r>
          </a:p>
          <a:p>
            <a:r>
              <a:rPr lang="en-GB" dirty="0"/>
              <a:t>The advice to the Colossian church in Colossians 3 v 16 is to let the word of Christ RICHLY dwell in your heart.</a:t>
            </a:r>
          </a:p>
          <a:p>
            <a:r>
              <a:rPr lang="en-GB" dirty="0"/>
              <a:t>Philippians 3 v 10 and Ephesians 3 v 14</a:t>
            </a:r>
          </a:p>
          <a:p>
            <a:r>
              <a:rPr lang="en-GB" dirty="0"/>
              <a:t>In Psalm 119 v 105 we learn that the word is a lamp unto our feet and a light unto our path. If the seed doesn’t grow, we stumble along unlit paths.</a:t>
            </a:r>
          </a:p>
          <a:p>
            <a:r>
              <a:rPr lang="en-GB" dirty="0"/>
              <a:t>In other words, our frenetic activity given to other things is wasted and futile.</a:t>
            </a:r>
          </a:p>
          <a:p>
            <a:endParaRPr lang="en-GB" dirty="0"/>
          </a:p>
          <a:p>
            <a:endParaRPr lang="en-GB" dirty="0"/>
          </a:p>
        </p:txBody>
      </p:sp>
    </p:spTree>
    <p:extLst>
      <p:ext uri="{BB962C8B-B14F-4D97-AF65-F5344CB8AC3E}">
        <p14:creationId xmlns:p14="http://schemas.microsoft.com/office/powerpoint/2010/main" val="4119302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DDEEF-C34E-319D-44AA-EE464A9F42A4}"/>
              </a:ext>
            </a:extLst>
          </p:cNvPr>
          <p:cNvSpPr>
            <a:spLocks noGrp="1"/>
          </p:cNvSpPr>
          <p:nvPr>
            <p:ph type="title"/>
          </p:nvPr>
        </p:nvSpPr>
        <p:spPr/>
        <p:txBody>
          <a:bodyPr/>
          <a:lstStyle/>
          <a:p>
            <a:r>
              <a:rPr lang="en-GB" dirty="0"/>
              <a:t>The Parable explained</a:t>
            </a:r>
          </a:p>
        </p:txBody>
      </p:sp>
      <p:sp>
        <p:nvSpPr>
          <p:cNvPr id="3" name="Content Placeholder 2">
            <a:extLst>
              <a:ext uri="{FF2B5EF4-FFF2-40B4-BE49-F238E27FC236}">
                <a16:creationId xmlns:a16="http://schemas.microsoft.com/office/drawing/2014/main" id="{E3D96DF5-DC56-7CE9-D5F5-922A26581252}"/>
              </a:ext>
            </a:extLst>
          </p:cNvPr>
          <p:cNvSpPr>
            <a:spLocks noGrp="1"/>
          </p:cNvSpPr>
          <p:nvPr>
            <p:ph idx="1"/>
          </p:nvPr>
        </p:nvSpPr>
        <p:spPr>
          <a:xfrm>
            <a:off x="838200" y="1327354"/>
            <a:ext cx="10515600" cy="5530645"/>
          </a:xfrm>
        </p:spPr>
        <p:txBody>
          <a:bodyPr>
            <a:normAutofit fontScale="70000" lnSpcReduction="20000"/>
          </a:bodyPr>
          <a:lstStyle/>
          <a:p>
            <a:r>
              <a:rPr lang="en-GB" dirty="0"/>
              <a:t>Then we have the final example where the heart represents good soil and there is a big harvest of 30, 60 or a 100-fold.</a:t>
            </a:r>
          </a:p>
          <a:p>
            <a:r>
              <a:rPr lang="en-GB" dirty="0"/>
              <a:t>For every seed that produces a plant, the plant produces many more seeds.</a:t>
            </a:r>
          </a:p>
          <a:p>
            <a:r>
              <a:rPr lang="en-GB" dirty="0"/>
              <a:t>If we nurture the seed and till the soil well – keep it in good shape for germination – there will be a great harvest of whatever plant that seed produces.</a:t>
            </a:r>
          </a:p>
          <a:p>
            <a:r>
              <a:rPr lang="en-GB" dirty="0"/>
              <a:t>So, what is the seed of God’s Logos designed to produce?</a:t>
            </a:r>
          </a:p>
          <a:p>
            <a:r>
              <a:rPr lang="en-GB" dirty="0"/>
              <a:t> A unity with, and a deep understanding of, God Himself.</a:t>
            </a:r>
          </a:p>
          <a:p>
            <a:r>
              <a:rPr lang="en-GB" dirty="0"/>
              <a:t>Righteous character and eventual sinlessness (we are not yet sinless but we should sin less as the seed grows.</a:t>
            </a:r>
          </a:p>
          <a:p>
            <a:r>
              <a:rPr lang="en-GB" dirty="0"/>
              <a:t>God’s word is different from any other word we will ever hear.</a:t>
            </a:r>
          </a:p>
          <a:p>
            <a:r>
              <a:rPr lang="en-GB" dirty="0"/>
              <a:t>His word is sent to accomplish things.</a:t>
            </a:r>
          </a:p>
          <a:p>
            <a:r>
              <a:rPr lang="en-GB" dirty="0"/>
              <a:t>In Isaiah 55 v 11 we read, “So will My word be which goes forth from My mouth; It will not return to Me empty, Without accomplishing what I desire, And without succeeding in the matter for which I sent it.”</a:t>
            </a:r>
          </a:p>
          <a:p>
            <a:r>
              <a:rPr lang="en-GB" dirty="0"/>
              <a:t>Back in Jeremiah 31 starting at verse 27 there is, once again, a seed-sowing analogy that culminates in the writing of His word on our hearts.</a:t>
            </a:r>
          </a:p>
          <a:p>
            <a:r>
              <a:rPr lang="en-GB" dirty="0"/>
              <a:t>In the time of Matthew’s Gospel, seed was scattered on the soil and then ploughed in.</a:t>
            </a:r>
          </a:p>
          <a:p>
            <a:r>
              <a:rPr lang="en-GB" dirty="0"/>
              <a:t>These other places were not </a:t>
            </a:r>
            <a:r>
              <a:rPr lang="en-GB" dirty="0" err="1"/>
              <a:t>ploughable</a:t>
            </a:r>
            <a:r>
              <a:rPr lang="en-GB" dirty="0"/>
              <a:t>: </a:t>
            </a:r>
            <a:r>
              <a:rPr lang="en-GB" dirty="0">
                <a:solidFill>
                  <a:srgbClr val="FF0000"/>
                </a:solidFill>
              </a:rPr>
              <a:t>we need to ensure our hearts remain </a:t>
            </a:r>
            <a:r>
              <a:rPr lang="en-GB" dirty="0" err="1">
                <a:solidFill>
                  <a:srgbClr val="FF0000"/>
                </a:solidFill>
              </a:rPr>
              <a:t>ploughable</a:t>
            </a:r>
            <a:r>
              <a:rPr lang="en-GB" dirty="0">
                <a:solidFill>
                  <a:srgbClr val="FF0000"/>
                </a:solidFill>
              </a:rPr>
              <a:t>.</a:t>
            </a:r>
          </a:p>
        </p:txBody>
      </p:sp>
    </p:spTree>
    <p:extLst>
      <p:ext uri="{BB962C8B-B14F-4D97-AF65-F5344CB8AC3E}">
        <p14:creationId xmlns:p14="http://schemas.microsoft.com/office/powerpoint/2010/main" val="17900674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3C119E9-C5C8-409E-8244-3737F1992492}"/>
</file>

<file path=customXml/itemProps2.xml><?xml version="1.0" encoding="utf-8"?>
<ds:datastoreItem xmlns:ds="http://schemas.openxmlformats.org/officeDocument/2006/customXml" ds:itemID="{3796BA1D-E92A-410C-A1A6-0B8C16766B70}"/>
</file>

<file path=customXml/itemProps3.xml><?xml version="1.0" encoding="utf-8"?>
<ds:datastoreItem xmlns:ds="http://schemas.openxmlformats.org/officeDocument/2006/customXml" ds:itemID="{44F0612A-7E96-4C4D-8553-63A40CACE8C2}"/>
</file>

<file path=docProps/app.xml><?xml version="1.0" encoding="utf-8"?>
<Properties xmlns="http://schemas.openxmlformats.org/officeDocument/2006/extended-properties" xmlns:vt="http://schemas.openxmlformats.org/officeDocument/2006/docPropsVTypes">
  <TotalTime>5074</TotalTime>
  <Words>2176</Words>
  <Application>Microsoft Office PowerPoint</Application>
  <PresentationFormat>Widescreen</PresentationFormat>
  <Paragraphs>113</Paragraphs>
  <Slides>10</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Matthew 13 v 18 - 23</vt:lpstr>
      <vt:lpstr>Introduction</vt:lpstr>
      <vt:lpstr>The Parable explained</vt:lpstr>
      <vt:lpstr>The Parable explained</vt:lpstr>
      <vt:lpstr>The Parable explained</vt:lpstr>
      <vt:lpstr>The Parable explained</vt:lpstr>
      <vt:lpstr>The Parable explained</vt:lpstr>
      <vt:lpstr>The Parable explained</vt:lpstr>
      <vt:lpstr>The Parable explained</vt:lpstr>
      <vt:lpstr>The Parable explained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2024-07-17T06:21:23Z</dcterms:created>
  <dcterms:modified xsi:type="dcterms:W3CDTF">2024-07-21T09:01:46Z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