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B8E744-AC68-4E0F-B118-7C9C32CBDFEF}" v="6" dt="2024-12-27T20:42:10.0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7974" autoAdjust="0"/>
  </p:normalViewPr>
  <p:slideViewPr>
    <p:cSldViewPr snapToGrid="0">
      <p:cViewPr varScale="1">
        <p:scale>
          <a:sx n="52" d="100"/>
          <a:sy n="52" d="100"/>
        </p:scale>
        <p:origin x="104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0047A3-9A11-4184-942E-CE40C9729620}" type="datetimeFigureOut">
              <a:rPr lang="en-GB" smtClean="0"/>
              <a:t>30/12/2024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0BEE17-DB71-4CD5-9337-1F21776978A2}" type="slidenum">
              <a:rPr lang="en-GB" smtClean="0"/>
              <a:t>‹#›</a:t>
            </a:fld>
            <a:endParaRPr lang="en-GB"/>
          </a:p>
        </p:txBody>
      </p:sp>
    </p:spTree>
    <p:extLst>
      <p:ext uri="{BB962C8B-B14F-4D97-AF65-F5344CB8AC3E}">
        <p14:creationId xmlns:p14="http://schemas.microsoft.com/office/powerpoint/2010/main" val="133219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70BEE17-DB71-4CD5-9337-1F21776978A2}" type="slidenum">
              <a:rPr lang="en-GB" smtClean="0"/>
              <a:t>7</a:t>
            </a:fld>
            <a:endParaRPr lang="en-GB"/>
          </a:p>
        </p:txBody>
      </p:sp>
    </p:spTree>
    <p:extLst>
      <p:ext uri="{BB962C8B-B14F-4D97-AF65-F5344CB8AC3E}">
        <p14:creationId xmlns:p14="http://schemas.microsoft.com/office/powerpoint/2010/main" val="2301401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E6898-F7E3-A53B-3FA7-50EB88579F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3ADFFC-657B-EBCD-0254-1B88BA5446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A93EC6-6F80-D3D9-7090-47F77DE59EB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A5A7936-EF61-7C86-1EE5-8CE2C5FFC62A}"/>
              </a:ext>
            </a:extLst>
          </p:cNvPr>
          <p:cNvSpPr>
            <a:spLocks noGrp="1"/>
          </p:cNvSpPr>
          <p:nvPr>
            <p:ph type="sldNum" sz="quarter" idx="5"/>
          </p:nvPr>
        </p:nvSpPr>
        <p:spPr/>
        <p:txBody>
          <a:bodyPr/>
          <a:lstStyle/>
          <a:p>
            <a:fld id="{070BEE17-DB71-4CD5-9337-1F21776978A2}" type="slidenum">
              <a:rPr lang="en-GB" smtClean="0"/>
              <a:t>8</a:t>
            </a:fld>
            <a:endParaRPr lang="en-GB"/>
          </a:p>
        </p:txBody>
      </p:sp>
    </p:spTree>
    <p:extLst>
      <p:ext uri="{BB962C8B-B14F-4D97-AF65-F5344CB8AC3E}">
        <p14:creationId xmlns:p14="http://schemas.microsoft.com/office/powerpoint/2010/main" val="3598847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D1038-5472-2738-55F1-293990FB0C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E062E-8B17-0B29-6068-C249BEBCB3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D646A5-5019-9D6E-DD74-281FE0CFAB0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D42CC7D-104E-DD7E-655B-D2081638C5B0}"/>
              </a:ext>
            </a:extLst>
          </p:cNvPr>
          <p:cNvSpPr>
            <a:spLocks noGrp="1"/>
          </p:cNvSpPr>
          <p:nvPr>
            <p:ph type="sldNum" sz="quarter" idx="5"/>
          </p:nvPr>
        </p:nvSpPr>
        <p:spPr/>
        <p:txBody>
          <a:bodyPr/>
          <a:lstStyle/>
          <a:p>
            <a:fld id="{070BEE17-DB71-4CD5-9337-1F21776978A2}" type="slidenum">
              <a:rPr lang="en-GB" smtClean="0"/>
              <a:t>9</a:t>
            </a:fld>
            <a:endParaRPr lang="en-GB"/>
          </a:p>
        </p:txBody>
      </p:sp>
    </p:spTree>
    <p:extLst>
      <p:ext uri="{BB962C8B-B14F-4D97-AF65-F5344CB8AC3E}">
        <p14:creationId xmlns:p14="http://schemas.microsoft.com/office/powerpoint/2010/main" val="2211796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79790-261B-8CEA-5565-E520F9300B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1B976B4-3D5A-7CD9-4800-EB96DA20B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CB1BBF2-74FB-A727-8D74-BE5AC57A463F}"/>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5" name="Footer Placeholder 4">
            <a:extLst>
              <a:ext uri="{FF2B5EF4-FFF2-40B4-BE49-F238E27FC236}">
                <a16:creationId xmlns:a16="http://schemas.microsoft.com/office/drawing/2014/main" id="{B46A579F-357A-FE42-2E57-1FAE9F55F7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FAD823-E186-6A48-FED0-F4550A8247DF}"/>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2231697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A534C-05FE-0FB4-A3F1-9E99EC39D64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9A801B-F1AB-3AB8-63E8-9B156D8360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EBD812-10CE-106E-6626-783B63325EFF}"/>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5" name="Footer Placeholder 4">
            <a:extLst>
              <a:ext uri="{FF2B5EF4-FFF2-40B4-BE49-F238E27FC236}">
                <a16:creationId xmlns:a16="http://schemas.microsoft.com/office/drawing/2014/main" id="{5A7D4B5F-8707-9BB5-5BDF-0FE1280BBC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BCF39D-2AB5-37EB-8A60-F9C970D9E973}"/>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298227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5D6E57-2B6B-1185-31B5-E88A2FD1C9B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54B9640-0910-B437-238E-8B645FFA5F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1B2C31-1EE8-E079-998D-0F0ABE882617}"/>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5" name="Footer Placeholder 4">
            <a:extLst>
              <a:ext uri="{FF2B5EF4-FFF2-40B4-BE49-F238E27FC236}">
                <a16:creationId xmlns:a16="http://schemas.microsoft.com/office/drawing/2014/main" id="{6B0FC583-F6A0-676B-494D-E8846F9D41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2071DF-43AF-978D-A6DB-F2243C7E9A09}"/>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356516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56C1D-5F55-DA00-D6D6-2C8C3C6B75A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CA199E-D3AC-C383-AE29-E8943AE34B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5CE86A-FACF-DE98-F503-069DFDF12CB2}"/>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5" name="Footer Placeholder 4">
            <a:extLst>
              <a:ext uri="{FF2B5EF4-FFF2-40B4-BE49-F238E27FC236}">
                <a16:creationId xmlns:a16="http://schemas.microsoft.com/office/drawing/2014/main" id="{AC528C91-CBEA-8261-774A-9B45A5E2D6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F0827E-F96E-EA78-C595-9BA0DCC217BC}"/>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3100162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26037-5385-C72E-2721-BF79D63611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E41C6C6-6725-DDFF-B68B-822E8904E97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47A762-F6A3-AAA6-982B-376D2BD26415}"/>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5" name="Footer Placeholder 4">
            <a:extLst>
              <a:ext uri="{FF2B5EF4-FFF2-40B4-BE49-F238E27FC236}">
                <a16:creationId xmlns:a16="http://schemas.microsoft.com/office/drawing/2014/main" id="{913E4DF2-ED5D-E80D-816B-22AF1C71FC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2190B7-FB2B-917B-AD84-188FC775097A}"/>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2052446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77ECB-2037-EA03-5311-279C307DF8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70EF52-4B27-A8A8-3117-E28703EE33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944F6F8-34FF-9F7C-5D61-997BF34E15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2D8456F-FB8D-674F-BA58-85333766615B}"/>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6" name="Footer Placeholder 5">
            <a:extLst>
              <a:ext uri="{FF2B5EF4-FFF2-40B4-BE49-F238E27FC236}">
                <a16:creationId xmlns:a16="http://schemas.microsoft.com/office/drawing/2014/main" id="{10DA110A-A052-A180-EC78-925494255E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4C0315-F9E4-677E-C9EB-2C3A9FC28187}"/>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443993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A23C9-C420-ECD4-AE49-F6FA22DA085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EF47D2-6702-D58C-81B9-EAD241F01E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3FE582-BD21-55C2-4DDB-AA738C73DD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E20D695-D4A7-15BB-B11C-892F2CFA96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52D4C9-755D-F3AC-6D48-3C5E64D809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0B7E82E-D259-B407-3B69-DF249B6A3CE8}"/>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8" name="Footer Placeholder 7">
            <a:extLst>
              <a:ext uri="{FF2B5EF4-FFF2-40B4-BE49-F238E27FC236}">
                <a16:creationId xmlns:a16="http://schemas.microsoft.com/office/drawing/2014/main" id="{EE46E68E-64C6-2F90-7511-B348DEA44A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A659DA-F366-CA24-C9C6-C58B5A8EC442}"/>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3244344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C251B-4B98-9AA9-5599-EE91F2DF4CC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06C848B-08CC-1CAD-4AF5-CE72C9E224EA}"/>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4" name="Footer Placeholder 3">
            <a:extLst>
              <a:ext uri="{FF2B5EF4-FFF2-40B4-BE49-F238E27FC236}">
                <a16:creationId xmlns:a16="http://schemas.microsoft.com/office/drawing/2014/main" id="{23235866-636F-6CB1-2AB4-523EB0BDA53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5CFBBAA-2AD9-302C-B4DB-D33E768394E9}"/>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2485576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676A233-929C-704C-529B-CF3800DC8A4E}"/>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3" name="Footer Placeholder 2">
            <a:extLst>
              <a:ext uri="{FF2B5EF4-FFF2-40B4-BE49-F238E27FC236}">
                <a16:creationId xmlns:a16="http://schemas.microsoft.com/office/drawing/2014/main" id="{28E2CDC3-7D18-78C7-E44B-33A07B8BCCE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6EC6B19-7EFA-8233-FB32-BD99CDC8902C}"/>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3558917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CD6EC-9D5D-7F9F-053C-1C18613874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BECA886-E802-E744-FAEA-CA4E7686D0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FCBFAF1-8020-F633-E136-5D6484935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64AEF9-4158-22E3-0B5A-0EB7AF411A8C}"/>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6" name="Footer Placeholder 5">
            <a:extLst>
              <a:ext uri="{FF2B5EF4-FFF2-40B4-BE49-F238E27FC236}">
                <a16:creationId xmlns:a16="http://schemas.microsoft.com/office/drawing/2014/main" id="{1F52A871-0D6A-3F5A-F623-FB0575BB1C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4884CD-E781-85FA-4C46-7F48C4DF60D9}"/>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1391275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13482-4FAE-11BD-D8A3-4201F8A0AB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9973540-33D6-2CE0-C93A-E661EEE76A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B29D0A-B6E6-5D6B-5A74-3807DEF0B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AFAC5E-E2C3-A45C-B0F5-3802F562927C}"/>
              </a:ext>
            </a:extLst>
          </p:cNvPr>
          <p:cNvSpPr>
            <a:spLocks noGrp="1"/>
          </p:cNvSpPr>
          <p:nvPr>
            <p:ph type="dt" sz="half" idx="10"/>
          </p:nvPr>
        </p:nvSpPr>
        <p:spPr/>
        <p:txBody>
          <a:bodyPr/>
          <a:lstStyle/>
          <a:p>
            <a:fld id="{26E098D2-5815-44CF-B1E6-5B74AC45202A}" type="datetimeFigureOut">
              <a:rPr lang="en-GB" smtClean="0"/>
              <a:t>30/12/2024</a:t>
            </a:fld>
            <a:endParaRPr lang="en-GB"/>
          </a:p>
        </p:txBody>
      </p:sp>
      <p:sp>
        <p:nvSpPr>
          <p:cNvPr id="6" name="Footer Placeholder 5">
            <a:extLst>
              <a:ext uri="{FF2B5EF4-FFF2-40B4-BE49-F238E27FC236}">
                <a16:creationId xmlns:a16="http://schemas.microsoft.com/office/drawing/2014/main" id="{8D1AFF34-9FB2-3CF9-F07F-25DBFEF2D1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089CCB-050E-FE53-9893-B095924E2122}"/>
              </a:ext>
            </a:extLst>
          </p:cNvPr>
          <p:cNvSpPr>
            <a:spLocks noGrp="1"/>
          </p:cNvSpPr>
          <p:nvPr>
            <p:ph type="sldNum" sz="quarter" idx="12"/>
          </p:nvPr>
        </p:nvSpPr>
        <p:spPr/>
        <p:txBody>
          <a:bodyPr/>
          <a:lstStyle/>
          <a:p>
            <a:fld id="{9E905DED-436B-484D-BE2C-10D11D888C58}" type="slidenum">
              <a:rPr lang="en-GB" smtClean="0"/>
              <a:t>‹#›</a:t>
            </a:fld>
            <a:endParaRPr lang="en-GB"/>
          </a:p>
        </p:txBody>
      </p:sp>
    </p:spTree>
    <p:extLst>
      <p:ext uri="{BB962C8B-B14F-4D97-AF65-F5344CB8AC3E}">
        <p14:creationId xmlns:p14="http://schemas.microsoft.com/office/powerpoint/2010/main" val="3152326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AE1169-58CF-8AD2-45C9-7AAA98FF36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E53EF9-F7DF-54DC-1FF2-85AF92E9DA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E89409-47E6-1386-FE29-B37D3D75EE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6E098D2-5815-44CF-B1E6-5B74AC45202A}" type="datetimeFigureOut">
              <a:rPr lang="en-GB" smtClean="0"/>
              <a:t>30/12/2024</a:t>
            </a:fld>
            <a:endParaRPr lang="en-GB"/>
          </a:p>
        </p:txBody>
      </p:sp>
      <p:sp>
        <p:nvSpPr>
          <p:cNvPr id="5" name="Footer Placeholder 4">
            <a:extLst>
              <a:ext uri="{FF2B5EF4-FFF2-40B4-BE49-F238E27FC236}">
                <a16:creationId xmlns:a16="http://schemas.microsoft.com/office/drawing/2014/main" id="{E6AABAA6-D80D-5FA4-184D-503F57C384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56C2087-00DF-5679-2DC7-2CBBBEEB8B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905DED-436B-484D-BE2C-10D11D888C58}" type="slidenum">
              <a:rPr lang="en-GB" smtClean="0"/>
              <a:t>‹#›</a:t>
            </a:fld>
            <a:endParaRPr lang="en-GB"/>
          </a:p>
        </p:txBody>
      </p:sp>
    </p:spTree>
    <p:extLst>
      <p:ext uri="{BB962C8B-B14F-4D97-AF65-F5344CB8AC3E}">
        <p14:creationId xmlns:p14="http://schemas.microsoft.com/office/powerpoint/2010/main" val="1405983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B56C6-ADFA-E4D3-5165-13B05BE1BA76}"/>
              </a:ext>
            </a:extLst>
          </p:cNvPr>
          <p:cNvSpPr>
            <a:spLocks noGrp="1"/>
          </p:cNvSpPr>
          <p:nvPr>
            <p:ph type="ctrTitle"/>
          </p:nvPr>
        </p:nvSpPr>
        <p:spPr/>
        <p:txBody>
          <a:bodyPr/>
          <a:lstStyle/>
          <a:p>
            <a:r>
              <a:rPr lang="en-GB" dirty="0"/>
              <a:t>Jesus the expected one</a:t>
            </a:r>
          </a:p>
        </p:txBody>
      </p:sp>
      <p:sp>
        <p:nvSpPr>
          <p:cNvPr id="3" name="Subtitle 2">
            <a:extLst>
              <a:ext uri="{FF2B5EF4-FFF2-40B4-BE49-F238E27FC236}">
                <a16:creationId xmlns:a16="http://schemas.microsoft.com/office/drawing/2014/main" id="{1A5F372A-A9AA-19BD-F71A-D999F475315A}"/>
              </a:ext>
            </a:extLst>
          </p:cNvPr>
          <p:cNvSpPr>
            <a:spLocks noGrp="1"/>
          </p:cNvSpPr>
          <p:nvPr>
            <p:ph type="subTitle" idx="1"/>
          </p:nvPr>
        </p:nvSpPr>
        <p:spPr/>
        <p:txBody>
          <a:bodyPr/>
          <a:lstStyle/>
          <a:p>
            <a:r>
              <a:rPr lang="en-GB" dirty="0"/>
              <a:t>If you believed Moses, you would believe in Me because He wrote of Me</a:t>
            </a:r>
          </a:p>
        </p:txBody>
      </p:sp>
    </p:spTree>
    <p:extLst>
      <p:ext uri="{BB962C8B-B14F-4D97-AF65-F5344CB8AC3E}">
        <p14:creationId xmlns:p14="http://schemas.microsoft.com/office/powerpoint/2010/main" val="3568804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95282-72E3-73A2-FF66-333444E476AE}"/>
              </a:ext>
            </a:extLst>
          </p:cNvPr>
          <p:cNvSpPr>
            <a:spLocks noGrp="1"/>
          </p:cNvSpPr>
          <p:nvPr>
            <p:ph type="title"/>
          </p:nvPr>
        </p:nvSpPr>
        <p:spPr/>
        <p:txBody>
          <a:bodyPr/>
          <a:lstStyle/>
          <a:p>
            <a:r>
              <a:rPr lang="en-GB" dirty="0"/>
              <a:t>Jesus the expected one</a:t>
            </a:r>
          </a:p>
        </p:txBody>
      </p:sp>
      <p:sp>
        <p:nvSpPr>
          <p:cNvPr id="3" name="Content Placeholder 2">
            <a:extLst>
              <a:ext uri="{FF2B5EF4-FFF2-40B4-BE49-F238E27FC236}">
                <a16:creationId xmlns:a16="http://schemas.microsoft.com/office/drawing/2014/main" id="{96650238-2618-9F34-0D34-627823AED427}"/>
              </a:ext>
            </a:extLst>
          </p:cNvPr>
          <p:cNvSpPr>
            <a:spLocks noGrp="1"/>
          </p:cNvSpPr>
          <p:nvPr>
            <p:ph idx="1"/>
          </p:nvPr>
        </p:nvSpPr>
        <p:spPr>
          <a:xfrm>
            <a:off x="838200" y="1248696"/>
            <a:ext cx="10515600" cy="5609303"/>
          </a:xfrm>
        </p:spPr>
        <p:txBody>
          <a:bodyPr>
            <a:normAutofit fontScale="77500" lnSpcReduction="20000"/>
          </a:bodyPr>
          <a:lstStyle/>
          <a:p>
            <a:r>
              <a:rPr lang="en-GB" dirty="0"/>
              <a:t>Last time we looked at the precise timing of the ‘visitation’ of Messiah. </a:t>
            </a:r>
          </a:p>
          <a:p>
            <a:r>
              <a:rPr lang="en-GB" dirty="0"/>
              <a:t>We saw that from the prophecy in Daniel 9 v 25 and following we were able to see that He said there would be 173880 days from the decree in 445 BC to Messiah’s presentation to the Jews as their King and this was fulfilled to the very day of the triumphal entry.</a:t>
            </a:r>
          </a:p>
          <a:p>
            <a:r>
              <a:rPr lang="en-GB" dirty="0"/>
              <a:t>Today we’re going to look at a couple of other Old Testament scriptures that speak of Jesus, to demonstrate that the Jews, particularly the religious leaders, should have been expecting Him, or at least recognised Him when He arrived.</a:t>
            </a:r>
          </a:p>
          <a:p>
            <a:r>
              <a:rPr lang="en-GB" dirty="0"/>
              <a:t>In John’s gospel we have two scriptures that we are going to follow up.</a:t>
            </a:r>
          </a:p>
          <a:p>
            <a:r>
              <a:rPr lang="en-GB" dirty="0"/>
              <a:t>These are John 5 v 39 and 45, both of which tell us that:</a:t>
            </a:r>
          </a:p>
          <a:p>
            <a:pPr marL="514350" indent="-514350">
              <a:buFont typeface="+mj-lt"/>
              <a:buAutoNum type="arabicPeriod"/>
            </a:pPr>
            <a:r>
              <a:rPr lang="en-GB" dirty="0"/>
              <a:t>The scriptures (Old Testament – the New had not been written at this time) spoke of Jesus</a:t>
            </a:r>
          </a:p>
          <a:p>
            <a:pPr marL="514350" indent="-514350">
              <a:buFont typeface="+mj-lt"/>
              <a:buAutoNum type="arabicPeriod"/>
            </a:pPr>
            <a:r>
              <a:rPr lang="en-GB" dirty="0"/>
              <a:t>That Moses wrote about Jesus</a:t>
            </a:r>
          </a:p>
          <a:p>
            <a:r>
              <a:rPr lang="en-GB" dirty="0"/>
              <a:t>Whilst the verses we will look at do not contain the name of either ‘Jesus ‘ or ‘Messiah’, they do speak of Him in other ways and the Jews looked for these characteristics when they assessed any claimant to the role of Messiah.</a:t>
            </a:r>
          </a:p>
          <a:p>
            <a:r>
              <a:rPr lang="en-GB" dirty="0"/>
              <a:t>Messiah simply means ‘Anointed One’ – ‘Christ’ has the same meaning in Greek.</a:t>
            </a:r>
          </a:p>
          <a:p>
            <a:r>
              <a:rPr lang="en-GB" dirty="0"/>
              <a:t>The Jews were always looking for their promised Messiah, promised in Genesis 3.</a:t>
            </a:r>
          </a:p>
          <a:p>
            <a:endParaRPr lang="en-GB" dirty="0"/>
          </a:p>
        </p:txBody>
      </p:sp>
    </p:spTree>
    <p:extLst>
      <p:ext uri="{BB962C8B-B14F-4D97-AF65-F5344CB8AC3E}">
        <p14:creationId xmlns:p14="http://schemas.microsoft.com/office/powerpoint/2010/main" val="71228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CFEE3-126A-67E9-06B6-78335F9352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47AF0-CBFE-2212-4013-49BFA1CFB5A1}"/>
              </a:ext>
            </a:extLst>
          </p:cNvPr>
          <p:cNvSpPr>
            <a:spLocks noGrp="1"/>
          </p:cNvSpPr>
          <p:nvPr>
            <p:ph type="title"/>
          </p:nvPr>
        </p:nvSpPr>
        <p:spPr/>
        <p:txBody>
          <a:bodyPr/>
          <a:lstStyle/>
          <a:p>
            <a:r>
              <a:rPr lang="en-GB" dirty="0"/>
              <a:t>Jesus the expected one</a:t>
            </a:r>
          </a:p>
        </p:txBody>
      </p:sp>
      <p:sp>
        <p:nvSpPr>
          <p:cNvPr id="3" name="Content Placeholder 2">
            <a:extLst>
              <a:ext uri="{FF2B5EF4-FFF2-40B4-BE49-F238E27FC236}">
                <a16:creationId xmlns:a16="http://schemas.microsoft.com/office/drawing/2014/main" id="{7F17D713-73D4-8503-ADE2-9E10F3F82EDE}"/>
              </a:ext>
            </a:extLst>
          </p:cNvPr>
          <p:cNvSpPr>
            <a:spLocks noGrp="1"/>
          </p:cNvSpPr>
          <p:nvPr>
            <p:ph idx="1"/>
          </p:nvPr>
        </p:nvSpPr>
        <p:spPr>
          <a:xfrm>
            <a:off x="838200" y="1248696"/>
            <a:ext cx="10515600" cy="5609303"/>
          </a:xfrm>
        </p:spPr>
        <p:txBody>
          <a:bodyPr>
            <a:normAutofit fontScale="77500" lnSpcReduction="20000"/>
          </a:bodyPr>
          <a:lstStyle/>
          <a:p>
            <a:r>
              <a:rPr lang="en-GB" b="1" dirty="0"/>
              <a:t>From John chapter 5</a:t>
            </a:r>
          </a:p>
          <a:p>
            <a:r>
              <a:rPr lang="en-GB" dirty="0"/>
              <a:t>39      “You search the Scriptures because you think that in them you have eternal life; it is these that testify about Me; </a:t>
            </a:r>
          </a:p>
          <a:p>
            <a:r>
              <a:rPr lang="en-GB" dirty="0"/>
              <a:t>40      and you are unwilling to come to Me so that you may have life. </a:t>
            </a:r>
            <a:br>
              <a:rPr lang="en-GB" dirty="0"/>
            </a:br>
            <a:r>
              <a:rPr lang="en-GB" dirty="0"/>
              <a:t>And;</a:t>
            </a:r>
          </a:p>
          <a:p>
            <a:r>
              <a:rPr lang="en-GB" dirty="0"/>
              <a:t> 45      “Do not think that I will accuse you before the Father; the one who accuses you is Moses, in whom you have set your hope. </a:t>
            </a:r>
          </a:p>
          <a:p>
            <a:r>
              <a:rPr lang="en-GB" dirty="0"/>
              <a:t>46      “For if you believed Moses, you would believe Me, for he wrote about Me. </a:t>
            </a:r>
          </a:p>
          <a:p>
            <a:r>
              <a:rPr lang="en-GB" dirty="0"/>
              <a:t>47      “But if you do not believe his writings, how will you believe My words?” </a:t>
            </a:r>
          </a:p>
          <a:p>
            <a:r>
              <a:rPr lang="en-GB" dirty="0"/>
              <a:t>The Old Testament generally speaks of Jesus in a number of different ways.</a:t>
            </a:r>
          </a:p>
          <a:p>
            <a:r>
              <a:rPr lang="en-GB" dirty="0"/>
              <a:t>Many of them we can mention, but do not have the time to study them in detail today.</a:t>
            </a:r>
          </a:p>
          <a:p>
            <a:r>
              <a:rPr lang="en-GB" dirty="0"/>
              <a:t>We see Jesus in typology when we look at the life of Joseph, Samson and, primarily, Moses. Their lives, in some way, mirrored the life of Jesus.</a:t>
            </a:r>
          </a:p>
          <a:p>
            <a:r>
              <a:rPr lang="en-GB" dirty="0"/>
              <a:t>We find historical facts that Speak of Him – His descendancy, His birth in Bethlehem, His flight to Egypt as a young boy, his predecessor, John the Baptist; His virgin birth, His resurrection etc. There were well over 300 such prophecies, all very specific.</a:t>
            </a:r>
          </a:p>
        </p:txBody>
      </p:sp>
    </p:spTree>
    <p:extLst>
      <p:ext uri="{BB962C8B-B14F-4D97-AF65-F5344CB8AC3E}">
        <p14:creationId xmlns:p14="http://schemas.microsoft.com/office/powerpoint/2010/main" val="265002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C2CD1-3822-71D8-6ABA-BFD7F954A8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685326-2981-B496-827B-66234E25D0B0}"/>
              </a:ext>
            </a:extLst>
          </p:cNvPr>
          <p:cNvSpPr>
            <a:spLocks noGrp="1"/>
          </p:cNvSpPr>
          <p:nvPr>
            <p:ph type="title"/>
          </p:nvPr>
        </p:nvSpPr>
        <p:spPr/>
        <p:txBody>
          <a:bodyPr/>
          <a:lstStyle/>
          <a:p>
            <a:r>
              <a:rPr lang="en-GB" dirty="0"/>
              <a:t>Jesus the expected one</a:t>
            </a:r>
          </a:p>
        </p:txBody>
      </p:sp>
      <p:sp>
        <p:nvSpPr>
          <p:cNvPr id="3" name="Content Placeholder 2">
            <a:extLst>
              <a:ext uri="{FF2B5EF4-FFF2-40B4-BE49-F238E27FC236}">
                <a16:creationId xmlns:a16="http://schemas.microsoft.com/office/drawing/2014/main" id="{80135907-0C0B-1DCD-B749-494B825D9809}"/>
              </a:ext>
            </a:extLst>
          </p:cNvPr>
          <p:cNvSpPr>
            <a:spLocks noGrp="1"/>
          </p:cNvSpPr>
          <p:nvPr>
            <p:ph idx="1"/>
          </p:nvPr>
        </p:nvSpPr>
        <p:spPr>
          <a:xfrm>
            <a:off x="838200" y="1248696"/>
            <a:ext cx="10515600" cy="5609303"/>
          </a:xfrm>
        </p:spPr>
        <p:txBody>
          <a:bodyPr>
            <a:normAutofit fontScale="77500" lnSpcReduction="20000"/>
          </a:bodyPr>
          <a:lstStyle/>
          <a:p>
            <a:r>
              <a:rPr lang="en-GB" dirty="0"/>
              <a:t>Let’s look at Moses’ writings and see some places where he referred to Jesus (Messiah) in a manner that was obviously a forecast of what they should expect to see in Messiah.</a:t>
            </a:r>
          </a:p>
          <a:p>
            <a:r>
              <a:rPr lang="en-GB" dirty="0"/>
              <a:t>In Deuteronomy 18 v 15 – 22, God speaks through Moses and promises a prophet like Him whom they </a:t>
            </a:r>
            <a:r>
              <a:rPr lang="en-GB" b="1" dirty="0"/>
              <a:t>MUST</a:t>
            </a:r>
            <a:r>
              <a:rPr lang="en-GB" dirty="0"/>
              <a:t> hear and (Shema) obey, or God will require it of him.</a:t>
            </a:r>
          </a:p>
          <a:p>
            <a:r>
              <a:rPr lang="en-GB" dirty="0"/>
              <a:t>This phrase seems to mean that God will require obedience and will observe to ensure it happens and will judge if it does not.</a:t>
            </a:r>
          </a:p>
          <a:p>
            <a:r>
              <a:rPr lang="en-GB" dirty="0"/>
              <a:t>So, whilst this prophet will be ‘like’ Moses, He will carry much greater authority.</a:t>
            </a:r>
          </a:p>
          <a:p>
            <a:r>
              <a:rPr lang="en-GB" dirty="0"/>
              <a:t>Moses also said that this prophet would arise from among ‘your people’, from which they could infer that He would be a Jew.</a:t>
            </a:r>
          </a:p>
          <a:p>
            <a:r>
              <a:rPr lang="en-GB" dirty="0"/>
              <a:t>Moses was, in a very real sense, both a Prophet and a Priest.</a:t>
            </a:r>
          </a:p>
          <a:p>
            <a:r>
              <a:rPr lang="en-GB" dirty="0"/>
              <a:t>He is credited in this verse with being a Prophet – speaking the word of God to the people.</a:t>
            </a:r>
          </a:p>
          <a:p>
            <a:r>
              <a:rPr lang="en-GB" dirty="0"/>
              <a:t>He also pleaded with God on behalf of the people in the role of Priest (Exodus 32 v 11 &amp; 32 for example).</a:t>
            </a:r>
          </a:p>
          <a:p>
            <a:r>
              <a:rPr lang="en-GB" dirty="0"/>
              <a:t>There were many parallels between Jesus and Moses that they would recognise, as they were very familiar with the life of Moses.</a:t>
            </a:r>
          </a:p>
          <a:p>
            <a:r>
              <a:rPr lang="en-GB" dirty="0"/>
              <a:t>Reflection on Jesus’ life would have revealed these similarities.</a:t>
            </a:r>
          </a:p>
        </p:txBody>
      </p:sp>
    </p:spTree>
    <p:extLst>
      <p:ext uri="{BB962C8B-B14F-4D97-AF65-F5344CB8AC3E}">
        <p14:creationId xmlns:p14="http://schemas.microsoft.com/office/powerpoint/2010/main" val="4239708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50A75-D8AE-C9C4-3247-058C669AD4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0EA915-75F5-3D3D-4CBA-B68025892507}"/>
              </a:ext>
            </a:extLst>
          </p:cNvPr>
          <p:cNvSpPr>
            <a:spLocks noGrp="1"/>
          </p:cNvSpPr>
          <p:nvPr>
            <p:ph type="title"/>
          </p:nvPr>
        </p:nvSpPr>
        <p:spPr>
          <a:xfrm>
            <a:off x="690716" y="-1090049"/>
            <a:ext cx="10515600" cy="1325563"/>
          </a:xfrm>
        </p:spPr>
        <p:txBody>
          <a:bodyPr/>
          <a:lstStyle/>
          <a:p>
            <a:endParaRPr lang="en-GB" dirty="0"/>
          </a:p>
        </p:txBody>
      </p:sp>
      <p:graphicFrame>
        <p:nvGraphicFramePr>
          <p:cNvPr id="4" name="Content Placeholder 3">
            <a:extLst>
              <a:ext uri="{FF2B5EF4-FFF2-40B4-BE49-F238E27FC236}">
                <a16:creationId xmlns:a16="http://schemas.microsoft.com/office/drawing/2014/main" id="{56699427-5244-E2AE-07B9-C6C150C7A0BC}"/>
              </a:ext>
            </a:extLst>
          </p:cNvPr>
          <p:cNvGraphicFramePr>
            <a:graphicFrameLocks noGrp="1"/>
          </p:cNvGraphicFramePr>
          <p:nvPr>
            <p:ph idx="1"/>
            <p:extLst>
              <p:ext uri="{D42A27DB-BD31-4B8C-83A1-F6EECF244321}">
                <p14:modId xmlns:p14="http://schemas.microsoft.com/office/powerpoint/2010/main" val="362100679"/>
              </p:ext>
            </p:extLst>
          </p:nvPr>
        </p:nvGraphicFramePr>
        <p:xfrm>
          <a:off x="838200" y="235514"/>
          <a:ext cx="10515600" cy="6622486"/>
        </p:xfrm>
        <a:graphic>
          <a:graphicData uri="http://schemas.openxmlformats.org/drawingml/2006/table">
            <a:tbl>
              <a:tblPr firstRow="1" bandRow="1">
                <a:tableStyleId>{5C22544A-7EE6-4342-B048-85BDC9FD1C3A}</a:tableStyleId>
              </a:tblPr>
              <a:tblGrid>
                <a:gridCol w="5188974">
                  <a:extLst>
                    <a:ext uri="{9D8B030D-6E8A-4147-A177-3AD203B41FA5}">
                      <a16:colId xmlns:a16="http://schemas.microsoft.com/office/drawing/2014/main" val="2571963641"/>
                    </a:ext>
                  </a:extLst>
                </a:gridCol>
                <a:gridCol w="5326626">
                  <a:extLst>
                    <a:ext uri="{9D8B030D-6E8A-4147-A177-3AD203B41FA5}">
                      <a16:colId xmlns:a16="http://schemas.microsoft.com/office/drawing/2014/main" val="1194467932"/>
                    </a:ext>
                  </a:extLst>
                </a:gridCol>
              </a:tblGrid>
              <a:tr h="400200">
                <a:tc>
                  <a:txBody>
                    <a:bodyPr/>
                    <a:lstStyle/>
                    <a:p>
                      <a:pPr algn="ctr"/>
                      <a:r>
                        <a:rPr lang="en-GB" dirty="0"/>
                        <a:t>Moses</a:t>
                      </a:r>
                    </a:p>
                  </a:txBody>
                  <a:tcPr/>
                </a:tc>
                <a:tc>
                  <a:txBody>
                    <a:bodyPr/>
                    <a:lstStyle/>
                    <a:p>
                      <a:pPr algn="ctr"/>
                      <a:r>
                        <a:rPr lang="en-GB" dirty="0"/>
                        <a:t>Jesus</a:t>
                      </a:r>
                    </a:p>
                  </a:txBody>
                  <a:tcPr/>
                </a:tc>
                <a:extLst>
                  <a:ext uri="{0D108BD9-81ED-4DB2-BD59-A6C34878D82A}">
                    <a16:rowId xmlns:a16="http://schemas.microsoft.com/office/drawing/2014/main" val="2405727226"/>
                  </a:ext>
                </a:extLst>
              </a:tr>
              <a:tr h="400200">
                <a:tc>
                  <a:txBody>
                    <a:bodyPr/>
                    <a:lstStyle/>
                    <a:p>
                      <a:pPr algn="ctr"/>
                      <a:r>
                        <a:rPr lang="en-GB" dirty="0"/>
                        <a:t>Born in a time when babies were being killed</a:t>
                      </a:r>
                    </a:p>
                  </a:txBody>
                  <a:tcPr/>
                </a:tc>
                <a:tc>
                  <a:txBody>
                    <a:bodyPr/>
                    <a:lstStyle/>
                    <a:p>
                      <a:pPr algn="ctr"/>
                      <a:r>
                        <a:rPr lang="en-GB" dirty="0"/>
                        <a:t>Had to flee to Egypt to avoid the slaughter of babies</a:t>
                      </a:r>
                    </a:p>
                  </a:txBody>
                  <a:tcPr/>
                </a:tc>
                <a:extLst>
                  <a:ext uri="{0D108BD9-81ED-4DB2-BD59-A6C34878D82A}">
                    <a16:rowId xmlns:a16="http://schemas.microsoft.com/office/drawing/2014/main" val="3918192835"/>
                  </a:ext>
                </a:extLst>
              </a:tr>
              <a:tr h="690756">
                <a:tc>
                  <a:txBody>
                    <a:bodyPr/>
                    <a:lstStyle/>
                    <a:p>
                      <a:pPr algn="ctr"/>
                      <a:r>
                        <a:rPr lang="en-GB" dirty="0"/>
                        <a:t>Learned all the wisdom of Egypt and was mighty in word and deed (Acts 7 v 22)</a:t>
                      </a:r>
                    </a:p>
                  </a:txBody>
                  <a:tcPr/>
                </a:tc>
                <a:tc>
                  <a:txBody>
                    <a:bodyPr/>
                    <a:lstStyle/>
                    <a:p>
                      <a:pPr algn="ctr"/>
                      <a:r>
                        <a:rPr lang="en-GB" dirty="0"/>
                        <a:t>They were astonished at His teachings in the synagogue (mark 6 v 2)</a:t>
                      </a:r>
                    </a:p>
                  </a:txBody>
                  <a:tcPr/>
                </a:tc>
                <a:extLst>
                  <a:ext uri="{0D108BD9-81ED-4DB2-BD59-A6C34878D82A}">
                    <a16:rowId xmlns:a16="http://schemas.microsoft.com/office/drawing/2014/main" val="1844853895"/>
                  </a:ext>
                </a:extLst>
              </a:tr>
              <a:tr h="690756">
                <a:tc>
                  <a:txBody>
                    <a:bodyPr/>
                    <a:lstStyle/>
                    <a:p>
                      <a:pPr algn="ctr"/>
                      <a:r>
                        <a:rPr lang="en-GB" dirty="0"/>
                        <a:t>Moses supposed his brethren would understand, but they did not (Acts 7 v 25)</a:t>
                      </a:r>
                    </a:p>
                  </a:txBody>
                  <a:tcPr/>
                </a:tc>
                <a:tc>
                  <a:txBody>
                    <a:bodyPr/>
                    <a:lstStyle/>
                    <a:p>
                      <a:pPr algn="ctr"/>
                      <a:r>
                        <a:rPr lang="en-GB" dirty="0"/>
                        <a:t>The world knew Him not…the world received Him not (John 1 v 10 &amp; 11 and 6 v 66)</a:t>
                      </a:r>
                    </a:p>
                  </a:txBody>
                  <a:tcPr/>
                </a:tc>
                <a:extLst>
                  <a:ext uri="{0D108BD9-81ED-4DB2-BD59-A6C34878D82A}">
                    <a16:rowId xmlns:a16="http://schemas.microsoft.com/office/drawing/2014/main" val="2699955807"/>
                  </a:ext>
                </a:extLst>
              </a:tr>
              <a:tr h="690756">
                <a:tc>
                  <a:txBody>
                    <a:bodyPr/>
                    <a:lstStyle/>
                    <a:p>
                      <a:pPr algn="ctr"/>
                      <a:r>
                        <a:rPr lang="en-GB" dirty="0"/>
                        <a:t>Moses fled to the wilderness before returning to deliver his people (Acts 7 v 29)</a:t>
                      </a:r>
                    </a:p>
                  </a:txBody>
                  <a:tcPr/>
                </a:tc>
                <a:tc>
                  <a:txBody>
                    <a:bodyPr/>
                    <a:lstStyle/>
                    <a:p>
                      <a:pPr algn="ctr"/>
                      <a:r>
                        <a:rPr lang="en-GB" dirty="0"/>
                        <a:t>Jesus withdrew to the wilderness to be with God before beginning His ministry (Matthew 4 v 1 – 11)</a:t>
                      </a:r>
                    </a:p>
                  </a:txBody>
                  <a:tcPr/>
                </a:tc>
                <a:extLst>
                  <a:ext uri="{0D108BD9-81ED-4DB2-BD59-A6C34878D82A}">
                    <a16:rowId xmlns:a16="http://schemas.microsoft.com/office/drawing/2014/main" val="3513316213"/>
                  </a:ext>
                </a:extLst>
              </a:tr>
              <a:tr h="690756">
                <a:tc>
                  <a:txBody>
                    <a:bodyPr/>
                    <a:lstStyle/>
                    <a:p>
                      <a:pPr algn="ctr"/>
                      <a:r>
                        <a:rPr lang="en-GB" dirty="0"/>
                        <a:t>Moses returned to his people after those who sought to kill him were dead (Acts 7 v 30 - 340</a:t>
                      </a:r>
                    </a:p>
                  </a:txBody>
                  <a:tcPr/>
                </a:tc>
                <a:tc>
                  <a:txBody>
                    <a:bodyPr/>
                    <a:lstStyle/>
                    <a:p>
                      <a:pPr algn="ctr"/>
                      <a:r>
                        <a:rPr lang="en-GB" dirty="0"/>
                        <a:t>Jesus’ family returned to Israel after Herod died (Matthew 2 v 20)</a:t>
                      </a:r>
                    </a:p>
                  </a:txBody>
                  <a:tcPr/>
                </a:tc>
                <a:extLst>
                  <a:ext uri="{0D108BD9-81ED-4DB2-BD59-A6C34878D82A}">
                    <a16:rowId xmlns:a16="http://schemas.microsoft.com/office/drawing/2014/main" val="3334828473"/>
                  </a:ext>
                </a:extLst>
              </a:tr>
              <a:tr h="986794">
                <a:tc>
                  <a:txBody>
                    <a:bodyPr/>
                    <a:lstStyle/>
                    <a:p>
                      <a:pPr algn="ctr"/>
                      <a:r>
                        <a:rPr lang="en-GB" dirty="0"/>
                        <a:t>Israel was in bondage to the Egyptians (always a symbol of sin) and moses was sent to deliver them (Acts 7 v 34)</a:t>
                      </a:r>
                    </a:p>
                  </a:txBody>
                  <a:tcPr/>
                </a:tc>
                <a:tc>
                  <a:txBody>
                    <a:bodyPr/>
                    <a:lstStyle/>
                    <a:p>
                      <a:pPr algn="ctr"/>
                      <a:r>
                        <a:rPr lang="en-GB" dirty="0"/>
                        <a:t>Israel was in bondage to literal sin and Jesus came to deliver them (John 8 v 36)</a:t>
                      </a:r>
                    </a:p>
                  </a:txBody>
                  <a:tcPr/>
                </a:tc>
                <a:extLst>
                  <a:ext uri="{0D108BD9-81ED-4DB2-BD59-A6C34878D82A}">
                    <a16:rowId xmlns:a16="http://schemas.microsoft.com/office/drawing/2014/main" val="3303676556"/>
                  </a:ext>
                </a:extLst>
              </a:tr>
              <a:tr h="690756">
                <a:tc>
                  <a:txBody>
                    <a:bodyPr/>
                    <a:lstStyle/>
                    <a:p>
                      <a:pPr algn="ctr"/>
                      <a:r>
                        <a:rPr lang="en-GB" dirty="0"/>
                        <a:t>They refused Moses as their ruler (Acts 7 v 35)</a:t>
                      </a:r>
                    </a:p>
                  </a:txBody>
                  <a:tcPr/>
                </a:tc>
                <a:tc>
                  <a:txBody>
                    <a:bodyPr/>
                    <a:lstStyle/>
                    <a:p>
                      <a:pPr algn="ctr"/>
                      <a:r>
                        <a:rPr lang="en-GB" dirty="0"/>
                        <a:t>They rejected Jesus Christ, heir of the Father (Matthew 21 v 33 – 39)</a:t>
                      </a:r>
                    </a:p>
                  </a:txBody>
                  <a:tcPr/>
                </a:tc>
                <a:extLst>
                  <a:ext uri="{0D108BD9-81ED-4DB2-BD59-A6C34878D82A}">
                    <a16:rowId xmlns:a16="http://schemas.microsoft.com/office/drawing/2014/main" val="3890932056"/>
                  </a:ext>
                </a:extLst>
              </a:tr>
              <a:tr h="690756">
                <a:tc>
                  <a:txBody>
                    <a:bodyPr/>
                    <a:lstStyle/>
                    <a:p>
                      <a:pPr algn="ctr"/>
                      <a:r>
                        <a:rPr lang="en-GB" dirty="0"/>
                        <a:t>Moses showed wonders and signs in the land of Egypt (Acts 7 v 36)</a:t>
                      </a:r>
                    </a:p>
                  </a:txBody>
                  <a:tcPr/>
                </a:tc>
                <a:tc>
                  <a:txBody>
                    <a:bodyPr/>
                    <a:lstStyle/>
                    <a:p>
                      <a:pPr algn="ctr"/>
                      <a:r>
                        <a:rPr lang="en-GB" dirty="0"/>
                        <a:t>Jesus went about healing all manner of sickness (Matthew 4 v 23)</a:t>
                      </a:r>
                    </a:p>
                  </a:txBody>
                  <a:tcPr/>
                </a:tc>
                <a:extLst>
                  <a:ext uri="{0D108BD9-81ED-4DB2-BD59-A6C34878D82A}">
                    <a16:rowId xmlns:a16="http://schemas.microsoft.com/office/drawing/2014/main" val="3919181082"/>
                  </a:ext>
                </a:extLst>
              </a:tr>
              <a:tr h="690756">
                <a:tc>
                  <a:txBody>
                    <a:bodyPr/>
                    <a:lstStyle/>
                    <a:p>
                      <a:pPr algn="ctr"/>
                      <a:r>
                        <a:rPr lang="en-GB" dirty="0"/>
                        <a:t>In their hearts, the people turned back again to Egypt (Acts 7 v 39)</a:t>
                      </a:r>
                    </a:p>
                  </a:txBody>
                  <a:tcPr/>
                </a:tc>
                <a:tc>
                  <a:txBody>
                    <a:bodyPr/>
                    <a:lstStyle/>
                    <a:p>
                      <a:pPr algn="ctr"/>
                      <a:r>
                        <a:rPr lang="en-GB" dirty="0"/>
                        <a:t>From that time, many of His disciples went back and walked no more with Him (John 6 v 66)</a:t>
                      </a:r>
                    </a:p>
                  </a:txBody>
                  <a:tcPr/>
                </a:tc>
                <a:extLst>
                  <a:ext uri="{0D108BD9-81ED-4DB2-BD59-A6C34878D82A}">
                    <a16:rowId xmlns:a16="http://schemas.microsoft.com/office/drawing/2014/main" val="2461948563"/>
                  </a:ext>
                </a:extLst>
              </a:tr>
            </a:tbl>
          </a:graphicData>
        </a:graphic>
      </p:graphicFrame>
    </p:spTree>
    <p:extLst>
      <p:ext uri="{BB962C8B-B14F-4D97-AF65-F5344CB8AC3E}">
        <p14:creationId xmlns:p14="http://schemas.microsoft.com/office/powerpoint/2010/main" val="3662131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BE149-C1D1-7F74-96CF-1D79B0D39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6BA4D5-426F-C7EE-332A-2C61EEAF381E}"/>
              </a:ext>
            </a:extLst>
          </p:cNvPr>
          <p:cNvSpPr>
            <a:spLocks noGrp="1"/>
          </p:cNvSpPr>
          <p:nvPr>
            <p:ph type="title"/>
          </p:nvPr>
        </p:nvSpPr>
        <p:spPr/>
        <p:txBody>
          <a:bodyPr/>
          <a:lstStyle/>
          <a:p>
            <a:r>
              <a:rPr lang="en-GB" dirty="0"/>
              <a:t>Jesus the expected one</a:t>
            </a:r>
          </a:p>
        </p:txBody>
      </p:sp>
      <p:sp>
        <p:nvSpPr>
          <p:cNvPr id="3" name="Content Placeholder 2">
            <a:extLst>
              <a:ext uri="{FF2B5EF4-FFF2-40B4-BE49-F238E27FC236}">
                <a16:creationId xmlns:a16="http://schemas.microsoft.com/office/drawing/2014/main" id="{DBCA398E-A22F-A452-7321-53889864A3F2}"/>
              </a:ext>
            </a:extLst>
          </p:cNvPr>
          <p:cNvSpPr>
            <a:spLocks noGrp="1"/>
          </p:cNvSpPr>
          <p:nvPr>
            <p:ph idx="1"/>
          </p:nvPr>
        </p:nvSpPr>
        <p:spPr>
          <a:xfrm>
            <a:off x="838200" y="1248696"/>
            <a:ext cx="10515600" cy="5609303"/>
          </a:xfrm>
        </p:spPr>
        <p:txBody>
          <a:bodyPr>
            <a:normAutofit fontScale="77500" lnSpcReduction="20000"/>
          </a:bodyPr>
          <a:lstStyle/>
          <a:p>
            <a:r>
              <a:rPr lang="en-GB" dirty="0"/>
              <a:t>Let’s look at one other occasion where Moses wrote about Jesus – there are many we could have chosen.</a:t>
            </a:r>
          </a:p>
          <a:p>
            <a:r>
              <a:rPr lang="en-GB" dirty="0"/>
              <a:t>Genesis 22 gives us an account of Abraham taking Isaac up a mountain to sacrifice him as a burnt offering.</a:t>
            </a:r>
          </a:p>
          <a:p>
            <a:r>
              <a:rPr lang="en-GB" dirty="0"/>
              <a:t>We should not infer from this passage that God is in favour of child sacrifice.</a:t>
            </a:r>
          </a:p>
          <a:p>
            <a:r>
              <a:rPr lang="en-GB" dirty="0"/>
              <a:t>This was conducted by God as a symbolic example of what God would do – arguably so Jesus could say, “Moses wrote about me”.</a:t>
            </a:r>
          </a:p>
          <a:p>
            <a:r>
              <a:rPr lang="en-GB" dirty="0"/>
              <a:t>Moses takes his son – his only son (he had a son by Hagar, but God didn’t count him – God did not see the son conceived in sin but only the one of promise).</a:t>
            </a:r>
          </a:p>
          <a:p>
            <a:r>
              <a:rPr lang="en-GB" dirty="0"/>
              <a:t>One could argue that God had the whole of humanity as ‘sons’ but counted none of them until their sin had been paid for.</a:t>
            </a:r>
          </a:p>
          <a:p>
            <a:r>
              <a:rPr lang="en-GB" dirty="0"/>
              <a:t>In this regard, Jesus was His only Son.</a:t>
            </a:r>
          </a:p>
          <a:p>
            <a:r>
              <a:rPr lang="en-GB" dirty="0"/>
              <a:t>So, Isaac was prepared as a sacrifice. He asked his father, “Where is the lamb?.</a:t>
            </a:r>
          </a:p>
          <a:p>
            <a:r>
              <a:rPr lang="en-GB" dirty="0"/>
              <a:t>I find the answer curious – “God will provide ‘Himself’ a lamb”</a:t>
            </a:r>
          </a:p>
          <a:p>
            <a:r>
              <a:rPr lang="en-GB" dirty="0"/>
              <a:t>Most English translation will render it as ‘for Himself’, but as far as I can see the Hebrew is ambiguous.</a:t>
            </a:r>
          </a:p>
          <a:p>
            <a:r>
              <a:rPr lang="en-GB" dirty="0"/>
              <a:t>They could be right, or it could mean God will provide ‘Himself’.</a:t>
            </a:r>
          </a:p>
        </p:txBody>
      </p:sp>
    </p:spTree>
    <p:extLst>
      <p:ext uri="{BB962C8B-B14F-4D97-AF65-F5344CB8AC3E}">
        <p14:creationId xmlns:p14="http://schemas.microsoft.com/office/powerpoint/2010/main" val="1262527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95663-2938-96FE-94FB-C59303B8DB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8D300-F19A-6E9F-255C-D16EB0192EEB}"/>
              </a:ext>
            </a:extLst>
          </p:cNvPr>
          <p:cNvSpPr>
            <a:spLocks noGrp="1"/>
          </p:cNvSpPr>
          <p:nvPr>
            <p:ph type="title"/>
          </p:nvPr>
        </p:nvSpPr>
        <p:spPr/>
        <p:txBody>
          <a:bodyPr/>
          <a:lstStyle/>
          <a:p>
            <a:r>
              <a:rPr lang="en-GB" dirty="0"/>
              <a:t>Jesus the expected one</a:t>
            </a:r>
          </a:p>
        </p:txBody>
      </p:sp>
      <p:sp>
        <p:nvSpPr>
          <p:cNvPr id="3" name="Content Placeholder 2">
            <a:extLst>
              <a:ext uri="{FF2B5EF4-FFF2-40B4-BE49-F238E27FC236}">
                <a16:creationId xmlns:a16="http://schemas.microsoft.com/office/drawing/2014/main" id="{ED6AFA74-A615-5CB6-7598-5C40B7AED63F}"/>
              </a:ext>
            </a:extLst>
          </p:cNvPr>
          <p:cNvSpPr>
            <a:spLocks noGrp="1"/>
          </p:cNvSpPr>
          <p:nvPr>
            <p:ph idx="1"/>
          </p:nvPr>
        </p:nvSpPr>
        <p:spPr>
          <a:xfrm>
            <a:off x="838199" y="1248696"/>
            <a:ext cx="10846981" cy="5609303"/>
          </a:xfrm>
        </p:spPr>
        <p:txBody>
          <a:bodyPr>
            <a:normAutofit fontScale="77500" lnSpcReduction="20000"/>
          </a:bodyPr>
          <a:lstStyle/>
          <a:p>
            <a:r>
              <a:rPr lang="en-GB" dirty="0"/>
              <a:t>God intervened in the sacrifice of Isaac, demonstrating His opposition to child sacrifice – He did not want Isaac as an offering, but was testing Abraham’s resolve.</a:t>
            </a:r>
          </a:p>
          <a:p>
            <a:r>
              <a:rPr lang="en-GB" dirty="0"/>
              <a:t>Isaac at this time was a young man, not a child.</a:t>
            </a:r>
          </a:p>
          <a:p>
            <a:r>
              <a:rPr lang="en-GB" dirty="0"/>
              <a:t>In doing this He created a graphic picture of what He would do with Jesus.</a:t>
            </a:r>
          </a:p>
          <a:p>
            <a:r>
              <a:rPr lang="en-GB" dirty="0"/>
              <a:t>The burnt offering was an offering for sins in which the sacrificed animal was to be totally consumed.</a:t>
            </a:r>
          </a:p>
          <a:p>
            <a:r>
              <a:rPr lang="en-GB" dirty="0"/>
              <a:t>Abraham was called to sacrifice his only son to complete destruction, as a sin offering, just as Jesus ‘became sin (a sin offering) for us.</a:t>
            </a:r>
          </a:p>
          <a:p>
            <a:r>
              <a:rPr lang="en-GB" dirty="0"/>
              <a:t>It is clear from a reading of Acts chapter 7 that this part of the Jews’ history was known, otherwise what would have been the point of Stephen using it.</a:t>
            </a:r>
          </a:p>
          <a:p>
            <a:r>
              <a:rPr lang="en-GB" dirty="0"/>
              <a:t>He was heavily using the fact that Jesus was ‘expected’ to preach the Gospel to them, pointing out the references to Jesus in the Old Testament generally with many references to the writings of Moses.</a:t>
            </a:r>
          </a:p>
          <a:p>
            <a:r>
              <a:rPr lang="en-GB" dirty="0"/>
              <a:t>Let’s conclude by reading Acts 7, confirming that Jesus was ‘The Expected One’.</a:t>
            </a:r>
          </a:p>
          <a:p>
            <a:r>
              <a:rPr lang="en-GB" dirty="0"/>
              <a:t>As a final bit of consideration of the matters prophesied, let’s look at the likelihood of Jesus fulfilling the number of matters prophesied for him, simply by chance.</a:t>
            </a:r>
          </a:p>
          <a:p>
            <a:r>
              <a:rPr lang="en-GB" dirty="0"/>
              <a:t>As we know there are over 300 of these (one writer claims at least 356),  but let’s look at some work showing the likelihood of 1 man fulfilling just 8 of these predictions.</a:t>
            </a:r>
          </a:p>
          <a:p>
            <a:endParaRPr lang="en-GB" dirty="0"/>
          </a:p>
        </p:txBody>
      </p:sp>
    </p:spTree>
    <p:extLst>
      <p:ext uri="{BB962C8B-B14F-4D97-AF65-F5344CB8AC3E}">
        <p14:creationId xmlns:p14="http://schemas.microsoft.com/office/powerpoint/2010/main" val="1809026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F906C-D8DA-9A9B-998C-65D15028A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E1472-4B28-F7C7-6D55-7D17652558B6}"/>
              </a:ext>
            </a:extLst>
          </p:cNvPr>
          <p:cNvSpPr>
            <a:spLocks noGrp="1"/>
          </p:cNvSpPr>
          <p:nvPr>
            <p:ph type="title"/>
          </p:nvPr>
        </p:nvSpPr>
        <p:spPr/>
        <p:txBody>
          <a:bodyPr/>
          <a:lstStyle/>
          <a:p>
            <a:r>
              <a:rPr lang="en-GB" dirty="0"/>
              <a:t>Jesus the expected one</a:t>
            </a:r>
          </a:p>
        </p:txBody>
      </p:sp>
      <p:sp>
        <p:nvSpPr>
          <p:cNvPr id="3" name="Content Placeholder 2">
            <a:extLst>
              <a:ext uri="{FF2B5EF4-FFF2-40B4-BE49-F238E27FC236}">
                <a16:creationId xmlns:a16="http://schemas.microsoft.com/office/drawing/2014/main" id="{950BC35C-D840-D9E8-1E63-E5C739D0E073}"/>
              </a:ext>
            </a:extLst>
          </p:cNvPr>
          <p:cNvSpPr>
            <a:spLocks noGrp="1"/>
          </p:cNvSpPr>
          <p:nvPr>
            <p:ph idx="1"/>
          </p:nvPr>
        </p:nvSpPr>
        <p:spPr>
          <a:xfrm>
            <a:off x="838199" y="1248696"/>
            <a:ext cx="10846981" cy="5609303"/>
          </a:xfrm>
        </p:spPr>
        <p:txBody>
          <a:bodyPr>
            <a:normAutofit fontScale="70000" lnSpcReduction="20000"/>
          </a:bodyPr>
          <a:lstStyle/>
          <a:p>
            <a:r>
              <a:rPr lang="en-GB" dirty="0"/>
              <a:t>The Messiah will be born in Bethlehem (Micah 5:2).</a:t>
            </a:r>
          </a:p>
          <a:p>
            <a:r>
              <a:rPr lang="en-GB" dirty="0"/>
              <a:t>The average population of Bethlehem from the time of Micah to the present (1958) divided by the average population of the earth during the same period = 7,150/2,000,000,000 or 2.8×105.</a:t>
            </a:r>
          </a:p>
          <a:p>
            <a:r>
              <a:rPr lang="en-GB" dirty="0"/>
              <a:t>A messenger will prepare the way for the Messiah (Malachi 3:1).</a:t>
            </a:r>
          </a:p>
          <a:p>
            <a:r>
              <a:rPr lang="en-GB" dirty="0"/>
              <a:t>One man in how many, the world over, has had a forerunner (in this case, John the Baptist) to prepare his way?</a:t>
            </a:r>
          </a:p>
          <a:p>
            <a:r>
              <a:rPr lang="en-GB" dirty="0"/>
              <a:t>Estimate: 1 in 1,000 or 1×10</a:t>
            </a:r>
            <a:r>
              <a:rPr lang="en-GB" baseline="30000" dirty="0"/>
              <a:t>3</a:t>
            </a:r>
            <a:r>
              <a:rPr lang="en-GB" dirty="0"/>
              <a:t>.</a:t>
            </a:r>
          </a:p>
          <a:p>
            <a:r>
              <a:rPr lang="en-GB" dirty="0"/>
              <a:t>The Messiah will enter Jerusalem as a king riding on a donkey (Zechariah 9:9).</a:t>
            </a:r>
          </a:p>
          <a:p>
            <a:r>
              <a:rPr lang="en-GB" dirty="0"/>
              <a:t>One man in how many, who has entered Jerusalem as a ruler, has entered riding on a donkey?</a:t>
            </a:r>
          </a:p>
          <a:p>
            <a:r>
              <a:rPr lang="en-GB" dirty="0"/>
              <a:t>Estimate: 1 in 100 or 1×10</a:t>
            </a:r>
            <a:r>
              <a:rPr lang="en-GB" baseline="30000" dirty="0"/>
              <a:t>2</a:t>
            </a:r>
            <a:r>
              <a:rPr lang="en-GB" dirty="0"/>
              <a:t>.</a:t>
            </a:r>
          </a:p>
          <a:p>
            <a:r>
              <a:rPr lang="en-GB" dirty="0"/>
              <a:t>The Messiah will be betrayed by a friend and suffer wounds in His hands (Zechariah 13:6).</a:t>
            </a:r>
          </a:p>
          <a:p>
            <a:r>
              <a:rPr lang="en-GB" dirty="0"/>
              <a:t>One man in how many, the world over, has been betrayed by a friend, resulting in wounds in his hands?</a:t>
            </a:r>
          </a:p>
          <a:p>
            <a:r>
              <a:rPr lang="en-GB" dirty="0"/>
              <a:t>Estimate: 1 in 1,000 or 1×10</a:t>
            </a:r>
            <a:r>
              <a:rPr lang="en-GB" baseline="30000" dirty="0"/>
              <a:t>3</a:t>
            </a:r>
            <a:r>
              <a:rPr lang="en-GB" dirty="0"/>
              <a:t>.</a:t>
            </a:r>
          </a:p>
          <a:p>
            <a:r>
              <a:rPr lang="en-GB" dirty="0"/>
              <a:t>The Messiah will be betrayed for 30 pieces of silver (Zechariah 11:12).</a:t>
            </a:r>
          </a:p>
          <a:p>
            <a:r>
              <a:rPr lang="en-GB" dirty="0"/>
              <a:t>Of the people who have been betrayed, one in how many has been betrayed for exactly 30 pieces of silver?</a:t>
            </a:r>
          </a:p>
        </p:txBody>
      </p:sp>
    </p:spTree>
    <p:extLst>
      <p:ext uri="{BB962C8B-B14F-4D97-AF65-F5344CB8AC3E}">
        <p14:creationId xmlns:p14="http://schemas.microsoft.com/office/powerpoint/2010/main" val="2554423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02A9D5-5820-D0D7-DCB3-20E430F0C9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D769EB-C425-C429-1BF9-EE5E4F140586}"/>
              </a:ext>
            </a:extLst>
          </p:cNvPr>
          <p:cNvSpPr>
            <a:spLocks noGrp="1"/>
          </p:cNvSpPr>
          <p:nvPr>
            <p:ph type="title"/>
          </p:nvPr>
        </p:nvSpPr>
        <p:spPr/>
        <p:txBody>
          <a:bodyPr/>
          <a:lstStyle/>
          <a:p>
            <a:r>
              <a:rPr lang="en-GB" dirty="0"/>
              <a:t>Jesus the expected one</a:t>
            </a:r>
          </a:p>
        </p:txBody>
      </p:sp>
      <p:sp>
        <p:nvSpPr>
          <p:cNvPr id="3" name="Content Placeholder 2">
            <a:extLst>
              <a:ext uri="{FF2B5EF4-FFF2-40B4-BE49-F238E27FC236}">
                <a16:creationId xmlns:a16="http://schemas.microsoft.com/office/drawing/2014/main" id="{95E6D069-CE97-5105-C9A3-CC9F3FD33C71}"/>
              </a:ext>
            </a:extLst>
          </p:cNvPr>
          <p:cNvSpPr>
            <a:spLocks noGrp="1"/>
          </p:cNvSpPr>
          <p:nvPr>
            <p:ph idx="1"/>
          </p:nvPr>
        </p:nvSpPr>
        <p:spPr>
          <a:xfrm>
            <a:off x="838199" y="1248696"/>
            <a:ext cx="10846981" cy="5609303"/>
          </a:xfrm>
        </p:spPr>
        <p:txBody>
          <a:bodyPr>
            <a:normAutofit fontScale="77500" lnSpcReduction="20000"/>
          </a:bodyPr>
          <a:lstStyle/>
          <a:p>
            <a:r>
              <a:rPr lang="en-GB" dirty="0"/>
              <a:t>Estimate: 1 in 1,000 or 1×10</a:t>
            </a:r>
            <a:r>
              <a:rPr lang="en-GB" baseline="30000" dirty="0"/>
              <a:t>3</a:t>
            </a:r>
            <a:r>
              <a:rPr lang="en-GB" dirty="0"/>
              <a:t>.</a:t>
            </a:r>
          </a:p>
          <a:p>
            <a:r>
              <a:rPr lang="en-GB" dirty="0"/>
              <a:t>The betrayal money will be used to purchase a potter’s field (Zechariah 11:13).</a:t>
            </a:r>
          </a:p>
          <a:p>
            <a:r>
              <a:rPr lang="en-GB" dirty="0"/>
              <a:t>One man in how many, after receiving a bribe for the betrayal of a friend, has returned the money, had it refused, and then experienced it being used to buy a potter’s field?</a:t>
            </a:r>
          </a:p>
          <a:p>
            <a:r>
              <a:rPr lang="en-GB" dirty="0"/>
              <a:t>Estimate: 1 in 100,000 or 1×10⁵.</a:t>
            </a:r>
          </a:p>
          <a:p>
            <a:r>
              <a:rPr lang="en-GB" dirty="0"/>
              <a:t>The Messiah will remain silent while He is afflicted (Isaiah 53:7).</a:t>
            </a:r>
          </a:p>
          <a:p>
            <a:r>
              <a:rPr lang="en-GB" dirty="0"/>
              <a:t>One man in how many, when he is oppressed and afflicted, though innocent, will make no defence of himself?</a:t>
            </a:r>
          </a:p>
          <a:p>
            <a:r>
              <a:rPr lang="en-GB" dirty="0"/>
              <a:t>Estimate: 1 in 1,000 or 1×10</a:t>
            </a:r>
            <a:r>
              <a:rPr lang="en-GB" baseline="30000" dirty="0"/>
              <a:t>3</a:t>
            </a:r>
            <a:r>
              <a:rPr lang="en-GB" dirty="0"/>
              <a:t>.</a:t>
            </a:r>
          </a:p>
          <a:p>
            <a:r>
              <a:rPr lang="en-GB" dirty="0"/>
              <a:t>The Messiah will die by having His hands and feet pierced (Psalm 22:16).</a:t>
            </a:r>
          </a:p>
          <a:p>
            <a:r>
              <a:rPr lang="en-GB" dirty="0"/>
              <a:t>One man in how many, since the time of David, has been crucified?</a:t>
            </a:r>
          </a:p>
          <a:p>
            <a:r>
              <a:rPr lang="en-GB" dirty="0"/>
              <a:t>Estimate: 1 in 10,000 or 1×10</a:t>
            </a:r>
            <a:r>
              <a:rPr lang="en-GB" baseline="30000" dirty="0"/>
              <a:t>4</a:t>
            </a:r>
            <a:r>
              <a:rPr lang="en-GB" dirty="0"/>
              <a:t>.</a:t>
            </a:r>
          </a:p>
          <a:p>
            <a:r>
              <a:rPr lang="en-GB" dirty="0"/>
              <a:t>Multiplying all these probabilities together produces a number (rounded off) of 1×10</a:t>
            </a:r>
            <a:r>
              <a:rPr lang="en-GB" baseline="30000" dirty="0"/>
              <a:t>28</a:t>
            </a:r>
            <a:r>
              <a:rPr lang="en-GB" dirty="0"/>
              <a:t>. Dividing this number by an estimate of the number of people who have lived since the time of these prophecies (88 billion) produces a probability of all 8 prophecies being fulfilled accidently in the life of one person. That probability is 1in 10</a:t>
            </a:r>
            <a:r>
              <a:rPr lang="en-GB" baseline="30000" dirty="0"/>
              <a:t>17</a:t>
            </a:r>
            <a:r>
              <a:rPr lang="en-GB" dirty="0"/>
              <a:t> power or 1 in 100,000,000,000,000,000. That’s one in one hundred </a:t>
            </a:r>
            <a:r>
              <a:rPr lang="en-GB"/>
              <a:t>quadrillion!</a:t>
            </a:r>
            <a:endParaRPr lang="en-GB" dirty="0"/>
          </a:p>
        </p:txBody>
      </p:sp>
    </p:spTree>
    <p:extLst>
      <p:ext uri="{BB962C8B-B14F-4D97-AF65-F5344CB8AC3E}">
        <p14:creationId xmlns:p14="http://schemas.microsoft.com/office/powerpoint/2010/main" val="30345270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B452E43-FA48-496B-B5BE-FF564864A3E1}"/>
</file>

<file path=customXml/itemProps2.xml><?xml version="1.0" encoding="utf-8"?>
<ds:datastoreItem xmlns:ds="http://schemas.openxmlformats.org/officeDocument/2006/customXml" ds:itemID="{EA6369C5-B22B-4144-BC37-BF179A6747AC}"/>
</file>

<file path=customXml/itemProps3.xml><?xml version="1.0" encoding="utf-8"?>
<ds:datastoreItem xmlns:ds="http://schemas.openxmlformats.org/officeDocument/2006/customXml" ds:itemID="{FA6132F1-0E6C-41E4-9B2B-B0C1ACB70B37}"/>
</file>

<file path=docProps/app.xml><?xml version="1.0" encoding="utf-8"?>
<Properties xmlns="http://schemas.openxmlformats.org/officeDocument/2006/extended-properties" xmlns:vt="http://schemas.openxmlformats.org/officeDocument/2006/docPropsVTypes">
  <TotalTime>4578</TotalTime>
  <Words>2036</Words>
  <Application>Microsoft Office PowerPoint</Application>
  <PresentationFormat>Widescreen</PresentationFormat>
  <Paragraphs>107</Paragraphs>
  <Slides>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Jesus the expected one</vt:lpstr>
      <vt:lpstr>Jesus the expected one</vt:lpstr>
      <vt:lpstr>Jesus the expected one</vt:lpstr>
      <vt:lpstr>Jesus the expected one</vt:lpstr>
      <vt:lpstr>PowerPoint Presentation</vt:lpstr>
      <vt:lpstr>Jesus the expected one</vt:lpstr>
      <vt:lpstr>Jesus the expected one</vt:lpstr>
      <vt:lpstr>Jesus the expected one</vt:lpstr>
      <vt:lpstr>Jesus the expected 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2</cp:revision>
  <dcterms:created xsi:type="dcterms:W3CDTF">2024-12-25T16:55:24Z</dcterms:created>
  <dcterms:modified xsi:type="dcterms:W3CDTF">2024-12-30T11:35:07Z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