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9" r:id="rId4"/>
    <p:sldId id="260" r:id="rId5"/>
    <p:sldId id="281" r:id="rId6"/>
    <p:sldId id="282" r:id="rId7"/>
    <p:sldId id="272" r:id="rId8"/>
    <p:sldId id="268"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43" autoAdjust="0"/>
    <p:restoredTop sz="94688" autoAdjust="0"/>
  </p:normalViewPr>
  <p:slideViewPr>
    <p:cSldViewPr snapToGrid="0">
      <p:cViewPr varScale="1">
        <p:scale>
          <a:sx n="77" d="100"/>
          <a:sy n="77" d="100"/>
        </p:scale>
        <p:origin x="701" y="43"/>
      </p:cViewPr>
      <p:guideLst/>
    </p:cSldViewPr>
  </p:slideViewPr>
  <p:outlineViewPr>
    <p:cViewPr>
      <p:scale>
        <a:sx n="33" d="100"/>
        <a:sy n="33" d="100"/>
      </p:scale>
      <p:origin x="0" y="-202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62DF8EDD-4265-4867-9545-ADD14693B01F}"/>
    <pc:docChg chg="undo custSel modSld">
      <pc:chgData name="Ray Kelly" userId="fe8bf2b6eea63579" providerId="LiveId" clId="{62DF8EDD-4265-4867-9545-ADD14693B01F}" dt="2024-01-27T20:37:35.132" v="8511" actId="20577"/>
      <pc:docMkLst>
        <pc:docMk/>
      </pc:docMkLst>
      <pc:sldChg chg="modSp mod">
        <pc:chgData name="Ray Kelly" userId="fe8bf2b6eea63579" providerId="LiveId" clId="{62DF8EDD-4265-4867-9545-ADD14693B01F}" dt="2024-01-22T17:43:33.234" v="1956" actId="20577"/>
        <pc:sldMkLst>
          <pc:docMk/>
          <pc:sldMk cId="801285678" sldId="259"/>
        </pc:sldMkLst>
        <pc:spChg chg="mod">
          <ac:chgData name="Ray Kelly" userId="fe8bf2b6eea63579" providerId="LiveId" clId="{62DF8EDD-4265-4867-9545-ADD14693B01F}" dt="2024-01-22T17:20:21.656" v="1002" actId="20577"/>
          <ac:spMkLst>
            <pc:docMk/>
            <pc:sldMk cId="801285678" sldId="259"/>
            <ac:spMk id="2" creationId="{EF82F845-D1A9-F1C1-E02E-29B0D3061B6E}"/>
          </ac:spMkLst>
        </pc:spChg>
        <pc:spChg chg="mod">
          <ac:chgData name="Ray Kelly" userId="fe8bf2b6eea63579" providerId="LiveId" clId="{62DF8EDD-4265-4867-9545-ADD14693B01F}" dt="2024-01-22T17:43:33.234" v="1956" actId="20577"/>
          <ac:spMkLst>
            <pc:docMk/>
            <pc:sldMk cId="801285678" sldId="259"/>
            <ac:spMk id="3" creationId="{33358E84-CED4-1FE7-E4A5-3687EA68FA77}"/>
          </ac:spMkLst>
        </pc:spChg>
      </pc:sldChg>
      <pc:sldChg chg="modSp mod">
        <pc:chgData name="Ray Kelly" userId="fe8bf2b6eea63579" providerId="LiveId" clId="{62DF8EDD-4265-4867-9545-ADD14693B01F}" dt="2024-01-26T20:29:09.196" v="8214" actId="20577"/>
        <pc:sldMkLst>
          <pc:docMk/>
          <pc:sldMk cId="4199590206" sldId="260"/>
        </pc:sldMkLst>
        <pc:spChg chg="mod">
          <ac:chgData name="Ray Kelly" userId="fe8bf2b6eea63579" providerId="LiveId" clId="{62DF8EDD-4265-4867-9545-ADD14693B01F}" dt="2024-01-22T17:20:36.227" v="1003"/>
          <ac:spMkLst>
            <pc:docMk/>
            <pc:sldMk cId="4199590206" sldId="260"/>
            <ac:spMk id="2" creationId="{CDA13A8D-20F3-3DCA-8ED3-6B151B91E686}"/>
          </ac:spMkLst>
        </pc:spChg>
        <pc:spChg chg="mod">
          <ac:chgData name="Ray Kelly" userId="fe8bf2b6eea63579" providerId="LiveId" clId="{62DF8EDD-4265-4867-9545-ADD14693B01F}" dt="2024-01-26T20:29:09.196" v="8214" actId="20577"/>
          <ac:spMkLst>
            <pc:docMk/>
            <pc:sldMk cId="4199590206" sldId="260"/>
            <ac:spMk id="3" creationId="{3C09090E-E822-BD83-6F88-74393FD8F1D4}"/>
          </ac:spMkLst>
        </pc:spChg>
      </pc:sldChg>
      <pc:sldChg chg="modSp mod">
        <pc:chgData name="Ray Kelly" userId="fe8bf2b6eea63579" providerId="LiveId" clId="{62DF8EDD-4265-4867-9545-ADD14693B01F}" dt="2024-01-27T20:37:35.132" v="8511" actId="20577"/>
        <pc:sldMkLst>
          <pc:docMk/>
          <pc:sldMk cId="3253952961" sldId="264"/>
        </pc:sldMkLst>
        <pc:spChg chg="mod">
          <ac:chgData name="Ray Kelly" userId="fe8bf2b6eea63579" providerId="LiveId" clId="{62DF8EDD-4265-4867-9545-ADD14693B01F}" dt="2024-01-22T17:21:21.867" v="1008"/>
          <ac:spMkLst>
            <pc:docMk/>
            <pc:sldMk cId="3253952961" sldId="264"/>
            <ac:spMk id="2" creationId="{8828A598-91EE-B32C-D2C2-C073B9D3101B}"/>
          </ac:spMkLst>
        </pc:spChg>
        <pc:spChg chg="mod">
          <ac:chgData name="Ray Kelly" userId="fe8bf2b6eea63579" providerId="LiveId" clId="{62DF8EDD-4265-4867-9545-ADD14693B01F}" dt="2024-01-27T20:37:35.132" v="8511" actId="20577"/>
          <ac:spMkLst>
            <pc:docMk/>
            <pc:sldMk cId="3253952961" sldId="264"/>
            <ac:spMk id="3" creationId="{750119FF-2269-043C-31F8-0B9E1F63A0DA}"/>
          </ac:spMkLst>
        </pc:spChg>
      </pc:sldChg>
      <pc:sldChg chg="modSp mod">
        <pc:chgData name="Ray Kelly" userId="fe8bf2b6eea63579" providerId="LiveId" clId="{62DF8EDD-4265-4867-9545-ADD14693B01F}" dt="2024-01-26T20:50:02.793" v="8371" actId="33524"/>
        <pc:sldMkLst>
          <pc:docMk/>
          <pc:sldMk cId="4009510510" sldId="268"/>
        </pc:sldMkLst>
        <pc:spChg chg="mod">
          <ac:chgData name="Ray Kelly" userId="fe8bf2b6eea63579" providerId="LiveId" clId="{62DF8EDD-4265-4867-9545-ADD14693B01F}" dt="2024-01-22T17:21:08.083" v="1007"/>
          <ac:spMkLst>
            <pc:docMk/>
            <pc:sldMk cId="4009510510" sldId="268"/>
            <ac:spMk id="2" creationId="{610D882E-56D6-A575-326A-2C84BE765C1F}"/>
          </ac:spMkLst>
        </pc:spChg>
        <pc:spChg chg="mod">
          <ac:chgData name="Ray Kelly" userId="fe8bf2b6eea63579" providerId="LiveId" clId="{62DF8EDD-4265-4867-9545-ADD14693B01F}" dt="2024-01-26T20:50:02.793" v="8371" actId="33524"/>
          <ac:spMkLst>
            <pc:docMk/>
            <pc:sldMk cId="4009510510" sldId="268"/>
            <ac:spMk id="3" creationId="{37AB71D6-E622-0866-DF21-38A6547DF988}"/>
          </ac:spMkLst>
        </pc:spChg>
      </pc:sldChg>
      <pc:sldChg chg="modSp mod">
        <pc:chgData name="Ray Kelly" userId="fe8bf2b6eea63579" providerId="LiveId" clId="{62DF8EDD-4265-4867-9545-ADD14693B01F}" dt="2024-01-26T20:47:53.646" v="8370" actId="20577"/>
        <pc:sldMkLst>
          <pc:docMk/>
          <pc:sldMk cId="2593176791" sldId="272"/>
        </pc:sldMkLst>
        <pc:spChg chg="mod">
          <ac:chgData name="Ray Kelly" userId="fe8bf2b6eea63579" providerId="LiveId" clId="{62DF8EDD-4265-4867-9545-ADD14693B01F}" dt="2024-01-22T17:21:00.496" v="1006"/>
          <ac:spMkLst>
            <pc:docMk/>
            <pc:sldMk cId="2593176791" sldId="272"/>
            <ac:spMk id="2" creationId="{10FB6CB6-02BB-806C-AFFF-6C591963DA2B}"/>
          </ac:spMkLst>
        </pc:spChg>
        <pc:spChg chg="mod">
          <ac:chgData name="Ray Kelly" userId="fe8bf2b6eea63579" providerId="LiveId" clId="{62DF8EDD-4265-4867-9545-ADD14693B01F}" dt="2024-01-26T20:47:53.646" v="8370" actId="20577"/>
          <ac:spMkLst>
            <pc:docMk/>
            <pc:sldMk cId="2593176791" sldId="272"/>
            <ac:spMk id="3" creationId="{4EA9E719-1D6E-D622-0FBD-BA1F0CC622D0}"/>
          </ac:spMkLst>
        </pc:spChg>
      </pc:sldChg>
      <pc:sldChg chg="modSp mod">
        <pc:chgData name="Ray Kelly" userId="fe8bf2b6eea63579" providerId="LiveId" clId="{62DF8EDD-4265-4867-9545-ADD14693B01F}" dt="2024-01-22T17:19:26.957" v="982" actId="20577"/>
        <pc:sldMkLst>
          <pc:docMk/>
          <pc:sldMk cId="3233085329" sldId="280"/>
        </pc:sldMkLst>
        <pc:spChg chg="mod">
          <ac:chgData name="Ray Kelly" userId="fe8bf2b6eea63579" providerId="LiveId" clId="{62DF8EDD-4265-4867-9545-ADD14693B01F}" dt="2024-01-22T17:19:26.957" v="982" actId="20577"/>
          <ac:spMkLst>
            <pc:docMk/>
            <pc:sldMk cId="3233085329" sldId="280"/>
            <ac:spMk id="3" creationId="{C9F1AB64-0107-3C03-8BA8-5DF1C6CCBD2A}"/>
          </ac:spMkLst>
        </pc:spChg>
      </pc:sldChg>
      <pc:sldChg chg="modSp mod">
        <pc:chgData name="Ray Kelly" userId="fe8bf2b6eea63579" providerId="LiveId" clId="{62DF8EDD-4265-4867-9545-ADD14693B01F}" dt="2024-01-27T20:11:50.599" v="8510" actId="20577"/>
        <pc:sldMkLst>
          <pc:docMk/>
          <pc:sldMk cId="2879295980" sldId="281"/>
        </pc:sldMkLst>
        <pc:spChg chg="mod">
          <ac:chgData name="Ray Kelly" userId="fe8bf2b6eea63579" providerId="LiveId" clId="{62DF8EDD-4265-4867-9545-ADD14693B01F}" dt="2024-01-22T17:20:45.848" v="1004"/>
          <ac:spMkLst>
            <pc:docMk/>
            <pc:sldMk cId="2879295980" sldId="281"/>
            <ac:spMk id="2" creationId="{8565C8F7-44C0-5732-715E-EAFA66F17DD8}"/>
          </ac:spMkLst>
        </pc:spChg>
        <pc:spChg chg="mod">
          <ac:chgData name="Ray Kelly" userId="fe8bf2b6eea63579" providerId="LiveId" clId="{62DF8EDD-4265-4867-9545-ADD14693B01F}" dt="2024-01-27T20:11:50.599" v="8510" actId="20577"/>
          <ac:spMkLst>
            <pc:docMk/>
            <pc:sldMk cId="2879295980" sldId="281"/>
            <ac:spMk id="3" creationId="{518FBF8F-8EAC-3C3A-7468-555106F52764}"/>
          </ac:spMkLst>
        </pc:spChg>
      </pc:sldChg>
      <pc:sldChg chg="modSp mod">
        <pc:chgData name="Ray Kelly" userId="fe8bf2b6eea63579" providerId="LiveId" clId="{62DF8EDD-4265-4867-9545-ADD14693B01F}" dt="2024-01-26T20:38:10.631" v="8278" actId="20577"/>
        <pc:sldMkLst>
          <pc:docMk/>
          <pc:sldMk cId="2744764908" sldId="282"/>
        </pc:sldMkLst>
        <pc:spChg chg="mod">
          <ac:chgData name="Ray Kelly" userId="fe8bf2b6eea63579" providerId="LiveId" clId="{62DF8EDD-4265-4867-9545-ADD14693B01F}" dt="2024-01-22T17:20:51.442" v="1005"/>
          <ac:spMkLst>
            <pc:docMk/>
            <pc:sldMk cId="2744764908" sldId="282"/>
            <ac:spMk id="2" creationId="{3847194B-3FE4-8317-8823-6EFA330DE765}"/>
          </ac:spMkLst>
        </pc:spChg>
        <pc:spChg chg="mod">
          <ac:chgData name="Ray Kelly" userId="fe8bf2b6eea63579" providerId="LiveId" clId="{62DF8EDD-4265-4867-9545-ADD14693B01F}" dt="2024-01-26T20:38:10.631" v="8278" actId="20577"/>
          <ac:spMkLst>
            <pc:docMk/>
            <pc:sldMk cId="2744764908" sldId="282"/>
            <ac:spMk id="3" creationId="{1BF91420-5027-31CF-E868-3C7B409EE90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E26-2841-B221-DDEB-59F2C7663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2BDF43-004E-9877-6DF0-CFEE593CB5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CA587F8-E616-7F76-D427-9D9416B1273D}"/>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3E540BA5-825F-E7A5-35D5-72ACB87B1E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0DD661-82A2-C86B-44E4-A99008B72F09}"/>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903170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81FF-9980-018D-8483-FE46FAA7F3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7E4203-0E79-59C2-495A-A1AC2F22D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6FBA5E-83C3-8B56-55A5-21858580101A}"/>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75BCE9E3-CA69-8867-BD9A-D070EFB63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659ED5-ECB7-BF92-28EA-85BD18B82D55}"/>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06348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7C2AA9-81B6-F40A-2F5B-F2C5D2B6224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83E313-BC17-5602-5B76-BBF3C42F38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A5AD2D-76CD-F619-57E6-39A50081ECBB}"/>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88F420B0-0D8A-A134-DAC2-DF6771B2BD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30B5C-A539-F7E3-FAF1-E2F368A8466C}"/>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23694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1ED22-7F64-FE6A-21C6-C1DBB36323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F7A759-A894-B6F8-9290-429843742D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8CB4BC-7901-EC74-7CC9-D0E92A2C3691}"/>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D630B250-34B1-472D-20EF-2C566B542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4736B-4B18-4622-E45E-37419000A25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67895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2DE11-1EBB-5C19-417F-6535001D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7EBDBEC-7EA2-B1F8-4000-012282230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4006C7-2F6C-8E93-3867-02BF7AEF4DB8}"/>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AF3E445C-DC05-1163-420A-55F4294355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E3CFC-0BA2-686A-C007-E839C9DC8BBF}"/>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135924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12725-C1FB-390D-0467-9960BDCFDD8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85B424-DC18-C52D-77B0-717BF2F0A7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7EF072-93CE-48DC-CD32-1A88C3C548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8F837F-A5B8-A1E9-38B7-BA842E3A05E2}"/>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6" name="Footer Placeholder 5">
            <a:extLst>
              <a:ext uri="{FF2B5EF4-FFF2-40B4-BE49-F238E27FC236}">
                <a16:creationId xmlns:a16="http://schemas.microsoft.com/office/drawing/2014/main" id="{2F7F5798-5EEF-A79B-F01B-9D18BA4690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FAFBC2-0FE7-6200-8512-94216092D788}"/>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671485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575B-3676-4947-04C8-8A7E39CDBD0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78DE1D-21D2-3609-661E-6B3F2DC4AD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7C39D4C-D823-73D6-5C0C-78782EE645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61EE463-F3CB-E1B5-416B-18A197E2CF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4B2C0-1A7A-F57D-601D-8A245CB2D6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AF5C3E2-187E-5D5A-6CCA-26D1054829BC}"/>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8" name="Footer Placeholder 7">
            <a:extLst>
              <a:ext uri="{FF2B5EF4-FFF2-40B4-BE49-F238E27FC236}">
                <a16:creationId xmlns:a16="http://schemas.microsoft.com/office/drawing/2014/main" id="{E2D20FAF-58E5-85E8-914A-5E218A523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EFA7988-6082-CCF8-81FD-9B6417D8A46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791542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BD9FE-37DE-0550-AFFA-40A8DE66A23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BC916DB-6A1F-F504-E7AF-6869403D1251}"/>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4" name="Footer Placeholder 3">
            <a:extLst>
              <a:ext uri="{FF2B5EF4-FFF2-40B4-BE49-F238E27FC236}">
                <a16:creationId xmlns:a16="http://schemas.microsoft.com/office/drawing/2014/main" id="{6423A4EC-17D4-2A26-A8F8-22A2D731879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3D9F62-A6CF-F64E-FB67-EC5FC94004E3}"/>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819437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310D2-BDCC-D1C8-2BA4-DCC8FC39B86D}"/>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3" name="Footer Placeholder 2">
            <a:extLst>
              <a:ext uri="{FF2B5EF4-FFF2-40B4-BE49-F238E27FC236}">
                <a16:creationId xmlns:a16="http://schemas.microsoft.com/office/drawing/2014/main" id="{27689E2C-BAAB-7764-DE8F-4E980655DA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8E4B077-3930-C1D4-FECC-D2D527DC7C7B}"/>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55255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DE8B-A4BD-7512-2E3E-29C987E344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061A97-6657-2B64-39FA-84A9BBFF1F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AAE5C2-0A42-3DBF-B2D1-56F1230F2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9E89B4-CC8C-0026-6861-3BE507406013}"/>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6" name="Footer Placeholder 5">
            <a:extLst>
              <a:ext uri="{FF2B5EF4-FFF2-40B4-BE49-F238E27FC236}">
                <a16:creationId xmlns:a16="http://schemas.microsoft.com/office/drawing/2014/main" id="{AF842EFD-F7DD-03DE-DD39-3924298E96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D1653A-A509-5C70-93F5-4EA15F1C0E3E}"/>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314385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3B3DD-B88C-AACB-5918-91AEDAA0D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FF0C3EC-E580-BD6C-A118-B866713AC0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4E0A9C-8738-5DBD-88F1-F29D2741EC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C8FEED-E64F-CD44-4299-1D7C0CAFD7B5}"/>
              </a:ext>
            </a:extLst>
          </p:cNvPr>
          <p:cNvSpPr>
            <a:spLocks noGrp="1"/>
          </p:cNvSpPr>
          <p:nvPr>
            <p:ph type="dt" sz="half" idx="10"/>
          </p:nvPr>
        </p:nvSpPr>
        <p:spPr/>
        <p:txBody>
          <a:bodyPr/>
          <a:lstStyle/>
          <a:p>
            <a:fld id="{FFA05E01-355B-4E2E-B475-E8B703EDDE3D}" type="datetimeFigureOut">
              <a:rPr lang="en-GB" smtClean="0"/>
              <a:t>27/01/2024</a:t>
            </a:fld>
            <a:endParaRPr lang="en-GB"/>
          </a:p>
        </p:txBody>
      </p:sp>
      <p:sp>
        <p:nvSpPr>
          <p:cNvPr id="6" name="Footer Placeholder 5">
            <a:extLst>
              <a:ext uri="{FF2B5EF4-FFF2-40B4-BE49-F238E27FC236}">
                <a16:creationId xmlns:a16="http://schemas.microsoft.com/office/drawing/2014/main" id="{FFF167B4-24F6-FD71-A4F5-DC9A5CDFE7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A2F7758-0478-B556-9EA7-A5CA744902A4}"/>
              </a:ext>
            </a:extLst>
          </p:cNvPr>
          <p:cNvSpPr>
            <a:spLocks noGrp="1"/>
          </p:cNvSpPr>
          <p:nvPr>
            <p:ph type="sldNum" sz="quarter" idx="12"/>
          </p:nvPr>
        </p:nvSpPr>
        <p:spPr/>
        <p:txBody>
          <a:bodyPr/>
          <a:lstStyle/>
          <a:p>
            <a:fld id="{47C280A7-84D0-49BE-8836-36F7EABF4E5D}" type="slidenum">
              <a:rPr lang="en-GB" smtClean="0"/>
              <a:t>‹#›</a:t>
            </a:fld>
            <a:endParaRPr lang="en-GB"/>
          </a:p>
        </p:txBody>
      </p:sp>
    </p:spTree>
    <p:extLst>
      <p:ext uri="{BB962C8B-B14F-4D97-AF65-F5344CB8AC3E}">
        <p14:creationId xmlns:p14="http://schemas.microsoft.com/office/powerpoint/2010/main" val="419558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A675D-30EB-AEA9-5722-E608534DBD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FC716E-37CE-0B1A-EA44-DE63FCA1E2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A6EB12-22B1-2893-C821-9C81F8481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05E01-355B-4E2E-B475-E8B703EDDE3D}" type="datetimeFigureOut">
              <a:rPr lang="en-GB" smtClean="0"/>
              <a:t>27/01/2024</a:t>
            </a:fld>
            <a:endParaRPr lang="en-GB"/>
          </a:p>
        </p:txBody>
      </p:sp>
      <p:sp>
        <p:nvSpPr>
          <p:cNvPr id="5" name="Footer Placeholder 4">
            <a:extLst>
              <a:ext uri="{FF2B5EF4-FFF2-40B4-BE49-F238E27FC236}">
                <a16:creationId xmlns:a16="http://schemas.microsoft.com/office/drawing/2014/main" id="{E13E5BFD-F403-3013-17D3-8183E9FAE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809429D-01E7-9BDD-A2F8-0F1DF114C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C280A7-84D0-49BE-8836-36F7EABF4E5D}" type="slidenum">
              <a:rPr lang="en-GB" smtClean="0"/>
              <a:t>‹#›</a:t>
            </a:fld>
            <a:endParaRPr lang="en-GB"/>
          </a:p>
        </p:txBody>
      </p:sp>
    </p:spTree>
    <p:extLst>
      <p:ext uri="{BB962C8B-B14F-4D97-AF65-F5344CB8AC3E}">
        <p14:creationId xmlns:p14="http://schemas.microsoft.com/office/powerpoint/2010/main" val="2326328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1D90E-41D0-B977-20BC-7C60DF096D50}"/>
              </a:ext>
            </a:extLst>
          </p:cNvPr>
          <p:cNvSpPr>
            <a:spLocks noGrp="1"/>
          </p:cNvSpPr>
          <p:nvPr>
            <p:ph type="ctrTitle"/>
          </p:nvPr>
        </p:nvSpPr>
        <p:spPr/>
        <p:txBody>
          <a:bodyPr/>
          <a:lstStyle/>
          <a:p>
            <a:r>
              <a:rPr lang="en-GB" dirty="0"/>
              <a:t>Matthew 9 v 9</a:t>
            </a:r>
          </a:p>
        </p:txBody>
      </p:sp>
      <p:sp>
        <p:nvSpPr>
          <p:cNvPr id="3" name="Subtitle 2">
            <a:extLst>
              <a:ext uri="{FF2B5EF4-FFF2-40B4-BE49-F238E27FC236}">
                <a16:creationId xmlns:a16="http://schemas.microsoft.com/office/drawing/2014/main" id="{B42A5B42-F5FD-4ECB-434D-56C805D790BB}"/>
              </a:ext>
            </a:extLst>
          </p:cNvPr>
          <p:cNvSpPr>
            <a:spLocks noGrp="1"/>
          </p:cNvSpPr>
          <p:nvPr>
            <p:ph type="subTitle" idx="1"/>
          </p:nvPr>
        </p:nvSpPr>
        <p:spPr>
          <a:xfrm>
            <a:off x="1524000" y="3602038"/>
            <a:ext cx="9144000" cy="2387600"/>
          </a:xfrm>
        </p:spPr>
        <p:txBody>
          <a:bodyPr>
            <a:normAutofit/>
          </a:bodyPr>
          <a:lstStyle/>
          <a:p>
            <a:r>
              <a:rPr lang="en-GB" sz="4400" dirty="0"/>
              <a:t>Matthew called and the interrogation phase of the Investigation of Jesus begins</a:t>
            </a:r>
            <a:endParaRPr lang="en-GB" dirty="0"/>
          </a:p>
        </p:txBody>
      </p:sp>
    </p:spTree>
    <p:extLst>
      <p:ext uri="{BB962C8B-B14F-4D97-AF65-F5344CB8AC3E}">
        <p14:creationId xmlns:p14="http://schemas.microsoft.com/office/powerpoint/2010/main" val="3452121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47BC2-14F7-081E-3FE5-239AF8AA1C85}"/>
              </a:ext>
            </a:extLst>
          </p:cNvPr>
          <p:cNvSpPr>
            <a:spLocks noGrp="1"/>
          </p:cNvSpPr>
          <p:nvPr>
            <p:ph type="title"/>
          </p:nvPr>
        </p:nvSpPr>
        <p:spPr/>
        <p:txBody>
          <a:bodyPr/>
          <a:lstStyle/>
          <a:p>
            <a:r>
              <a:rPr lang="en-GB" b="1" dirty="0"/>
              <a:t>INTRODUCTION</a:t>
            </a:r>
          </a:p>
        </p:txBody>
      </p:sp>
      <p:sp>
        <p:nvSpPr>
          <p:cNvPr id="3" name="Content Placeholder 2">
            <a:extLst>
              <a:ext uri="{FF2B5EF4-FFF2-40B4-BE49-F238E27FC236}">
                <a16:creationId xmlns:a16="http://schemas.microsoft.com/office/drawing/2014/main" id="{C9F1AB64-0107-3C03-8BA8-5DF1C6CCBD2A}"/>
              </a:ext>
            </a:extLst>
          </p:cNvPr>
          <p:cNvSpPr>
            <a:spLocks noGrp="1"/>
          </p:cNvSpPr>
          <p:nvPr>
            <p:ph idx="1"/>
          </p:nvPr>
        </p:nvSpPr>
        <p:spPr>
          <a:xfrm>
            <a:off x="838200" y="1192696"/>
            <a:ext cx="10515600" cy="5546033"/>
          </a:xfrm>
        </p:spPr>
        <p:txBody>
          <a:bodyPr>
            <a:normAutofit fontScale="85000" lnSpcReduction="20000"/>
          </a:bodyPr>
          <a:lstStyle/>
          <a:p>
            <a:r>
              <a:rPr lang="en-GB" dirty="0"/>
              <a:t>So, from last time we should recall that Jesus has caused mayhem by healing the paralytic in particular circumstances.</a:t>
            </a:r>
          </a:p>
          <a:p>
            <a:r>
              <a:rPr lang="en-GB" dirty="0"/>
              <a:t>He had shown His own priority was to forgive sins where He found faith.</a:t>
            </a:r>
          </a:p>
          <a:p>
            <a:r>
              <a:rPr lang="en-GB" dirty="0"/>
              <a:t>He had been challenged that He was being blasphemous, as only God can forgive sins.</a:t>
            </a:r>
          </a:p>
          <a:p>
            <a:r>
              <a:rPr lang="en-GB" dirty="0"/>
              <a:t>He then demonstrated His divinity by application of Kal V’ Chomer (Light and heavy) that given two impossible achievements for any normal man, He performed the miraculous healing to confirm He could do the impossible, the implication was that He could also forgive sins.</a:t>
            </a:r>
          </a:p>
          <a:p>
            <a:r>
              <a:rPr lang="en-GB" dirty="0"/>
              <a:t>The people were amazed, worshipful and followed Him so that they could be taught.</a:t>
            </a:r>
          </a:p>
          <a:p>
            <a:r>
              <a:rPr lang="en-GB" dirty="0"/>
              <a:t>The Religious Leaders were alerted to the fact that He was a contender for the position of Messiah and had begun the observation phase of their investigation of Him.</a:t>
            </a:r>
          </a:p>
          <a:p>
            <a:r>
              <a:rPr lang="en-GB" dirty="0"/>
              <a:t>This phase had revealed that Jesus was a credible contender for the Role of Messiah and so they would move on to the Interrogation phase of their investigation.</a:t>
            </a:r>
          </a:p>
        </p:txBody>
      </p:sp>
    </p:spTree>
    <p:extLst>
      <p:ext uri="{BB962C8B-B14F-4D97-AF65-F5344CB8AC3E}">
        <p14:creationId xmlns:p14="http://schemas.microsoft.com/office/powerpoint/2010/main" val="3233085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F845-D1A9-F1C1-E02E-29B0D3061B6E}"/>
              </a:ext>
            </a:extLst>
          </p:cNvPr>
          <p:cNvSpPr>
            <a:spLocks noGrp="1"/>
          </p:cNvSpPr>
          <p:nvPr>
            <p:ph type="title"/>
          </p:nvPr>
        </p:nvSpPr>
        <p:spPr/>
        <p:txBody>
          <a:bodyPr/>
          <a:lstStyle/>
          <a:p>
            <a:r>
              <a:rPr lang="en-GB" dirty="0"/>
              <a:t>Matthew 9 v 9 and following</a:t>
            </a:r>
            <a:endParaRPr lang="en-GB" b="1" dirty="0"/>
          </a:p>
        </p:txBody>
      </p:sp>
      <p:sp>
        <p:nvSpPr>
          <p:cNvPr id="3" name="Content Placeholder 2">
            <a:extLst>
              <a:ext uri="{FF2B5EF4-FFF2-40B4-BE49-F238E27FC236}">
                <a16:creationId xmlns:a16="http://schemas.microsoft.com/office/drawing/2014/main" id="{33358E84-CED4-1FE7-E4A5-3687EA68FA77}"/>
              </a:ext>
            </a:extLst>
          </p:cNvPr>
          <p:cNvSpPr>
            <a:spLocks noGrp="1"/>
          </p:cNvSpPr>
          <p:nvPr>
            <p:ph idx="1"/>
          </p:nvPr>
        </p:nvSpPr>
        <p:spPr>
          <a:xfrm>
            <a:off x="838200" y="1291472"/>
            <a:ext cx="10515600" cy="5566528"/>
          </a:xfrm>
        </p:spPr>
        <p:txBody>
          <a:bodyPr>
            <a:noAutofit/>
          </a:bodyPr>
          <a:lstStyle/>
          <a:p>
            <a:r>
              <a:rPr lang="en-GB" sz="2200" dirty="0"/>
              <a:t>So, the next phase of the investigative process begins.</a:t>
            </a:r>
          </a:p>
          <a:p>
            <a:r>
              <a:rPr lang="en-GB" sz="2200" dirty="0"/>
              <a:t>Jesus makes His way past the Tax (Toll) booth where Matthew was collecting his taxes.</a:t>
            </a:r>
          </a:p>
          <a:p>
            <a:r>
              <a:rPr lang="en-GB" sz="2200" dirty="0"/>
              <a:t>Matthew, also known as Levi, was a Jew who worked for the Roman Government collecting taxes off his own people.</a:t>
            </a:r>
          </a:p>
          <a:p>
            <a:r>
              <a:rPr lang="en-GB" sz="2200" dirty="0"/>
              <a:t>This meant he was among the most despised people in Israel.</a:t>
            </a:r>
          </a:p>
          <a:p>
            <a:r>
              <a:rPr lang="en-GB" sz="2200" dirty="0"/>
              <a:t>The common way for tax collectors to make a living was to obtain a kind of franchise from the Roman Government to collect a defined level of taxes for an area.</a:t>
            </a:r>
          </a:p>
          <a:p>
            <a:r>
              <a:rPr lang="en-GB" sz="2200" dirty="0"/>
              <a:t>Whatever they could collect over and above their mandated amount, they would pocket as their income.</a:t>
            </a:r>
          </a:p>
          <a:p>
            <a:r>
              <a:rPr lang="en-GB" sz="2200" dirty="0"/>
              <a:t>The more they overcharged, the wealthier they would become.</a:t>
            </a:r>
          </a:p>
          <a:p>
            <a:r>
              <a:rPr lang="en-GB" sz="2200" dirty="0"/>
              <a:t>We can deduce that He became very wealthy because according to Luke’s account of the same events, Matthew gave a great feast for Jesus to which many other Tax Gatherers were invited.</a:t>
            </a:r>
          </a:p>
          <a:p>
            <a:r>
              <a:rPr lang="en-GB" sz="2200" dirty="0"/>
              <a:t>Tax gatherers were considered to be synonymous with sinners – their social status was approximately equal to pigs.</a:t>
            </a:r>
          </a:p>
          <a:p>
            <a:endParaRPr lang="en-GB" sz="2200" dirty="0"/>
          </a:p>
        </p:txBody>
      </p:sp>
    </p:spTree>
    <p:extLst>
      <p:ext uri="{BB962C8B-B14F-4D97-AF65-F5344CB8AC3E}">
        <p14:creationId xmlns:p14="http://schemas.microsoft.com/office/powerpoint/2010/main" val="80128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3A8D-20F3-3DCA-8ED3-6B151B91E686}"/>
              </a:ext>
            </a:extLst>
          </p:cNvPr>
          <p:cNvSpPr>
            <a:spLocks noGrp="1"/>
          </p:cNvSpPr>
          <p:nvPr>
            <p:ph type="title"/>
          </p:nvPr>
        </p:nvSpPr>
        <p:spPr/>
        <p:txBody>
          <a:bodyPr/>
          <a:lstStyle/>
          <a:p>
            <a:r>
              <a:rPr lang="en-GB" dirty="0"/>
              <a:t>Matthew 9 v 9 and following</a:t>
            </a:r>
          </a:p>
        </p:txBody>
      </p:sp>
      <p:sp>
        <p:nvSpPr>
          <p:cNvPr id="3" name="Content Placeholder 2">
            <a:extLst>
              <a:ext uri="{FF2B5EF4-FFF2-40B4-BE49-F238E27FC236}">
                <a16:creationId xmlns:a16="http://schemas.microsoft.com/office/drawing/2014/main" id="{3C09090E-E822-BD83-6F88-74393FD8F1D4}"/>
              </a:ext>
            </a:extLst>
          </p:cNvPr>
          <p:cNvSpPr>
            <a:spLocks noGrp="1"/>
          </p:cNvSpPr>
          <p:nvPr>
            <p:ph idx="1"/>
          </p:nvPr>
        </p:nvSpPr>
        <p:spPr>
          <a:xfrm>
            <a:off x="141401" y="1231735"/>
            <a:ext cx="11943761" cy="5433015"/>
          </a:xfrm>
        </p:spPr>
        <p:txBody>
          <a:bodyPr>
            <a:noAutofit/>
          </a:bodyPr>
          <a:lstStyle/>
          <a:p>
            <a:r>
              <a:rPr lang="en-GB" sz="2200" dirty="0"/>
              <a:t>So, from this dubious beginning as a fully qualified sinner, Matthew drops everything and follows Jesus immediately upon command.</a:t>
            </a:r>
          </a:p>
          <a:p>
            <a:r>
              <a:rPr lang="en-GB" sz="2200" dirty="0"/>
              <a:t>Why would he do this?</a:t>
            </a:r>
          </a:p>
          <a:p>
            <a:r>
              <a:rPr lang="en-GB" sz="2200" dirty="0"/>
              <a:t>Well, Matthew was a Jew, so he would have been familiar with the scriptures.</a:t>
            </a:r>
          </a:p>
          <a:p>
            <a:r>
              <a:rPr lang="en-GB" sz="2200" dirty="0"/>
              <a:t>He was a tax collector, so he would have been meticulous with records, so he probably knew what to look for in a real Messiah.</a:t>
            </a:r>
          </a:p>
          <a:p>
            <a:r>
              <a:rPr lang="en-GB" sz="2200" dirty="0"/>
              <a:t>His other name was Levi.  This might have denoted that he was from the tribe of Levi, so even more likely to have a well-developed knowledge of the scriptures.</a:t>
            </a:r>
          </a:p>
          <a:p>
            <a:r>
              <a:rPr lang="en-GB" sz="2200" dirty="0"/>
              <a:t>He was the son of Alpheus and is said to have been the brother of James the less – this is not certain.</a:t>
            </a:r>
          </a:p>
          <a:p>
            <a:r>
              <a:rPr lang="en-GB" sz="2200" dirty="0"/>
              <a:t>In any event, he was leaving behind a very good income and significant wealth to follow Jesus and committed resources to the ministry immediately.</a:t>
            </a:r>
          </a:p>
          <a:p>
            <a:r>
              <a:rPr lang="en-GB" sz="2200" dirty="0"/>
              <a:t>Most scholars believe he died a martyr’s death, so he left easy street for hardship.</a:t>
            </a:r>
          </a:p>
          <a:p>
            <a:r>
              <a:rPr lang="en-GB" sz="2200" dirty="0"/>
              <a:t>It’s interesting that Jesus would select someone who was universally hated to support His ministry at the start.</a:t>
            </a:r>
          </a:p>
        </p:txBody>
      </p:sp>
    </p:spTree>
    <p:extLst>
      <p:ext uri="{BB962C8B-B14F-4D97-AF65-F5344CB8AC3E}">
        <p14:creationId xmlns:p14="http://schemas.microsoft.com/office/powerpoint/2010/main" val="419959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5C8F7-44C0-5732-715E-EAFA66F17DD8}"/>
              </a:ext>
            </a:extLst>
          </p:cNvPr>
          <p:cNvSpPr>
            <a:spLocks noGrp="1"/>
          </p:cNvSpPr>
          <p:nvPr>
            <p:ph type="title"/>
          </p:nvPr>
        </p:nvSpPr>
        <p:spPr/>
        <p:txBody>
          <a:bodyPr/>
          <a:lstStyle/>
          <a:p>
            <a:r>
              <a:rPr lang="en-GB" dirty="0"/>
              <a:t>Matthew 9 v 9 and following</a:t>
            </a:r>
          </a:p>
        </p:txBody>
      </p:sp>
      <p:sp>
        <p:nvSpPr>
          <p:cNvPr id="3" name="Content Placeholder 2">
            <a:extLst>
              <a:ext uri="{FF2B5EF4-FFF2-40B4-BE49-F238E27FC236}">
                <a16:creationId xmlns:a16="http://schemas.microsoft.com/office/drawing/2014/main" id="{518FBF8F-8EAC-3C3A-7468-555106F52764}"/>
              </a:ext>
            </a:extLst>
          </p:cNvPr>
          <p:cNvSpPr>
            <a:spLocks noGrp="1"/>
          </p:cNvSpPr>
          <p:nvPr>
            <p:ph idx="1"/>
          </p:nvPr>
        </p:nvSpPr>
        <p:spPr>
          <a:xfrm>
            <a:off x="838200" y="1272210"/>
            <a:ext cx="10515600" cy="5585790"/>
          </a:xfrm>
        </p:spPr>
        <p:txBody>
          <a:bodyPr>
            <a:normAutofit lnSpcReduction="10000"/>
          </a:bodyPr>
          <a:lstStyle/>
          <a:p>
            <a:r>
              <a:rPr lang="en-GB" sz="2400" dirty="0"/>
              <a:t>So when we see Jesus at the feast at Matthew’s house, surrounded by tax gatherers (publicans) and sinners.</a:t>
            </a:r>
          </a:p>
          <a:p>
            <a:r>
              <a:rPr lang="en-GB" sz="2400" dirty="0"/>
              <a:t>He was most comfortable among those who had no airs and graces.</a:t>
            </a:r>
          </a:p>
          <a:p>
            <a:r>
              <a:rPr lang="en-GB" sz="2400" dirty="0"/>
              <a:t>They knew their status – all of them were in some way disreputable and disliked by the religious Jews (a self-righteous group).</a:t>
            </a:r>
          </a:p>
          <a:p>
            <a:r>
              <a:rPr lang="en-GB" sz="2400" dirty="0"/>
              <a:t>Jesus was at home with those with whom there was no pretence of righteousness.</a:t>
            </a:r>
          </a:p>
          <a:p>
            <a:r>
              <a:rPr lang="en-GB" sz="2400" dirty="0"/>
              <a:t>A point of application for us is that we need to own our sinful status, not try to elevate ourselves or try to paint ourselves as more righteous than we are.</a:t>
            </a:r>
          </a:p>
          <a:p>
            <a:r>
              <a:rPr lang="en-GB" sz="2400" dirty="0"/>
              <a:t>Jesus is comfortable to be in our midst when we offer no pretence, and happy to teach us through His word to build His church.</a:t>
            </a:r>
          </a:p>
          <a:p>
            <a:r>
              <a:rPr lang="en-GB" sz="2400" dirty="0"/>
              <a:t>Next the interrogation phase of the investigation  begins, as they start to question Jesus.</a:t>
            </a:r>
          </a:p>
          <a:p>
            <a:r>
              <a:rPr lang="en-GB" sz="2400" dirty="0"/>
              <a:t>To begin with they asked His disciples (followers): “Why is He eating with Tax Collectors and sinners”</a:t>
            </a:r>
          </a:p>
        </p:txBody>
      </p:sp>
    </p:spTree>
    <p:extLst>
      <p:ext uri="{BB962C8B-B14F-4D97-AF65-F5344CB8AC3E}">
        <p14:creationId xmlns:p14="http://schemas.microsoft.com/office/powerpoint/2010/main" val="2879295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7194B-3FE4-8317-8823-6EFA330DE765}"/>
              </a:ext>
            </a:extLst>
          </p:cNvPr>
          <p:cNvSpPr>
            <a:spLocks noGrp="1"/>
          </p:cNvSpPr>
          <p:nvPr>
            <p:ph type="title"/>
          </p:nvPr>
        </p:nvSpPr>
        <p:spPr/>
        <p:txBody>
          <a:bodyPr/>
          <a:lstStyle/>
          <a:p>
            <a:r>
              <a:rPr lang="en-GB" dirty="0"/>
              <a:t>Matthew 9 v 9 and following</a:t>
            </a:r>
          </a:p>
        </p:txBody>
      </p:sp>
      <p:sp>
        <p:nvSpPr>
          <p:cNvPr id="3" name="Content Placeholder 2">
            <a:extLst>
              <a:ext uri="{FF2B5EF4-FFF2-40B4-BE49-F238E27FC236}">
                <a16:creationId xmlns:a16="http://schemas.microsoft.com/office/drawing/2014/main" id="{1BF91420-5027-31CF-E868-3C7B409EE90D}"/>
              </a:ext>
            </a:extLst>
          </p:cNvPr>
          <p:cNvSpPr>
            <a:spLocks noGrp="1"/>
          </p:cNvSpPr>
          <p:nvPr>
            <p:ph idx="1"/>
          </p:nvPr>
        </p:nvSpPr>
        <p:spPr>
          <a:xfrm>
            <a:off x="838200" y="1361660"/>
            <a:ext cx="10515600" cy="5496340"/>
          </a:xfrm>
        </p:spPr>
        <p:txBody>
          <a:bodyPr>
            <a:normAutofit fontScale="77500" lnSpcReduction="20000"/>
          </a:bodyPr>
          <a:lstStyle/>
          <a:p>
            <a:r>
              <a:rPr lang="en-GB" dirty="0"/>
              <a:t>Jesus either overhears or, like the previous occasion, knew what they had said, so He interjected (john 2 v 24 &amp; 25).</a:t>
            </a:r>
          </a:p>
          <a:p>
            <a:r>
              <a:rPr lang="en-GB" dirty="0"/>
              <a:t>Jesus’ comment was possibly sarcastic or might have simply been an informative parallel. </a:t>
            </a:r>
          </a:p>
          <a:p>
            <a:r>
              <a:rPr lang="en-GB" dirty="0"/>
              <a:t>It’s not the healthy that need a doctor.</a:t>
            </a:r>
          </a:p>
          <a:p>
            <a:r>
              <a:rPr lang="en-GB" dirty="0"/>
              <a:t>He was speaking this to those who claimed righteousness.</a:t>
            </a:r>
          </a:p>
          <a:p>
            <a:r>
              <a:rPr lang="en-GB" dirty="0"/>
              <a:t>It was as though He was saying, “You lot obviously don’t need me: you’re already righteous (or think you are)”, “I’ll spend my time with those who know they need me”.</a:t>
            </a:r>
          </a:p>
          <a:p>
            <a:r>
              <a:rPr lang="en-GB" dirty="0"/>
              <a:t>We then see that He quotes Hosea 6 v 6 to them and suggests they learn what it means.</a:t>
            </a:r>
          </a:p>
          <a:p>
            <a:r>
              <a:rPr lang="en-GB" dirty="0"/>
              <a:t>This short statement is packed with meaning.</a:t>
            </a:r>
          </a:p>
          <a:p>
            <a:r>
              <a:rPr lang="en-GB" dirty="0"/>
              <a:t>It reinforces the earlier statement the Jesus has not come to save the righteous but for the unrighteous.</a:t>
            </a:r>
          </a:p>
          <a:p>
            <a:r>
              <a:rPr lang="en-GB" dirty="0"/>
              <a:t>But often when Jesus refers to an Old Testament passage, its intention is to cause the hearer to recall the whole passage that contains the verse referred to.</a:t>
            </a:r>
          </a:p>
          <a:p>
            <a:r>
              <a:rPr lang="en-GB" dirty="0"/>
              <a:t>If we read the whole of Hosea 6, we realise that God is pointing out Israel’s failures and departures from God’s will and Law. Religious observance but no heart after God.</a:t>
            </a:r>
          </a:p>
          <a:p>
            <a:r>
              <a:rPr lang="en-GB" dirty="0"/>
              <a:t>It makes particular reference to the lawless behaviour of the Priests.</a:t>
            </a:r>
          </a:p>
          <a:p>
            <a:r>
              <a:rPr lang="en-GB" dirty="0"/>
              <a:t>Jesus, once again puts himself in the place of God when He calls the sinners.</a:t>
            </a:r>
          </a:p>
          <a:p>
            <a:pPr marL="0" indent="0">
              <a:buNone/>
            </a:pPr>
            <a:endParaRPr lang="en-GB" dirty="0"/>
          </a:p>
        </p:txBody>
      </p:sp>
    </p:spTree>
    <p:extLst>
      <p:ext uri="{BB962C8B-B14F-4D97-AF65-F5344CB8AC3E}">
        <p14:creationId xmlns:p14="http://schemas.microsoft.com/office/powerpoint/2010/main" val="274476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B6CB6-02BB-806C-AFFF-6C591963DA2B}"/>
              </a:ext>
            </a:extLst>
          </p:cNvPr>
          <p:cNvSpPr>
            <a:spLocks noGrp="1"/>
          </p:cNvSpPr>
          <p:nvPr>
            <p:ph type="title"/>
          </p:nvPr>
        </p:nvSpPr>
        <p:spPr/>
        <p:txBody>
          <a:bodyPr>
            <a:normAutofit/>
          </a:bodyPr>
          <a:lstStyle/>
          <a:p>
            <a:r>
              <a:rPr lang="en-GB" sz="4800" dirty="0"/>
              <a:t>Matthew 9 v 9 and following</a:t>
            </a:r>
            <a:endParaRPr lang="en-GB" sz="4800" b="1" dirty="0"/>
          </a:p>
        </p:txBody>
      </p:sp>
      <p:sp>
        <p:nvSpPr>
          <p:cNvPr id="3" name="Content Placeholder 2">
            <a:extLst>
              <a:ext uri="{FF2B5EF4-FFF2-40B4-BE49-F238E27FC236}">
                <a16:creationId xmlns:a16="http://schemas.microsoft.com/office/drawing/2014/main" id="{4EA9E719-1D6E-D622-0FBD-BA1F0CC622D0}"/>
              </a:ext>
            </a:extLst>
          </p:cNvPr>
          <p:cNvSpPr>
            <a:spLocks noGrp="1"/>
          </p:cNvSpPr>
          <p:nvPr>
            <p:ph idx="1"/>
          </p:nvPr>
        </p:nvSpPr>
        <p:spPr>
          <a:xfrm>
            <a:off x="838200" y="1225685"/>
            <a:ext cx="10515600" cy="5514480"/>
          </a:xfrm>
        </p:spPr>
        <p:txBody>
          <a:bodyPr>
            <a:normAutofit fontScale="85000" lnSpcReduction="20000"/>
          </a:bodyPr>
          <a:lstStyle/>
          <a:p>
            <a:r>
              <a:rPr lang="en-GB" dirty="0"/>
              <a:t>A similar depth of thought emerges as we consider the next part.</a:t>
            </a:r>
          </a:p>
          <a:p>
            <a:r>
              <a:rPr lang="en-GB" dirty="0"/>
              <a:t>The question was, “Why do your disciples not fast like the other religious people”.</a:t>
            </a:r>
          </a:p>
          <a:p>
            <a:r>
              <a:rPr lang="en-GB" dirty="0"/>
              <a:t>The immediate answer was seemingly a simple analogy between Jesus’ presence and the euphoria that surrounds the presence of the Groom – not a time for fasting but for feasting and celebration.</a:t>
            </a:r>
          </a:p>
          <a:p>
            <a:r>
              <a:rPr lang="en-GB" dirty="0"/>
              <a:t>There is also the fact that the religious Jews legalistically observed many fasts that the Lord had not required (Mondays and Thursdays simply for show).</a:t>
            </a:r>
          </a:p>
          <a:p>
            <a:r>
              <a:rPr lang="en-GB" dirty="0"/>
              <a:t>The only mandated fast was at the Feast of Atonement, though some would fast for sincere other reasons, such as to focus on prayer or repentance or to petition God.</a:t>
            </a:r>
          </a:p>
          <a:p>
            <a:r>
              <a:rPr lang="en-GB" dirty="0"/>
              <a:t>However, many would fast and make a display of it to try to appear more righteous.</a:t>
            </a:r>
          </a:p>
          <a:p>
            <a:r>
              <a:rPr lang="en-GB" dirty="0"/>
              <a:t>It was a means of getting societal brownie points.</a:t>
            </a:r>
          </a:p>
          <a:p>
            <a:r>
              <a:rPr lang="en-GB" dirty="0"/>
              <a:t>It was often done by very corrupt religious leaders and had become a fashion, even when there was no good reason to fast.</a:t>
            </a:r>
          </a:p>
          <a:p>
            <a:r>
              <a:rPr lang="en-GB" dirty="0"/>
              <a:t>Once again, Jesus put Himself in the place of God, suggesting that His presence was a reason to celebrate rather than fast. He was the biblical bridegroom.</a:t>
            </a:r>
          </a:p>
        </p:txBody>
      </p:sp>
    </p:spTree>
    <p:extLst>
      <p:ext uri="{BB962C8B-B14F-4D97-AF65-F5344CB8AC3E}">
        <p14:creationId xmlns:p14="http://schemas.microsoft.com/office/powerpoint/2010/main" val="2593176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D882E-56D6-A575-326A-2C84BE765C1F}"/>
              </a:ext>
            </a:extLst>
          </p:cNvPr>
          <p:cNvSpPr>
            <a:spLocks noGrp="1"/>
          </p:cNvSpPr>
          <p:nvPr>
            <p:ph type="title"/>
          </p:nvPr>
        </p:nvSpPr>
        <p:spPr/>
        <p:txBody>
          <a:bodyPr/>
          <a:lstStyle/>
          <a:p>
            <a:r>
              <a:rPr lang="en-GB" dirty="0"/>
              <a:t>Matthew 9 v 9 and following</a:t>
            </a:r>
          </a:p>
        </p:txBody>
      </p:sp>
      <p:sp>
        <p:nvSpPr>
          <p:cNvPr id="3" name="Content Placeholder 2">
            <a:extLst>
              <a:ext uri="{FF2B5EF4-FFF2-40B4-BE49-F238E27FC236}">
                <a16:creationId xmlns:a16="http://schemas.microsoft.com/office/drawing/2014/main" id="{37AB71D6-E622-0866-DF21-38A6547DF988}"/>
              </a:ext>
            </a:extLst>
          </p:cNvPr>
          <p:cNvSpPr>
            <a:spLocks noGrp="1"/>
          </p:cNvSpPr>
          <p:nvPr>
            <p:ph idx="1"/>
          </p:nvPr>
        </p:nvSpPr>
        <p:spPr>
          <a:xfrm>
            <a:off x="838200" y="1282046"/>
            <a:ext cx="10515600" cy="5575954"/>
          </a:xfrm>
        </p:spPr>
        <p:txBody>
          <a:bodyPr>
            <a:noAutofit/>
          </a:bodyPr>
          <a:lstStyle/>
          <a:p>
            <a:r>
              <a:rPr lang="en-GB" sz="2400" dirty="0"/>
              <a:t>But there was yet another analogy drawn between the coming of Jesus and a Jewish wedding.</a:t>
            </a:r>
          </a:p>
          <a:p>
            <a:r>
              <a:rPr lang="en-GB" sz="2400" dirty="0"/>
              <a:t>For every wedding, arranged beforehand between the Groom’s Father and the Bride’s family, the groom would pay the Bride Price and would be betrothed to the Bride.</a:t>
            </a:r>
          </a:p>
          <a:p>
            <a:r>
              <a:rPr lang="en-GB" sz="2400" dirty="0"/>
              <a:t>This Betrothal was a commitment to marry and was legally binding on both parties.</a:t>
            </a:r>
          </a:p>
          <a:p>
            <a:r>
              <a:rPr lang="en-GB" sz="2400" dirty="0"/>
              <a:t>This was the first coming of the Groom – a time of celebration at the betrothal.</a:t>
            </a:r>
          </a:p>
          <a:p>
            <a:r>
              <a:rPr lang="en-GB" sz="2400" dirty="0"/>
              <a:t>After the betrothal, the Groom would go away to his father’s house where he would build a dwelling place for them – usually an extension on the father’s home.</a:t>
            </a:r>
          </a:p>
          <a:p>
            <a:r>
              <a:rPr lang="en-GB" sz="2400" dirty="0"/>
              <a:t>He would then return after this was complete – often a year or more later – to collect his bride and marry her at the marriage feast: usually seven days.</a:t>
            </a:r>
          </a:p>
          <a:p>
            <a:r>
              <a:rPr lang="en-GB" sz="2400" dirty="0"/>
              <a:t>In this we have a direct parallel with Jesus and His bride, The Church.</a:t>
            </a:r>
          </a:p>
        </p:txBody>
      </p:sp>
    </p:spTree>
    <p:extLst>
      <p:ext uri="{BB962C8B-B14F-4D97-AF65-F5344CB8AC3E}">
        <p14:creationId xmlns:p14="http://schemas.microsoft.com/office/powerpoint/2010/main" val="4009510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8A598-91EE-B32C-D2C2-C073B9D3101B}"/>
              </a:ext>
            </a:extLst>
          </p:cNvPr>
          <p:cNvSpPr>
            <a:spLocks noGrp="1"/>
          </p:cNvSpPr>
          <p:nvPr>
            <p:ph type="title"/>
          </p:nvPr>
        </p:nvSpPr>
        <p:spPr/>
        <p:txBody>
          <a:bodyPr/>
          <a:lstStyle/>
          <a:p>
            <a:r>
              <a:rPr lang="en-GB" dirty="0"/>
              <a:t>Matthew 9 v 9 and following</a:t>
            </a:r>
            <a:endParaRPr lang="en-GB" b="1" dirty="0"/>
          </a:p>
        </p:txBody>
      </p:sp>
      <p:sp>
        <p:nvSpPr>
          <p:cNvPr id="3" name="Content Placeholder 2">
            <a:extLst>
              <a:ext uri="{FF2B5EF4-FFF2-40B4-BE49-F238E27FC236}">
                <a16:creationId xmlns:a16="http://schemas.microsoft.com/office/drawing/2014/main" id="{750119FF-2269-043C-31F8-0B9E1F63A0DA}"/>
              </a:ext>
            </a:extLst>
          </p:cNvPr>
          <p:cNvSpPr>
            <a:spLocks noGrp="1"/>
          </p:cNvSpPr>
          <p:nvPr>
            <p:ph idx="1"/>
          </p:nvPr>
        </p:nvSpPr>
        <p:spPr>
          <a:xfrm>
            <a:off x="838200" y="1244338"/>
            <a:ext cx="10515600" cy="5542961"/>
          </a:xfrm>
        </p:spPr>
        <p:txBody>
          <a:bodyPr>
            <a:normAutofit fontScale="70000" lnSpcReduction="20000"/>
          </a:bodyPr>
          <a:lstStyle/>
          <a:p>
            <a:r>
              <a:rPr lang="en-GB" dirty="0"/>
              <a:t>This is the first visit of the bridegroom during which believers celebrate the betrothal.</a:t>
            </a:r>
          </a:p>
          <a:p>
            <a:r>
              <a:rPr lang="en-GB" dirty="0"/>
              <a:t>He pays the bride price – His own life – on the cross at the point of death He cried out, “</a:t>
            </a:r>
            <a:r>
              <a:rPr lang="en-GB" dirty="0" err="1"/>
              <a:t>Tetelesti</a:t>
            </a:r>
            <a:r>
              <a:rPr lang="en-GB" dirty="0"/>
              <a:t>” – Paid in full (John 19 v 30).</a:t>
            </a:r>
          </a:p>
          <a:p>
            <a:r>
              <a:rPr lang="en-GB" dirty="0"/>
              <a:t>We had the resurrection and the ascension at which point He returned to His Father’s house.</a:t>
            </a:r>
          </a:p>
          <a:p>
            <a:r>
              <a:rPr lang="en-GB" dirty="0"/>
              <a:t>John 14 v 2 informs us that Jesus’ plan was to “go to prepare a place for us” because “In my father’s house there are many dwelling places”.</a:t>
            </a:r>
          </a:p>
          <a:p>
            <a:r>
              <a:rPr lang="en-GB" dirty="0"/>
              <a:t>To those who were awake to what was going on with Messiah, the bridegroom analogy would work perfectly.</a:t>
            </a:r>
          </a:p>
          <a:p>
            <a:r>
              <a:rPr lang="en-GB" dirty="0"/>
              <a:t>The final comment appears at first to make no sense as an explanation for fasting – new wine in old wineskins? – new cloth patch on an old garment.</a:t>
            </a:r>
          </a:p>
          <a:p>
            <a:r>
              <a:rPr lang="en-GB" dirty="0"/>
              <a:t>I believe this to be an analogy with the need to be born again.</a:t>
            </a:r>
          </a:p>
          <a:p>
            <a:r>
              <a:rPr lang="en-GB" dirty="0"/>
              <a:t>When you are in Christ you are a New Creature, so can receive the new wine of the Spirit and have new cloth sewn into our clothes.</a:t>
            </a:r>
          </a:p>
          <a:p>
            <a:r>
              <a:rPr lang="en-GB" dirty="0"/>
              <a:t>It effectively says that you cannot simply patch the new life in Christ onto the old life of religious observance with no heart for God.</a:t>
            </a:r>
          </a:p>
          <a:p>
            <a:r>
              <a:rPr lang="en-GB" dirty="0"/>
              <a:t>You cannot just pour the new wine of the spirit into the crusty old legalistic wine-skin.</a:t>
            </a:r>
          </a:p>
          <a:p>
            <a:r>
              <a:rPr lang="en-GB" dirty="0"/>
              <a:t>You need a new wineskin: a new robe of righteousness. One has to put on the NEW self (Ephesians 4 v 17 and following, Colossians 3 v 9 – 12, Galatians 3 v 27, Romans 13 v 12 - 14 )</a:t>
            </a:r>
          </a:p>
          <a:p>
            <a:r>
              <a:rPr lang="en-GB" dirty="0"/>
              <a:t>Fasting when in pursuit of God is fruitful where </a:t>
            </a:r>
            <a:r>
              <a:rPr lang="en-GB"/>
              <a:t>fasting as </a:t>
            </a:r>
            <a:r>
              <a:rPr lang="en-GB" dirty="0"/>
              <a:t>a legalistic </a:t>
            </a:r>
            <a:r>
              <a:rPr lang="en-GB"/>
              <a:t>observance is not.</a:t>
            </a:r>
            <a:endParaRPr lang="en-GB" dirty="0"/>
          </a:p>
          <a:p>
            <a:endParaRPr lang="en-GB" dirty="0"/>
          </a:p>
        </p:txBody>
      </p:sp>
    </p:spTree>
    <p:extLst>
      <p:ext uri="{BB962C8B-B14F-4D97-AF65-F5344CB8AC3E}">
        <p14:creationId xmlns:p14="http://schemas.microsoft.com/office/powerpoint/2010/main" val="3253952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3478172-A5BA-43D8-BD4A-067060129AD6}"/>
</file>

<file path=customXml/itemProps2.xml><?xml version="1.0" encoding="utf-8"?>
<ds:datastoreItem xmlns:ds="http://schemas.openxmlformats.org/officeDocument/2006/customXml" ds:itemID="{454E6644-0642-4856-999C-921575B28568}"/>
</file>

<file path=customXml/itemProps3.xml><?xml version="1.0" encoding="utf-8"?>
<ds:datastoreItem xmlns:ds="http://schemas.openxmlformats.org/officeDocument/2006/customXml" ds:itemID="{E1C94947-CD07-4170-94DC-1AAC634557C3}"/>
</file>

<file path=docProps/app.xml><?xml version="1.0" encoding="utf-8"?>
<Properties xmlns="http://schemas.openxmlformats.org/officeDocument/2006/extended-properties" xmlns:vt="http://schemas.openxmlformats.org/officeDocument/2006/docPropsVTypes">
  <TotalTime>24185</TotalTime>
  <Words>1684</Words>
  <Application>Microsoft Office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Matthew 9 v 9</vt:lpstr>
      <vt:lpstr>INTRODUCTION</vt:lpstr>
      <vt:lpstr>Matthew 9 v 9 and following</vt:lpstr>
      <vt:lpstr>Matthew 9 v 9 and following</vt:lpstr>
      <vt:lpstr>Matthew 9 v 9 and following</vt:lpstr>
      <vt:lpstr>Matthew 9 v 9 and following</vt:lpstr>
      <vt:lpstr>Matthew 9 v 9 and following</vt:lpstr>
      <vt:lpstr>Matthew 9 v 9 and following</vt:lpstr>
      <vt:lpstr>Matthew 9 v 9 and following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Israeli/Arab Conflict in Gaza</dc:title>
  <dc:creator>Ray Kelly</dc:creator>
  <cp:lastModifiedBy>Ray Kelly</cp:lastModifiedBy>
  <cp:revision>6</cp:revision>
  <dcterms:created xsi:type="dcterms:W3CDTF">2023-11-21T17:38:10Z</dcterms:created>
  <dcterms:modified xsi:type="dcterms:W3CDTF">2024-01-27T20:37:43Z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