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1" r:id="rId9"/>
    <p:sldId id="260" r:id="rId10"/>
    <p:sldId id="262" r:id="rId11"/>
    <p:sldId id="263" r:id="rId12"/>
    <p:sldId id="264" r:id="rId13"/>
    <p:sldId id="265" r:id="rId14"/>
    <p:sldId id="266" r:id="rId15"/>
    <p:sldId id="267" r:id="rId16"/>
    <p:sldId id="268" r:id="rId17"/>
    <p:sldId id="270"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03B5FA-B5FD-41AF-B6B6-52E155EA5E85}" v="2" dt="2026-08-17T05:33:35.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4" d="100"/>
          <a:sy n="74" d="100"/>
        </p:scale>
        <p:origin x="63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9EBDF-1D15-C958-721D-63777643F0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192B306-9626-CF81-4D2C-CA6BCF5576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7A6A09-4743-2B4D-6502-D5CF0430D4DE}"/>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5" name="Footer Placeholder 4">
            <a:extLst>
              <a:ext uri="{FF2B5EF4-FFF2-40B4-BE49-F238E27FC236}">
                <a16:creationId xmlns:a16="http://schemas.microsoft.com/office/drawing/2014/main" id="{8B6523DB-5653-D5CE-BCD8-7EE3BDD0AD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1EA896-CB2D-780E-C075-61D1CE431D6B}"/>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2803067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D4EF4-A2F1-986A-BC96-9EBB4AF93F2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9FEEE4-A326-E3F1-CE4A-B61146DC33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B958C1-87A7-344F-3656-50405E10D2D2}"/>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5" name="Footer Placeholder 4">
            <a:extLst>
              <a:ext uri="{FF2B5EF4-FFF2-40B4-BE49-F238E27FC236}">
                <a16:creationId xmlns:a16="http://schemas.microsoft.com/office/drawing/2014/main" id="{A74BA07B-AC36-C930-41E8-99FA0F5298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2FB8B3-6E7B-0C8F-8BAF-7EE4BE4BFB0A}"/>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80781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49655F-5246-8C7F-6C45-AB47509D5F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4FDECF-3EEE-9B5D-59A6-E3A8D874B4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87ED97-0290-400E-FC12-D02C4A3CEB34}"/>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5" name="Footer Placeholder 4">
            <a:extLst>
              <a:ext uri="{FF2B5EF4-FFF2-40B4-BE49-F238E27FC236}">
                <a16:creationId xmlns:a16="http://schemas.microsoft.com/office/drawing/2014/main" id="{DE383F3F-2F6A-A9C9-F278-81C574BB1E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0E981B-DA78-C285-B31C-16DE44A34E44}"/>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259226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34B34-4D47-0860-7B53-0818033484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F3B8A1-B4A4-5E18-A54D-1E102C7998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C3C8F2-F712-4632-955C-16C0768A7A98}"/>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5" name="Footer Placeholder 4">
            <a:extLst>
              <a:ext uri="{FF2B5EF4-FFF2-40B4-BE49-F238E27FC236}">
                <a16:creationId xmlns:a16="http://schemas.microsoft.com/office/drawing/2014/main" id="{A7498281-E858-F0BC-E905-33076D2473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83A0C6-F645-E256-0EEE-8ACDF33B8966}"/>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1646781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0D4E8-B3E1-0DCD-BB73-7A9C6928B3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C34413-7CCC-7CE5-02A6-385E2FBFB22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85EFA4-CD28-1813-B37E-B28C13728EC4}"/>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5" name="Footer Placeholder 4">
            <a:extLst>
              <a:ext uri="{FF2B5EF4-FFF2-40B4-BE49-F238E27FC236}">
                <a16:creationId xmlns:a16="http://schemas.microsoft.com/office/drawing/2014/main" id="{8A207576-B860-3512-BF7C-2903AF3CA7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C3807F-FCEA-82E8-CFE3-65597121E39B}"/>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786013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99620-F8D5-6E3D-96FA-8D0655DC013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41C291-BF70-1258-A90A-BFC3DA1157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4433656-572D-CE70-62B9-AEC5381195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9277E8D-BF3D-9A20-7174-F258FF993CF2}"/>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6" name="Footer Placeholder 5">
            <a:extLst>
              <a:ext uri="{FF2B5EF4-FFF2-40B4-BE49-F238E27FC236}">
                <a16:creationId xmlns:a16="http://schemas.microsoft.com/office/drawing/2014/main" id="{B77C3BD3-9330-7136-4522-2BECFAFEF8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8C88B8D-7FDF-2D39-B343-B99DAEBF3390}"/>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2768129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26A8-6150-3C20-6686-8EE8B23CE20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83818F-FF8E-2982-37BB-F3C23D007A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10DF08-80EE-333F-1831-A288160FEA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22294D4-C5B7-18F9-C6B1-7A02828314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801BC-DD7E-2BA3-63AA-AF1DBF4A30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019AE5B-8C00-C771-5A69-36798A0B74E7}"/>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8" name="Footer Placeholder 7">
            <a:extLst>
              <a:ext uri="{FF2B5EF4-FFF2-40B4-BE49-F238E27FC236}">
                <a16:creationId xmlns:a16="http://schemas.microsoft.com/office/drawing/2014/main" id="{000CD0BD-6708-223D-05AA-3E12D4C454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BB2F21-3911-49F3-C0AC-D29ED9DFFBF9}"/>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434528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35691-3589-2022-6F86-2E578A0EBE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1C98EB7-FAB7-7B08-FA56-BE1481F6A082}"/>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4" name="Footer Placeholder 3">
            <a:extLst>
              <a:ext uri="{FF2B5EF4-FFF2-40B4-BE49-F238E27FC236}">
                <a16:creationId xmlns:a16="http://schemas.microsoft.com/office/drawing/2014/main" id="{B670599B-4A42-7D2A-EF9C-1348FFE4645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86F470-09DE-5497-E628-8CEB897F3D2E}"/>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884548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6769B9-946C-EAD4-181A-E35B3DE03900}"/>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3" name="Footer Placeholder 2">
            <a:extLst>
              <a:ext uri="{FF2B5EF4-FFF2-40B4-BE49-F238E27FC236}">
                <a16:creationId xmlns:a16="http://schemas.microsoft.com/office/drawing/2014/main" id="{41D89237-C356-FE66-1387-90333CD883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991F237-AF61-15EE-DD7D-11565BE5FC44}"/>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3659412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E2B06-C358-0D53-D571-13B9FEB4ED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E2D716B-579C-055A-B6C3-9C763933EA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E8AD427-FBE4-C664-280C-77C019986C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099C6F-20B3-6C50-B5C8-8CF8299519D9}"/>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6" name="Footer Placeholder 5">
            <a:extLst>
              <a:ext uri="{FF2B5EF4-FFF2-40B4-BE49-F238E27FC236}">
                <a16:creationId xmlns:a16="http://schemas.microsoft.com/office/drawing/2014/main" id="{1FE97E2C-9A10-D0E0-70B4-001E55F1E7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79EB9F-2717-AFB5-E777-9E9824101EA6}"/>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3868377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EAEBA-70E5-8539-75A6-23407FA41F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917C6C8-DCC6-6CAC-0709-02952E7777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0A096E4-AB44-97ED-8EDA-EBF5A882C3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5C8A82-2F17-ED0A-00F0-4C2CA7A02C86}"/>
              </a:ext>
            </a:extLst>
          </p:cNvPr>
          <p:cNvSpPr>
            <a:spLocks noGrp="1"/>
          </p:cNvSpPr>
          <p:nvPr>
            <p:ph type="dt" sz="half" idx="10"/>
          </p:nvPr>
        </p:nvSpPr>
        <p:spPr/>
        <p:txBody>
          <a:bodyPr/>
          <a:lstStyle/>
          <a:p>
            <a:fld id="{E02EFD7E-CE9A-40E6-B301-ED2782DDB36C}" type="datetimeFigureOut">
              <a:rPr lang="en-GB" smtClean="0"/>
              <a:t>17/08/2026</a:t>
            </a:fld>
            <a:endParaRPr lang="en-GB"/>
          </a:p>
        </p:txBody>
      </p:sp>
      <p:sp>
        <p:nvSpPr>
          <p:cNvPr id="6" name="Footer Placeholder 5">
            <a:extLst>
              <a:ext uri="{FF2B5EF4-FFF2-40B4-BE49-F238E27FC236}">
                <a16:creationId xmlns:a16="http://schemas.microsoft.com/office/drawing/2014/main" id="{3B88E6A3-C7CE-ED30-7868-4892B92C17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48423C-67C1-33BA-F6FB-127C94E43800}"/>
              </a:ext>
            </a:extLst>
          </p:cNvPr>
          <p:cNvSpPr>
            <a:spLocks noGrp="1"/>
          </p:cNvSpPr>
          <p:nvPr>
            <p:ph type="sldNum" sz="quarter" idx="12"/>
          </p:nvPr>
        </p:nvSpPr>
        <p:spPr/>
        <p:txBody>
          <a:bodyPr/>
          <a:lstStyle/>
          <a:p>
            <a:fld id="{0477C8D2-72E5-4751-A96F-0E6EC6194535}" type="slidenum">
              <a:rPr lang="en-GB" smtClean="0"/>
              <a:t>‹#›</a:t>
            </a:fld>
            <a:endParaRPr lang="en-GB"/>
          </a:p>
        </p:txBody>
      </p:sp>
    </p:spTree>
    <p:extLst>
      <p:ext uri="{BB962C8B-B14F-4D97-AF65-F5344CB8AC3E}">
        <p14:creationId xmlns:p14="http://schemas.microsoft.com/office/powerpoint/2010/main" val="3998513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0C3711-A9EF-A46A-1A2B-3BAB3A3B27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70F9B4-E5DD-6963-9270-D6F824CF0C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2AC043-89E3-5C22-6137-C09777D2DA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2EFD7E-CE9A-40E6-B301-ED2782DDB36C}" type="datetimeFigureOut">
              <a:rPr lang="en-GB" smtClean="0"/>
              <a:t>17/08/2026</a:t>
            </a:fld>
            <a:endParaRPr lang="en-GB"/>
          </a:p>
        </p:txBody>
      </p:sp>
      <p:sp>
        <p:nvSpPr>
          <p:cNvPr id="5" name="Footer Placeholder 4">
            <a:extLst>
              <a:ext uri="{FF2B5EF4-FFF2-40B4-BE49-F238E27FC236}">
                <a16:creationId xmlns:a16="http://schemas.microsoft.com/office/drawing/2014/main" id="{8B2CC061-DBE1-D4B6-45AC-B1D7BB066A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2941662-0556-92F1-B235-B943FE2A09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77C8D2-72E5-4751-A96F-0E6EC6194535}" type="slidenum">
              <a:rPr lang="en-GB" smtClean="0"/>
              <a:t>‹#›</a:t>
            </a:fld>
            <a:endParaRPr lang="en-GB"/>
          </a:p>
        </p:txBody>
      </p:sp>
    </p:spTree>
    <p:extLst>
      <p:ext uri="{BB962C8B-B14F-4D97-AF65-F5344CB8AC3E}">
        <p14:creationId xmlns:p14="http://schemas.microsoft.com/office/powerpoint/2010/main" val="1918946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038A6-8A5D-FBB2-1020-0DA7730356BF}"/>
              </a:ext>
            </a:extLst>
          </p:cNvPr>
          <p:cNvSpPr>
            <a:spLocks noGrp="1"/>
          </p:cNvSpPr>
          <p:nvPr>
            <p:ph type="ctrTitle"/>
          </p:nvPr>
        </p:nvSpPr>
        <p:spPr/>
        <p:txBody>
          <a:bodyPr/>
          <a:lstStyle/>
          <a:p>
            <a:r>
              <a:rPr lang="en-GB" dirty="0"/>
              <a:t>Zechariah 1 v 18 - 21</a:t>
            </a:r>
          </a:p>
        </p:txBody>
      </p:sp>
      <p:sp>
        <p:nvSpPr>
          <p:cNvPr id="3" name="Subtitle 2">
            <a:extLst>
              <a:ext uri="{FF2B5EF4-FFF2-40B4-BE49-F238E27FC236}">
                <a16:creationId xmlns:a16="http://schemas.microsoft.com/office/drawing/2014/main" id="{F0AE9528-7E23-4B71-5051-873B3F23567D}"/>
              </a:ext>
            </a:extLst>
          </p:cNvPr>
          <p:cNvSpPr>
            <a:spLocks noGrp="1"/>
          </p:cNvSpPr>
          <p:nvPr>
            <p:ph type="subTitle" idx="1"/>
          </p:nvPr>
        </p:nvSpPr>
        <p:spPr/>
        <p:txBody>
          <a:bodyPr/>
          <a:lstStyle/>
          <a:p>
            <a:r>
              <a:rPr lang="en-GB" dirty="0"/>
              <a:t>Vision 2 – Horns and craftsmen</a:t>
            </a:r>
          </a:p>
        </p:txBody>
      </p:sp>
      <p:sp>
        <p:nvSpPr>
          <p:cNvPr id="4" name="TextBox 3">
            <a:extLst>
              <a:ext uri="{FF2B5EF4-FFF2-40B4-BE49-F238E27FC236}">
                <a16:creationId xmlns:a16="http://schemas.microsoft.com/office/drawing/2014/main" id="{6C4429A9-2534-885B-BD08-3FF14B58BDE5}"/>
              </a:ext>
            </a:extLst>
          </p:cNvPr>
          <p:cNvSpPr txBox="1"/>
          <p:nvPr/>
        </p:nvSpPr>
        <p:spPr>
          <a:xfrm>
            <a:off x="8510155" y="6920345"/>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1527951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Image result for bear like drawings and sculptures from ancient medo-persia">
            <a:extLst>
              <a:ext uri="{FF2B5EF4-FFF2-40B4-BE49-F238E27FC236}">
                <a16:creationId xmlns:a16="http://schemas.microsoft.com/office/drawing/2014/main" id="{8809729F-D16F-9A32-D64F-ED460311DCFE}"/>
              </a:ext>
            </a:extLst>
          </p:cNvPr>
          <p:cNvPicPr>
            <a:picLocks noChangeAspect="1"/>
          </p:cNvPicPr>
          <p:nvPr/>
        </p:nvPicPr>
        <p:blipFill>
          <a:blip r:embed="rId2"/>
          <a:srcRect t="15435" b="9043"/>
          <a:stretch>
            <a:fillRect/>
          </a:stretch>
        </p:blipFill>
        <p:spPr>
          <a:xfrm>
            <a:off x="838200" y="233807"/>
            <a:ext cx="10468866" cy="5888737"/>
          </a:xfrm>
          <a:prstGeom prst="rect">
            <a:avLst/>
          </a:prstGeom>
          <a:ln w="28575">
            <a:solidFill>
              <a:schemeClr val="bg1"/>
            </a:solidFill>
          </a:ln>
        </p:spPr>
      </p:pic>
      <p:sp>
        <p:nvSpPr>
          <p:cNvPr id="3" name="TextBox 2">
            <a:extLst>
              <a:ext uri="{FF2B5EF4-FFF2-40B4-BE49-F238E27FC236}">
                <a16:creationId xmlns:a16="http://schemas.microsoft.com/office/drawing/2014/main" id="{FBE4DC9F-6FDA-00D3-2443-DC70788D607B}"/>
              </a:ext>
            </a:extLst>
          </p:cNvPr>
          <p:cNvSpPr txBox="1"/>
          <p:nvPr/>
        </p:nvSpPr>
        <p:spPr>
          <a:xfrm>
            <a:off x="4845269" y="477503"/>
            <a:ext cx="5728139" cy="430887"/>
          </a:xfrm>
          <a:prstGeom prst="rect">
            <a:avLst/>
          </a:prstGeom>
          <a:noFill/>
        </p:spPr>
        <p:txBody>
          <a:bodyPr wrap="square" rtlCol="0">
            <a:spAutoFit/>
          </a:bodyPr>
          <a:lstStyle/>
          <a:p>
            <a:r>
              <a:rPr lang="en-GB" sz="2200" dirty="0"/>
              <a:t>Artist’s impression of the Medo-Persian Bear.</a:t>
            </a:r>
          </a:p>
        </p:txBody>
      </p:sp>
    </p:spTree>
    <p:extLst>
      <p:ext uri="{BB962C8B-B14F-4D97-AF65-F5344CB8AC3E}">
        <p14:creationId xmlns:p14="http://schemas.microsoft.com/office/powerpoint/2010/main" val="2465980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2736A4-1846-D834-3152-9515073D74D7}"/>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0A924F-7BA9-8C4F-5F8B-6BD41C742792}"/>
              </a:ext>
            </a:extLst>
          </p:cNvPr>
          <p:cNvSpPr>
            <a:spLocks noGrp="1"/>
          </p:cNvSpPr>
          <p:nvPr>
            <p:ph type="title"/>
          </p:nvPr>
        </p:nvSpPr>
        <p:spPr>
          <a:xfrm>
            <a:off x="5596501" y="489508"/>
            <a:ext cx="5754896" cy="1667569"/>
          </a:xfrm>
        </p:spPr>
        <p:txBody>
          <a:bodyPr anchor="b">
            <a:normAutofit/>
          </a:bodyPr>
          <a:lstStyle/>
          <a:p>
            <a:r>
              <a:rPr lang="en-GB" sz="4000"/>
              <a:t>Zechariah 1 v 18 – 21: Horns and Craftsmen</a:t>
            </a:r>
          </a:p>
        </p:txBody>
      </p:sp>
      <p:pic>
        <p:nvPicPr>
          <p:cNvPr id="5" name="Picture 4" descr="Feast of Dionysus Painting and the 2024 Olympics: Did This Viral Scene ...">
            <a:extLst>
              <a:ext uri="{FF2B5EF4-FFF2-40B4-BE49-F238E27FC236}">
                <a16:creationId xmlns:a16="http://schemas.microsoft.com/office/drawing/2014/main" id="{1595CCC0-4619-4801-D908-332EA77447BB}"/>
              </a:ext>
            </a:extLst>
          </p:cNvPr>
          <p:cNvPicPr>
            <a:picLocks noChangeAspect="1"/>
          </p:cNvPicPr>
          <p:nvPr/>
        </p:nvPicPr>
        <p:blipFill>
          <a:blip r:embed="rId2"/>
          <a:stretch>
            <a:fillRect/>
          </a:stretch>
        </p:blipFill>
        <p:spPr>
          <a:xfrm>
            <a:off x="1068130" y="1204777"/>
            <a:ext cx="3876165" cy="4016751"/>
          </a:xfrm>
          <a:prstGeom prst="rect">
            <a:avLst/>
          </a:prstGeom>
        </p:spPr>
      </p:pic>
      <p:sp>
        <p:nvSpPr>
          <p:cNvPr id="3" name="Content Placeholder 2">
            <a:extLst>
              <a:ext uri="{FF2B5EF4-FFF2-40B4-BE49-F238E27FC236}">
                <a16:creationId xmlns:a16="http://schemas.microsoft.com/office/drawing/2014/main" id="{376E1EEA-BA69-7171-9262-7A120DE07108}"/>
              </a:ext>
            </a:extLst>
          </p:cNvPr>
          <p:cNvSpPr>
            <a:spLocks noGrp="1"/>
          </p:cNvSpPr>
          <p:nvPr>
            <p:ph idx="1"/>
          </p:nvPr>
        </p:nvSpPr>
        <p:spPr>
          <a:xfrm>
            <a:off x="5596502" y="2405894"/>
            <a:ext cx="5754896" cy="3197464"/>
          </a:xfrm>
        </p:spPr>
        <p:txBody>
          <a:bodyPr anchor="t">
            <a:normAutofit/>
          </a:bodyPr>
          <a:lstStyle/>
          <a:p>
            <a:r>
              <a:rPr lang="en-GB" sz="2000"/>
              <a:t>In Greek mythology, the leopard was not a general national symbol of Greece but held </a:t>
            </a:r>
            <a:r>
              <a:rPr lang="en-GB" sz="2000" b="1"/>
              <a:t>specific symbolic importance</a:t>
            </a:r>
            <a:r>
              <a:rPr lang="en-GB" sz="2000"/>
              <a:t>. The god of wine, Dionysus, is often depicted riding a leopard, which symbolizes his </a:t>
            </a:r>
            <a:r>
              <a:rPr lang="en-GB" sz="2000" b="1"/>
              <a:t>wild, ecstatic, and untamed nature</a:t>
            </a:r>
            <a:r>
              <a:rPr lang="en-GB" sz="2000"/>
              <a:t>. The leopard’s attributes of </a:t>
            </a:r>
            <a:r>
              <a:rPr lang="en-GB" sz="2000" b="1"/>
              <a:t>speed, cunning, and hunting prowess</a:t>
            </a:r>
            <a:r>
              <a:rPr lang="en-GB" sz="2000"/>
              <a:t> were seen as reflections of Dionysus’ power and the transformative energy he brought to his followers and rituals.</a:t>
            </a:r>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9521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AC5BF-3AC3-9321-B5A2-4FFECB4E08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1AE58-0B54-6BA8-6B20-29E8AECE719A}"/>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0245AB41-1032-B8E1-5C0F-C7843370DE88}"/>
              </a:ext>
            </a:extLst>
          </p:cNvPr>
          <p:cNvSpPr>
            <a:spLocks noGrp="1"/>
          </p:cNvSpPr>
          <p:nvPr>
            <p:ph idx="1"/>
          </p:nvPr>
        </p:nvSpPr>
        <p:spPr>
          <a:xfrm>
            <a:off x="838200" y="1342238"/>
            <a:ext cx="10515600" cy="5515761"/>
          </a:xfrm>
        </p:spPr>
        <p:txBody>
          <a:bodyPr>
            <a:normAutofit fontScale="77500" lnSpcReduction="20000"/>
          </a:bodyPr>
          <a:lstStyle/>
          <a:p>
            <a:r>
              <a:rPr lang="en-GB" dirty="0"/>
              <a:t>The last of these empires was Rome, which is introduced to us with lots of ‘Horn’ imagery (Daniel 7 v 19 – 21). </a:t>
            </a:r>
          </a:p>
          <a:p>
            <a:r>
              <a:rPr lang="en-GB" dirty="0"/>
              <a:t> Thus he said: ‘The fourth beast will be a fourth kingdom on the earth, which will be different from all the other kingdoms and will devour the whole earth and tread it down and crush it.  As for the ten horns, out of this kingdom ten kings will arise; and another will arise after them, and he will be different from the previous ones and will subdue three kings. He will speak out against the Most High and wear down the saints of the Highest One, and he will intend to make alterations in times and in law; and they will be given into his hand for a time, times, and half a time. </a:t>
            </a:r>
          </a:p>
          <a:p>
            <a:r>
              <a:rPr lang="en-GB" dirty="0"/>
              <a:t>So, all of these scattered and oppressed the Jews, up to Rome, which was the last empire to do this.</a:t>
            </a:r>
          </a:p>
          <a:p>
            <a:r>
              <a:rPr lang="en-GB" dirty="0"/>
              <a:t>So, the testimony of History confirms that Zechariah’s prophecy gave a true account of his present and future history.</a:t>
            </a:r>
          </a:p>
          <a:p>
            <a:r>
              <a:rPr lang="en-GB" dirty="0"/>
              <a:t>So, this leads us on to Zechariah’s ‘craftsmen’.</a:t>
            </a:r>
          </a:p>
          <a:p>
            <a:r>
              <a:rPr lang="en-GB" dirty="0"/>
              <a:t>We know from the last verse (v 19) that these craftsmen are sent to terrify those who have terrified the Jews.</a:t>
            </a:r>
          </a:p>
          <a:p>
            <a:r>
              <a:rPr lang="en-GB" dirty="0"/>
              <a:t>The word ‘craftsmen’ in Hebrew is ‘</a:t>
            </a:r>
            <a:r>
              <a:rPr lang="en-GB" dirty="0" err="1"/>
              <a:t>charash</a:t>
            </a:r>
            <a:r>
              <a:rPr lang="en-GB" dirty="0"/>
              <a:t>’ meaning a fabricator – someone one would employ to achieve a carefully crafted outcome (KJV says ‘carpenter’).</a:t>
            </a:r>
          </a:p>
          <a:p>
            <a:r>
              <a:rPr lang="en-GB" dirty="0"/>
              <a:t>So, it describes those who will ‘craft’ the response to those who have terrified Israel.</a:t>
            </a:r>
          </a:p>
        </p:txBody>
      </p:sp>
    </p:spTree>
    <p:extLst>
      <p:ext uri="{BB962C8B-B14F-4D97-AF65-F5344CB8AC3E}">
        <p14:creationId xmlns:p14="http://schemas.microsoft.com/office/powerpoint/2010/main" val="4162469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C6F9B-90FB-CD52-6385-01D1B01B82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89F3FB-6F7B-0573-BC8F-9AA18C69D316}"/>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DB69BF8F-EB3F-1624-BB40-0E9A5708B1B2}"/>
              </a:ext>
            </a:extLst>
          </p:cNvPr>
          <p:cNvSpPr>
            <a:spLocks noGrp="1"/>
          </p:cNvSpPr>
          <p:nvPr>
            <p:ph idx="1"/>
          </p:nvPr>
        </p:nvSpPr>
        <p:spPr>
          <a:xfrm>
            <a:off x="838200" y="1342238"/>
            <a:ext cx="10515600" cy="5515761"/>
          </a:xfrm>
        </p:spPr>
        <p:txBody>
          <a:bodyPr>
            <a:normAutofit fontScale="77500" lnSpcReduction="20000"/>
          </a:bodyPr>
          <a:lstStyle/>
          <a:p>
            <a:r>
              <a:rPr lang="en-GB" dirty="0"/>
              <a:t>So, we can see that each successive empire has been the ‘Craftsman’ for its predecessor.</a:t>
            </a:r>
          </a:p>
          <a:p>
            <a:r>
              <a:rPr lang="en-GB" dirty="0"/>
              <a:t>At the time of Zechariah’s vision, they had seen the Babylonian Empire defeated by their ‘craftsman’, the Medo-Persian empire.</a:t>
            </a:r>
          </a:p>
          <a:p>
            <a:r>
              <a:rPr lang="en-GB" dirty="0"/>
              <a:t>This Empire would be defeated by its craftsman the Greek empire and the Greeks would eventually be defeated by their craftsman, the Roman empire.</a:t>
            </a:r>
          </a:p>
          <a:p>
            <a:r>
              <a:rPr lang="en-GB" dirty="0"/>
              <a:t>However, this is only 3 craftsmen.</a:t>
            </a:r>
          </a:p>
          <a:p>
            <a:r>
              <a:rPr lang="en-GB" dirty="0"/>
              <a:t>Who is it that will terrify the Roman empire?</a:t>
            </a:r>
          </a:p>
          <a:p>
            <a:r>
              <a:rPr lang="en-GB" dirty="0"/>
              <a:t>The demise of the Roman empire that we read about in our history books was not a single event like the others but occurred over centuries and was mainly caused by political fragmentation, economic failures, partial invasions of parts of the empire, epidemics all put the empire under existential pressure, Odoacer deposed Emperor Romulus Augustulus in 476AD as a result of the general collapse of the empire.</a:t>
            </a:r>
          </a:p>
          <a:p>
            <a:r>
              <a:rPr lang="en-GB" dirty="0"/>
              <a:t>In Daniel 7 v 19 – 24 we see this beast of this empire described and there is a final ‘Horn’ (King) that will arise that is invariably associated with the Antichrist figure of the end times.</a:t>
            </a:r>
          </a:p>
          <a:p>
            <a:r>
              <a:rPr lang="en-GB" dirty="0"/>
              <a:t>In Revelation 17 v 8 – 11 we see the idea that the Roman empire is to be revived. It has never suffered the terror of overwhelming force but has simply imploded and slipped from sight.</a:t>
            </a:r>
          </a:p>
        </p:txBody>
      </p:sp>
    </p:spTree>
    <p:extLst>
      <p:ext uri="{BB962C8B-B14F-4D97-AF65-F5344CB8AC3E}">
        <p14:creationId xmlns:p14="http://schemas.microsoft.com/office/powerpoint/2010/main" val="3495523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Image result for table showing the horns and craftsmen from Zechariah 1">
            <a:extLst>
              <a:ext uri="{FF2B5EF4-FFF2-40B4-BE49-F238E27FC236}">
                <a16:creationId xmlns:a16="http://schemas.microsoft.com/office/drawing/2014/main" id="{6D38FA45-0791-10B6-5E22-CE48FB222F35}"/>
              </a:ext>
            </a:extLst>
          </p:cNvPr>
          <p:cNvPicPr>
            <a:picLocks noChangeAspect="1"/>
          </p:cNvPicPr>
          <p:nvPr/>
        </p:nvPicPr>
        <p:blipFill>
          <a:blip r:embed="rId2"/>
          <a:srcRect t="2553" b="9609"/>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1096238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D877E-6FD5-0765-1A6E-4FDE77742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9CC948-9E1B-A7E5-D278-84A2129DA024}"/>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4F71F661-AEF2-7091-CABA-A2502045AB82}"/>
              </a:ext>
            </a:extLst>
          </p:cNvPr>
          <p:cNvSpPr>
            <a:spLocks noGrp="1"/>
          </p:cNvSpPr>
          <p:nvPr>
            <p:ph idx="1"/>
          </p:nvPr>
        </p:nvSpPr>
        <p:spPr>
          <a:xfrm>
            <a:off x="838200" y="1342238"/>
            <a:ext cx="10515600" cy="5515761"/>
          </a:xfrm>
        </p:spPr>
        <p:txBody>
          <a:bodyPr>
            <a:normAutofit fontScale="77500" lnSpcReduction="20000"/>
          </a:bodyPr>
          <a:lstStyle/>
          <a:p>
            <a:r>
              <a:rPr lang="en-GB" dirty="0"/>
              <a:t>If this is true – and I believe it is – then Rome’s ‘craftsman’ will be Jesus at His second coming when He comes to wage war against the Kingdom of Antichrist.</a:t>
            </a:r>
          </a:p>
          <a:p>
            <a:r>
              <a:rPr lang="en-GB" dirty="0"/>
              <a:t>Rome had associations with many different animals, but none is offered here by scripture.</a:t>
            </a:r>
          </a:p>
          <a:p>
            <a:r>
              <a:rPr lang="en-GB" dirty="0"/>
              <a:t>This beast had a human face and spoke blasphemous words and suffers its terror at a time yet to come at the hand of Jesus when he is cast into the Lake of fire, prepared beforehand for him and his demons.</a:t>
            </a:r>
          </a:p>
          <a:p>
            <a:r>
              <a:rPr lang="en-GB" dirty="0"/>
              <a:t>So, in my estimation, the craftsmen are Medo-Persia, Greece, Rome and, mightiest of all, </a:t>
            </a:r>
            <a:r>
              <a:rPr lang="en-GB" b="1" dirty="0"/>
              <a:t>Jesus</a:t>
            </a:r>
            <a:r>
              <a:rPr lang="en-GB" dirty="0"/>
              <a:t>.</a:t>
            </a:r>
          </a:p>
          <a:p>
            <a:r>
              <a:rPr lang="en-GB" dirty="0"/>
              <a:t>It is fair to say that some writers disagree with this interpretation of our passage, but this seems to me to be the best and most likely interpretation, given the known history to this point.</a:t>
            </a:r>
          </a:p>
          <a:p>
            <a:r>
              <a:rPr lang="en-GB" dirty="0"/>
              <a:t>God will use evil people and nations to further His own purposes – He did it during the time of Joseph, he promises to do it here and he did it with Judas.</a:t>
            </a:r>
          </a:p>
          <a:p>
            <a:r>
              <a:rPr lang="en-GB" dirty="0"/>
              <a:t>He is doing the same thing in the world today to bring in the antichrist figure and regime – governments promulgating false emergencies such as the so-called climate crisis, resulting eventually in the subjugation of the people so that some will turn back to God.</a:t>
            </a:r>
          </a:p>
          <a:p>
            <a:r>
              <a:rPr lang="en-GB" dirty="0"/>
              <a:t>In the end, though, Jesus will be the final craftsman and will rule over all.</a:t>
            </a:r>
          </a:p>
        </p:txBody>
      </p:sp>
    </p:spTree>
    <p:extLst>
      <p:ext uri="{BB962C8B-B14F-4D97-AF65-F5344CB8AC3E}">
        <p14:creationId xmlns:p14="http://schemas.microsoft.com/office/powerpoint/2010/main" val="2363764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1B43C-A330-B0A1-3003-E4ADCB255CE7}"/>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EF3AAAB5-7372-838C-9108-73E25B986497}"/>
              </a:ext>
            </a:extLst>
          </p:cNvPr>
          <p:cNvSpPr>
            <a:spLocks noGrp="1"/>
          </p:cNvSpPr>
          <p:nvPr>
            <p:ph idx="1"/>
          </p:nvPr>
        </p:nvSpPr>
        <p:spPr>
          <a:xfrm>
            <a:off x="838200" y="1342238"/>
            <a:ext cx="10515600" cy="5515761"/>
          </a:xfrm>
        </p:spPr>
        <p:txBody>
          <a:bodyPr>
            <a:normAutofit fontScale="77500" lnSpcReduction="20000"/>
          </a:bodyPr>
          <a:lstStyle/>
          <a:p>
            <a:r>
              <a:rPr lang="en-GB" dirty="0"/>
              <a:t>Up to now we have had God speaking to His people asking them to return to Him.</a:t>
            </a:r>
          </a:p>
          <a:p>
            <a:r>
              <a:rPr lang="en-GB" dirty="0"/>
              <a:t>After the Babylonian captivity they had been released into a kind of no-man’s land.</a:t>
            </a:r>
          </a:p>
          <a:p>
            <a:r>
              <a:rPr lang="en-GB" dirty="0"/>
              <a:t>God had asked them to return to Him so that He could return to them.</a:t>
            </a:r>
          </a:p>
          <a:p>
            <a:r>
              <a:rPr lang="en-GB" dirty="0"/>
              <a:t>He had exhorted them not to do things the way their forefathers had, where they had ignored His word and disobeyed Him.</a:t>
            </a:r>
          </a:p>
          <a:p>
            <a:r>
              <a:rPr lang="en-GB" dirty="0"/>
              <a:t>Then, about 3 months later we had the first of 8 visions that Zechariah had during a single night.</a:t>
            </a:r>
          </a:p>
          <a:p>
            <a:r>
              <a:rPr lang="en-GB" dirty="0"/>
              <a:t>In verses 7 to 17 we dealt with Zechariah’s first vision of the man (The Angel of YHVH – Jesus) seated on a red horse among the Myrtle trees in the hollow or ravine.</a:t>
            </a:r>
          </a:p>
          <a:p>
            <a:r>
              <a:rPr lang="en-GB" dirty="0"/>
              <a:t>We deduced that the Myrtle trees were symbolic of Israel – beautiful and hardy – at a time where both the people and the land needed restoration (a change of fortune as in Isaiah 53 v 13).</a:t>
            </a:r>
          </a:p>
          <a:p>
            <a:r>
              <a:rPr lang="en-GB" dirty="0"/>
              <a:t>So Israel is seen as being in a low place after some extreme persecution, yet beautiful and hardy and the subject of YHVH’s restoration.</a:t>
            </a:r>
          </a:p>
          <a:p>
            <a:r>
              <a:rPr lang="en-GB" dirty="0"/>
              <a:t>The promise they are left under after this prophetic vision is that YHVH is jealous (zealous) over Israel and intends to prosper her (overflowing with prosperity).</a:t>
            </a:r>
          </a:p>
          <a:p>
            <a:r>
              <a:rPr lang="en-GB" dirty="0"/>
              <a:t>We also discovered that YHVH was angry at the nations that had been too harsh with Israel – the focus of His love.</a:t>
            </a:r>
          </a:p>
        </p:txBody>
      </p:sp>
    </p:spTree>
    <p:extLst>
      <p:ext uri="{BB962C8B-B14F-4D97-AF65-F5344CB8AC3E}">
        <p14:creationId xmlns:p14="http://schemas.microsoft.com/office/powerpoint/2010/main" val="3100333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EB0D8-FDFE-3B66-60DC-D25D170567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45F64-7AF8-FB39-918D-CFD61749B8E1}"/>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5E201539-E96D-8C2C-B6CB-6B3F9BA69889}"/>
              </a:ext>
            </a:extLst>
          </p:cNvPr>
          <p:cNvSpPr>
            <a:spLocks noGrp="1"/>
          </p:cNvSpPr>
          <p:nvPr>
            <p:ph idx="1"/>
          </p:nvPr>
        </p:nvSpPr>
        <p:spPr>
          <a:xfrm>
            <a:off x="838200" y="1342238"/>
            <a:ext cx="10515600" cy="5515761"/>
          </a:xfrm>
        </p:spPr>
        <p:txBody>
          <a:bodyPr>
            <a:normAutofit fontScale="77500" lnSpcReduction="20000"/>
          </a:bodyPr>
          <a:lstStyle/>
          <a:p>
            <a:r>
              <a:rPr lang="en-GB" dirty="0"/>
              <a:t>This anger against those who misuse and abuse His people is the focus of the next part of Chapter 1 – as we said previously, each vision feeds into the next and expands its predecessor.</a:t>
            </a:r>
          </a:p>
          <a:p>
            <a:r>
              <a:rPr lang="en-GB" dirty="0"/>
              <a:t>This passage not only speaks of God’s anger against those who have mistreated His people but speaks also of God’s anger against those who will mistreat them in the future.</a:t>
            </a:r>
          </a:p>
          <a:p>
            <a:r>
              <a:rPr lang="en-GB" dirty="0"/>
              <a:t>These 4 verses are full of symbolism, and as we have previously said, we need to let the Bible be its own best interpreter to understand the meaning of the passage.</a:t>
            </a:r>
          </a:p>
          <a:p>
            <a:r>
              <a:rPr lang="en-GB" dirty="0"/>
              <a:t>So, this is obviously the 2</a:t>
            </a:r>
            <a:r>
              <a:rPr lang="en-GB" baseline="30000" dirty="0"/>
              <a:t>nd</a:t>
            </a:r>
            <a:r>
              <a:rPr lang="en-GB" dirty="0"/>
              <a:t> vision of 8 that Zechariah had in a single (presumably restless) night.</a:t>
            </a:r>
          </a:p>
          <a:p>
            <a:r>
              <a:rPr lang="en-GB" dirty="0"/>
              <a:t>We know it is a new vision because of the first line of verse 18.</a:t>
            </a:r>
            <a:br>
              <a:rPr lang="en-GB" dirty="0"/>
            </a:br>
            <a:r>
              <a:rPr lang="en-GB" dirty="0"/>
              <a:t>“Then I lifted up my eyes and looked, and behold, there were four horns”.</a:t>
            </a:r>
          </a:p>
          <a:p>
            <a:r>
              <a:rPr lang="en-GB" dirty="0"/>
              <a:t>So, what are ‘Horns’ in the Bible – what do they represent or symbolise?</a:t>
            </a:r>
          </a:p>
          <a:p>
            <a:r>
              <a:rPr lang="en-GB" dirty="0"/>
              <a:t>In this passage we read that these ‘Horns’ have scattered Judah, Israel and Jerusalem.</a:t>
            </a:r>
          </a:p>
          <a:p>
            <a:r>
              <a:rPr lang="en-GB" dirty="0"/>
              <a:t>This seems to indicate that whatever or whoever they are, they are powerful and able to impose their will over God’s people and the city of Jerusalem.</a:t>
            </a:r>
          </a:p>
          <a:p>
            <a:r>
              <a:rPr lang="en-GB" dirty="0"/>
              <a:t>So, these are not musical horns or horns that might sound alarms or give warnings.</a:t>
            </a:r>
          </a:p>
          <a:p>
            <a:endParaRPr lang="en-GB" dirty="0"/>
          </a:p>
        </p:txBody>
      </p:sp>
    </p:spTree>
    <p:extLst>
      <p:ext uri="{BB962C8B-B14F-4D97-AF65-F5344CB8AC3E}">
        <p14:creationId xmlns:p14="http://schemas.microsoft.com/office/powerpoint/2010/main" val="3737687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78BC6-B0C3-13F7-5942-95F0F3CB5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5107DA-6F1B-7CED-A84B-60AB6E347D54}"/>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BF7B5F09-6B26-0FA2-3B47-0CD72CB3972A}"/>
              </a:ext>
            </a:extLst>
          </p:cNvPr>
          <p:cNvSpPr>
            <a:spLocks noGrp="1"/>
          </p:cNvSpPr>
          <p:nvPr>
            <p:ph idx="1"/>
          </p:nvPr>
        </p:nvSpPr>
        <p:spPr>
          <a:xfrm>
            <a:off x="838200" y="1342238"/>
            <a:ext cx="10515600" cy="5515761"/>
          </a:xfrm>
        </p:spPr>
        <p:txBody>
          <a:bodyPr>
            <a:normAutofit fontScale="70000" lnSpcReduction="20000"/>
          </a:bodyPr>
          <a:lstStyle/>
          <a:p>
            <a:r>
              <a:rPr lang="en-GB" dirty="0"/>
              <a:t>Wherever we see ‘horns’ referred to in the Bible it refers to powerful Kingdoms or Kings – those who are empowered in some way.</a:t>
            </a:r>
          </a:p>
          <a:p>
            <a:r>
              <a:rPr lang="en-GB" dirty="0"/>
              <a:t>Horns are always a symbol of strength, whether used for righteousness’ sake or evil.</a:t>
            </a:r>
          </a:p>
          <a:p>
            <a:r>
              <a:rPr lang="en-GB" dirty="0"/>
              <a:t>In Psalm 18 v 2 we read:</a:t>
            </a:r>
            <a:br>
              <a:rPr lang="en-GB" dirty="0"/>
            </a:br>
            <a:r>
              <a:rPr lang="en-GB" dirty="0"/>
              <a:t>“The LORD (YHVH) is my rock and my fortress and my deliverer, My God, my rock, in whom I take refuge; My shield and the </a:t>
            </a:r>
            <a:r>
              <a:rPr lang="en-GB" b="1" dirty="0"/>
              <a:t>horn</a:t>
            </a:r>
            <a:r>
              <a:rPr lang="en-GB" dirty="0"/>
              <a:t> of my salvation, my stronghold”.</a:t>
            </a:r>
          </a:p>
          <a:p>
            <a:r>
              <a:rPr lang="en-GB" dirty="0"/>
              <a:t>The word ‘Horn’ here indicating the power of God to save.</a:t>
            </a:r>
          </a:p>
          <a:p>
            <a:r>
              <a:rPr lang="en-GB" dirty="0"/>
              <a:t>Psalm 92 v 10 and Luke 1 v 69 uses this word in a similar way – the ‘Horn’ being a way of expressing supreme power.</a:t>
            </a:r>
          </a:p>
          <a:p>
            <a:r>
              <a:rPr lang="en-GB" dirty="0"/>
              <a:t>In 1 Samuel 2 v 10 we see a similar use of the word in relation to God selecting and using a King for his own purposes by ‘exalting their Horn’ (in other words, by empowering them).</a:t>
            </a:r>
          </a:p>
          <a:p>
            <a:r>
              <a:rPr lang="en-GB" dirty="0"/>
              <a:t> “Those who contend with the LORD (YHVH) will be shattered; against them He will thunder in the heavens, the LORD (YHVH) will judge the ends of the earth; and He will give strength to His King, and will exalt the </a:t>
            </a:r>
            <a:r>
              <a:rPr lang="en-GB" b="1" dirty="0"/>
              <a:t>horn</a:t>
            </a:r>
            <a:r>
              <a:rPr lang="en-GB" dirty="0"/>
              <a:t> of His anointed.” </a:t>
            </a:r>
          </a:p>
          <a:p>
            <a:r>
              <a:rPr lang="en-GB" dirty="0"/>
              <a:t>So, the ‘Horns’ referred to, we should expect, will refer to powerful Kingdoms that have subjugated Israel in some way.</a:t>
            </a:r>
          </a:p>
          <a:p>
            <a:r>
              <a:rPr lang="en-GB" dirty="0"/>
              <a:t>We see this use of the noun/adjective ‘Horns’ in several places in the Bible, always referring to the exercise of power that has been given or removed, and we will see this as the study unfolds.</a:t>
            </a:r>
          </a:p>
        </p:txBody>
      </p:sp>
    </p:spTree>
    <p:extLst>
      <p:ext uri="{BB962C8B-B14F-4D97-AF65-F5344CB8AC3E}">
        <p14:creationId xmlns:p14="http://schemas.microsoft.com/office/powerpoint/2010/main" val="2228473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DF38C-48D8-75EE-BCD6-E047CF5F3B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54DA0-4927-80F5-9783-50B3773FE54E}"/>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532C64AB-6949-1B1A-FEFB-B39657CE3358}"/>
              </a:ext>
            </a:extLst>
          </p:cNvPr>
          <p:cNvSpPr>
            <a:spLocks noGrp="1"/>
          </p:cNvSpPr>
          <p:nvPr>
            <p:ph idx="1"/>
          </p:nvPr>
        </p:nvSpPr>
        <p:spPr>
          <a:xfrm>
            <a:off x="838200" y="1342238"/>
            <a:ext cx="10515600" cy="5515761"/>
          </a:xfrm>
        </p:spPr>
        <p:txBody>
          <a:bodyPr>
            <a:normAutofit fontScale="85000" lnSpcReduction="10000"/>
          </a:bodyPr>
          <a:lstStyle/>
          <a:p>
            <a:r>
              <a:rPr lang="en-GB" dirty="0"/>
              <a:t>We see the imagery of horns used in Jeremiah 48 v 25 – The Horn (power) of Moab has been cut off.</a:t>
            </a:r>
          </a:p>
          <a:p>
            <a:r>
              <a:rPr lang="en-GB" dirty="0"/>
              <a:t>We see the imagery of horns used extensively in Daniel chapter 8  v 1 – 10.</a:t>
            </a:r>
          </a:p>
          <a:p>
            <a:r>
              <a:rPr lang="en-GB" dirty="0"/>
              <a:t>The ‘horns’ in this passage accurately reflect what happened in the ensuing history.</a:t>
            </a:r>
          </a:p>
          <a:p>
            <a:r>
              <a:rPr lang="en-GB" dirty="0"/>
              <a:t>The Ram with 2 horns, one bigger than the other represents the Medo-Persian Empire (the Medes joined with the Persians as a world dominant joint Kingdom).</a:t>
            </a:r>
          </a:p>
          <a:p>
            <a:r>
              <a:rPr lang="en-GB" dirty="0"/>
              <a:t>The Medes and Persians joined forces in 553 BC when Cyrus the Great married the Median queen, Amitis, marking a significant political alliance. This union allowed the Persians to integrate the Medes into their administration, leading to the formation of the Medo-Persian Empire. The Persians gained the ascendency and so today we rarely hear of the Medo-Persian Empire – it is simply referred to as the Persian Empire.</a:t>
            </a:r>
          </a:p>
          <a:p>
            <a:r>
              <a:rPr lang="en-GB" dirty="0"/>
              <a:t>We will see other references to horns in Daniel to which we will refer later.</a:t>
            </a:r>
          </a:p>
          <a:p>
            <a:endParaRPr lang="en-GB" dirty="0"/>
          </a:p>
        </p:txBody>
      </p:sp>
    </p:spTree>
    <p:extLst>
      <p:ext uri="{BB962C8B-B14F-4D97-AF65-F5344CB8AC3E}">
        <p14:creationId xmlns:p14="http://schemas.microsoft.com/office/powerpoint/2010/main" val="3636977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627B8-0E04-83A9-46B4-46852BD6CB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0B041-AAB5-FE12-5617-44748C01683C}"/>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A0EE0E84-DF2E-E8E9-31D3-5C19EB3A2301}"/>
              </a:ext>
            </a:extLst>
          </p:cNvPr>
          <p:cNvSpPr>
            <a:spLocks noGrp="1"/>
          </p:cNvSpPr>
          <p:nvPr>
            <p:ph idx="1"/>
          </p:nvPr>
        </p:nvSpPr>
        <p:spPr>
          <a:xfrm>
            <a:off x="243840" y="1342238"/>
            <a:ext cx="11643360" cy="5515761"/>
          </a:xfrm>
        </p:spPr>
        <p:txBody>
          <a:bodyPr>
            <a:normAutofit fontScale="77500" lnSpcReduction="20000"/>
          </a:bodyPr>
          <a:lstStyle/>
          <a:p>
            <a:r>
              <a:rPr lang="en-GB" dirty="0"/>
              <a:t>We find the imagery describing the kingdoms that will oppress Israel spoken of by Zechariah in the book of Daniel, written some 70 years earlier.</a:t>
            </a:r>
          </a:p>
          <a:p>
            <a:r>
              <a:rPr lang="en-GB" dirty="0"/>
              <a:t>Daniel was an exilic prophet ( ministering during the exile) in Babylon.</a:t>
            </a:r>
          </a:p>
          <a:p>
            <a:r>
              <a:rPr lang="en-GB" dirty="0"/>
              <a:t>In Chapter 2 v 31 – 43 we have the King’s dream (the King was Nebuchadnezzar).</a:t>
            </a:r>
          </a:p>
          <a:p>
            <a:r>
              <a:rPr lang="en-GB" dirty="0"/>
              <a:t>If you’re familiar with the account, you will recall that Nebuchadnezzar didn’t trust his magicians to give a faithful interpretation of the dream, so he demanded that someone tell him what the content of the dream was and also the interpretation.</a:t>
            </a:r>
          </a:p>
          <a:p>
            <a:r>
              <a:rPr lang="en-GB" dirty="0"/>
              <a:t>The penalty for failure was to be death.</a:t>
            </a:r>
          </a:p>
          <a:p>
            <a:r>
              <a:rPr lang="en-GB" dirty="0"/>
              <a:t>Daniel gave glory to God for the fact that he was able to provide both the substance and the interpretation of the dream, thereby saving the lives of all the magicians.</a:t>
            </a:r>
          </a:p>
          <a:p>
            <a:r>
              <a:rPr lang="en-GB" dirty="0"/>
              <a:t>This prophetic dream was given approximately 70 years prior to Zechariah’s ministry and confirmed the idea that there would be 4 empires that would come into history and would oppress the Jews.</a:t>
            </a:r>
          </a:p>
          <a:p>
            <a:r>
              <a:rPr lang="en-GB" dirty="0"/>
              <a:t>Nebuchadnezzar had seen his own empire as the head of gold – the first of the 4 empires - 2 further empires of silver and bronze that would follow (Medo-Persia and Greece) and then Rome represented by Iron.</a:t>
            </a:r>
          </a:p>
          <a:p>
            <a:r>
              <a:rPr lang="en-GB" dirty="0"/>
              <a:t>Zechariah ministered at a time when the Jews had already had 70 years under Babylon, and they were currently under Persian rule with the Greek and Roman empires yet to come.</a:t>
            </a:r>
          </a:p>
        </p:txBody>
      </p:sp>
    </p:spTree>
    <p:extLst>
      <p:ext uri="{BB962C8B-B14F-4D97-AF65-F5344CB8AC3E}">
        <p14:creationId xmlns:p14="http://schemas.microsoft.com/office/powerpoint/2010/main" val="544518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D4C78-6DBF-6371-C325-4B8BBDCB89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2277E-5064-0BC4-9FF9-B7A638F822AB}"/>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6A6F3318-28E7-56B2-F8E2-EAF3C8393EB1}"/>
              </a:ext>
            </a:extLst>
          </p:cNvPr>
          <p:cNvSpPr>
            <a:spLocks noGrp="1"/>
          </p:cNvSpPr>
          <p:nvPr>
            <p:ph idx="1"/>
          </p:nvPr>
        </p:nvSpPr>
        <p:spPr>
          <a:xfrm>
            <a:off x="838200" y="1342238"/>
            <a:ext cx="10515600" cy="5515761"/>
          </a:xfrm>
        </p:spPr>
        <p:txBody>
          <a:bodyPr>
            <a:normAutofit fontScale="77500" lnSpcReduction="20000"/>
          </a:bodyPr>
          <a:lstStyle/>
          <a:p>
            <a:r>
              <a:rPr lang="en-GB" dirty="0"/>
              <a:t>Zechariah’s vision of the 4 empires that God would use to discipline His people should have been no surprise to the Jews for at least 2 reasons.</a:t>
            </a:r>
          </a:p>
          <a:p>
            <a:r>
              <a:rPr lang="en-GB" dirty="0"/>
              <a:t>First, Daniel had already prophesied it, as we have seen; and,</a:t>
            </a:r>
          </a:p>
          <a:p>
            <a:r>
              <a:rPr lang="en-GB" dirty="0"/>
              <a:t>Second, this is what God had promised He would do when He spoke to them before He allowed them to enter the Promised Land (Deuteronomy 28 v 15, 36 &amp; 48-49).</a:t>
            </a:r>
          </a:p>
          <a:p>
            <a:r>
              <a:rPr lang="en-GB" dirty="0"/>
              <a:t>We have seen the four Kingdoms that God would use described in Daniel 2 as quite attractive from the world’s viewpoint, though we should note that each is described as being made of a less precious metal than its predecessor (sin seems to abound more as we progress from one to the next).</a:t>
            </a:r>
          </a:p>
          <a:p>
            <a:r>
              <a:rPr lang="en-GB" dirty="0"/>
              <a:t>But many scholars see the description recorded in Daniel 7 as being of the same Kingdoms, as seen from a Jewish perspective (or perhaps through God’s eyes).</a:t>
            </a:r>
          </a:p>
          <a:p>
            <a:r>
              <a:rPr lang="en-GB" dirty="0"/>
              <a:t>Here the four beasts are, according to the interpretation beginning in verse 17, 4 Kings that will arise in history ‘from the great sea’ (references to ‘the sea usually represent things that come from the sea of humanity, so these are testimony to human ambition, though some commentators say it’s a reference to the Mediterranean sea, as it is focussed around Israel – both could </a:t>
            </a:r>
            <a:r>
              <a:rPr lang="en-GB"/>
              <a:t>be true).</a:t>
            </a:r>
            <a:endParaRPr lang="en-GB" dirty="0"/>
          </a:p>
          <a:p>
            <a:r>
              <a:rPr lang="en-GB" dirty="0"/>
              <a:t>The first beast is described as a winged lion – archaeologically it has been discovered that the Lion was worshipped in Babylon as the one who gave strength to their God, Ishtar.</a:t>
            </a:r>
          </a:p>
          <a:p>
            <a:endParaRPr lang="en-GB" dirty="0"/>
          </a:p>
          <a:p>
            <a:endParaRPr lang="en-GB" dirty="0"/>
          </a:p>
          <a:p>
            <a:endParaRPr lang="en-GB" dirty="0"/>
          </a:p>
        </p:txBody>
      </p:sp>
    </p:spTree>
    <p:extLst>
      <p:ext uri="{BB962C8B-B14F-4D97-AF65-F5344CB8AC3E}">
        <p14:creationId xmlns:p14="http://schemas.microsoft.com/office/powerpoint/2010/main" val="2514563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was a lion the symbol of babylon">
            <a:extLst>
              <a:ext uri="{FF2B5EF4-FFF2-40B4-BE49-F238E27FC236}">
                <a16:creationId xmlns:a16="http://schemas.microsoft.com/office/drawing/2014/main" id="{5C1797CF-D2F6-9860-4142-A2C069456177}"/>
              </a:ext>
            </a:extLst>
          </p:cNvPr>
          <p:cNvPicPr>
            <a:picLocks noChangeAspect="1"/>
          </p:cNvPicPr>
          <p:nvPr/>
        </p:nvPicPr>
        <p:blipFill>
          <a:blip r:embed="rId2"/>
          <a:stretch>
            <a:fillRect/>
          </a:stretch>
        </p:blipFill>
        <p:spPr>
          <a:xfrm>
            <a:off x="0" y="0"/>
            <a:ext cx="4649259" cy="3188426"/>
          </a:xfrm>
          <a:prstGeom prst="rect">
            <a:avLst/>
          </a:prstGeom>
        </p:spPr>
      </p:pic>
      <p:pic>
        <p:nvPicPr>
          <p:cNvPr id="3" name="Picture 2" descr="Beautiful glazed tiles symbolizing a lion in three dimensional shape ...">
            <a:extLst>
              <a:ext uri="{FF2B5EF4-FFF2-40B4-BE49-F238E27FC236}">
                <a16:creationId xmlns:a16="http://schemas.microsoft.com/office/drawing/2014/main" id="{7B140735-036D-6B08-A903-0F74A0870F18}"/>
              </a:ext>
            </a:extLst>
          </p:cNvPr>
          <p:cNvPicPr>
            <a:picLocks noChangeAspect="1"/>
          </p:cNvPicPr>
          <p:nvPr/>
        </p:nvPicPr>
        <p:blipFill>
          <a:blip r:embed="rId3"/>
          <a:stretch>
            <a:fillRect/>
          </a:stretch>
        </p:blipFill>
        <p:spPr>
          <a:xfrm>
            <a:off x="7224549" y="3262201"/>
            <a:ext cx="4889685" cy="3595799"/>
          </a:xfrm>
          <a:prstGeom prst="rect">
            <a:avLst/>
          </a:prstGeom>
        </p:spPr>
      </p:pic>
      <p:sp>
        <p:nvSpPr>
          <p:cNvPr id="4" name="TextBox 3">
            <a:extLst>
              <a:ext uri="{FF2B5EF4-FFF2-40B4-BE49-F238E27FC236}">
                <a16:creationId xmlns:a16="http://schemas.microsoft.com/office/drawing/2014/main" id="{5579B040-FDAC-71A1-F9BA-3325857D3768}"/>
              </a:ext>
            </a:extLst>
          </p:cNvPr>
          <p:cNvSpPr txBox="1"/>
          <p:nvPr/>
        </p:nvSpPr>
        <p:spPr>
          <a:xfrm>
            <a:off x="5938345" y="987972"/>
            <a:ext cx="5297214" cy="2123658"/>
          </a:xfrm>
          <a:prstGeom prst="rect">
            <a:avLst/>
          </a:prstGeom>
          <a:noFill/>
        </p:spPr>
        <p:txBody>
          <a:bodyPr wrap="square" rtlCol="0">
            <a:spAutoFit/>
          </a:bodyPr>
          <a:lstStyle/>
          <a:p>
            <a:r>
              <a:rPr lang="en-GB" sz="2200" dirty="0"/>
              <a:t>Lion symbolisms found in Ancient Babylon.</a:t>
            </a:r>
          </a:p>
          <a:p>
            <a:r>
              <a:rPr lang="en-GB" sz="2200" dirty="0"/>
              <a:t>In Babylonian culture, the lion symbolized strength, kingship, divine protection, and the power of the goddess Ishtar, appearing in art, architecture, and biblical imagery</a:t>
            </a:r>
          </a:p>
        </p:txBody>
      </p:sp>
      <p:pic>
        <p:nvPicPr>
          <p:cNvPr id="5" name="Picture 4" descr="Image result for was a lion the symbol of babylon">
            <a:extLst>
              <a:ext uri="{FF2B5EF4-FFF2-40B4-BE49-F238E27FC236}">
                <a16:creationId xmlns:a16="http://schemas.microsoft.com/office/drawing/2014/main" id="{08E2B985-1046-C34E-3CF7-EAD8C2970C5E}"/>
              </a:ext>
            </a:extLst>
          </p:cNvPr>
          <p:cNvPicPr>
            <a:picLocks noChangeAspect="1"/>
          </p:cNvPicPr>
          <p:nvPr/>
        </p:nvPicPr>
        <p:blipFill>
          <a:blip r:embed="rId4"/>
          <a:stretch>
            <a:fillRect/>
          </a:stretch>
        </p:blipFill>
        <p:spPr>
          <a:xfrm>
            <a:off x="77765" y="3188426"/>
            <a:ext cx="4941499" cy="3669574"/>
          </a:xfrm>
          <a:prstGeom prst="rect">
            <a:avLst/>
          </a:prstGeom>
        </p:spPr>
      </p:pic>
    </p:spTree>
    <p:extLst>
      <p:ext uri="{BB962C8B-B14F-4D97-AF65-F5344CB8AC3E}">
        <p14:creationId xmlns:p14="http://schemas.microsoft.com/office/powerpoint/2010/main" val="45398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D4B77-7268-4A46-3EE9-70D4BD185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685E5-BCCF-71D9-3FB4-863A1B74383D}"/>
              </a:ext>
            </a:extLst>
          </p:cNvPr>
          <p:cNvSpPr>
            <a:spLocks noGrp="1"/>
          </p:cNvSpPr>
          <p:nvPr>
            <p:ph type="title"/>
          </p:nvPr>
        </p:nvSpPr>
        <p:spPr/>
        <p:txBody>
          <a:bodyPr/>
          <a:lstStyle/>
          <a:p>
            <a:r>
              <a:rPr lang="en-GB" dirty="0"/>
              <a:t>Zechariah 1 v 18 – 21: Horns and Craftsmen</a:t>
            </a:r>
          </a:p>
        </p:txBody>
      </p:sp>
      <p:sp>
        <p:nvSpPr>
          <p:cNvPr id="3" name="Content Placeholder 2">
            <a:extLst>
              <a:ext uri="{FF2B5EF4-FFF2-40B4-BE49-F238E27FC236}">
                <a16:creationId xmlns:a16="http://schemas.microsoft.com/office/drawing/2014/main" id="{1541F5B7-CC4D-4D82-1F02-151178A4CEAD}"/>
              </a:ext>
            </a:extLst>
          </p:cNvPr>
          <p:cNvSpPr>
            <a:spLocks noGrp="1"/>
          </p:cNvSpPr>
          <p:nvPr>
            <p:ph idx="1"/>
          </p:nvPr>
        </p:nvSpPr>
        <p:spPr>
          <a:xfrm>
            <a:off x="838200" y="1342238"/>
            <a:ext cx="10515600" cy="5515761"/>
          </a:xfrm>
        </p:spPr>
        <p:txBody>
          <a:bodyPr>
            <a:normAutofit fontScale="70000" lnSpcReduction="20000"/>
          </a:bodyPr>
          <a:lstStyle/>
          <a:p>
            <a:r>
              <a:rPr lang="en-GB" dirty="0"/>
              <a:t>The second beast was a bear – this was a lopsided bear (raised up on one side). </a:t>
            </a:r>
          </a:p>
          <a:p>
            <a:r>
              <a:rPr lang="en-GB" dirty="0"/>
              <a:t>Reading about Medo-Persian culture shows us that the Bear was their symbol of strength though artwork on the matter is harder to find than for Babylon.</a:t>
            </a:r>
          </a:p>
          <a:p>
            <a:r>
              <a:rPr lang="en-GB" dirty="0"/>
              <a:t>The bear is seen as having three bones sticking out of its mouth.</a:t>
            </a:r>
          </a:p>
          <a:p>
            <a:r>
              <a:rPr lang="en-GB" dirty="0"/>
              <a:t>The Medo-Persian Empire conquered Egypt, Lydia and Babylonia.</a:t>
            </a:r>
          </a:p>
          <a:p>
            <a:r>
              <a:rPr lang="en-GB" dirty="0"/>
              <a:t>So, the second beast from Daniel 7 almost certainly relates to the breast and arms of silver of the vision in Daniel 2 and relates to the empirical power under which the Jews are subjugated at the time of Zechariah.</a:t>
            </a:r>
          </a:p>
          <a:p>
            <a:r>
              <a:rPr lang="en-GB" dirty="0"/>
              <a:t>Daniel goes on to dream of a leopard-like beast that would come after the Bear, having four wings and 4 heads (the leopard is more known for its speed).</a:t>
            </a:r>
          </a:p>
          <a:p>
            <a:r>
              <a:rPr lang="en-GB" dirty="0"/>
              <a:t>The empire that followed Medo-Persia was Greece and most scholars agree that this represented the rise of Greece under Alexander the Great.</a:t>
            </a:r>
          </a:p>
          <a:p>
            <a:r>
              <a:rPr lang="en-GB" dirty="0"/>
              <a:t>Alexander made  a remarkable conquest of the earth during his young life, achieving world domination over the Medo-Persian empire (the imagery in Daniel 8 v 1 - 8 seems to reflect his time and the subsequent division of the Greek empire into four parts after his death).</a:t>
            </a:r>
          </a:p>
          <a:p>
            <a:r>
              <a:rPr lang="en-GB" dirty="0"/>
              <a:t>He died at the age of 30 in an alcoholic stupor, according to history, and having no children or family heirs, his kingdom passed to his 4 generals.</a:t>
            </a:r>
          </a:p>
          <a:p>
            <a:r>
              <a:rPr lang="en-GB" dirty="0"/>
              <a:t>One of these was Antiochus Epiphanes who slaughtered a pig on the altar in the temple in 167 BC – so no friend of the Jews.</a:t>
            </a:r>
          </a:p>
        </p:txBody>
      </p:sp>
    </p:spTree>
    <p:extLst>
      <p:ext uri="{BB962C8B-B14F-4D97-AF65-F5344CB8AC3E}">
        <p14:creationId xmlns:p14="http://schemas.microsoft.com/office/powerpoint/2010/main" val="3866946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131ba02-836f-4279-86cc-66acb1037933" xsi:nil="true"/>
    <lcf76f155ced4ddcb4097134ff3c332f xmlns="7ab12f3f-b477-4c7f-9cbe-aef27c73538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B2C063175DF504CA88AF12C082CE016" ma:contentTypeVersion="13" ma:contentTypeDescription="Create a new document." ma:contentTypeScope="" ma:versionID="64f03cd6e5b92c2f5bd7bebabcbc328d">
  <xsd:schema xmlns:xsd="http://www.w3.org/2001/XMLSchema" xmlns:xs="http://www.w3.org/2001/XMLSchema" xmlns:p="http://schemas.microsoft.com/office/2006/metadata/properties" xmlns:ns2="7ab12f3f-b477-4c7f-9cbe-aef27c735382" xmlns:ns3="5131ba02-836f-4279-86cc-66acb1037933" targetNamespace="http://schemas.microsoft.com/office/2006/metadata/properties" ma:root="true" ma:fieldsID="e96677c5e04fda60252d3329f8b1b617" ns2:_="" ns3:_="">
    <xsd:import namespace="7ab12f3f-b477-4c7f-9cbe-aef27c735382"/>
    <xsd:import namespace="5131ba02-836f-4279-86cc-66acb10379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b12f3f-b477-4c7f-9cbe-aef27c7353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b8bac6c-3eee-4b58-a120-65eda34c002e"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131ba02-836f-4279-86cc-66acb103793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8380f19-97b3-413f-b378-67e6821b60bd}" ma:internalName="TaxCatchAll" ma:showField="CatchAllData" ma:web="5131ba02-836f-4279-86cc-66acb10379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BC14D9-2A57-4C13-AF16-7AADDEB6671A}">
  <ds:schemaRefs>
    <ds:schemaRef ds:uri="http://schemas.microsoft.com/office/2006/metadata/properties"/>
    <ds:schemaRef ds:uri="http://schemas.microsoft.com/office/infopath/2007/PartnerControls"/>
    <ds:schemaRef ds:uri="5131ba02-836f-4279-86cc-66acb1037933"/>
    <ds:schemaRef ds:uri="7ab12f3f-b477-4c7f-9cbe-aef27c735382"/>
  </ds:schemaRefs>
</ds:datastoreItem>
</file>

<file path=customXml/itemProps2.xml><?xml version="1.0" encoding="utf-8"?>
<ds:datastoreItem xmlns:ds="http://schemas.openxmlformats.org/officeDocument/2006/customXml" ds:itemID="{AFE59C1D-CE5E-470B-9FC9-081355532D15}">
  <ds:schemaRefs>
    <ds:schemaRef ds:uri="http://schemas.microsoft.com/sharepoint/v3/contenttype/forms"/>
  </ds:schemaRefs>
</ds:datastoreItem>
</file>

<file path=customXml/itemProps3.xml><?xml version="1.0" encoding="utf-8"?>
<ds:datastoreItem xmlns:ds="http://schemas.openxmlformats.org/officeDocument/2006/customXml" ds:itemID="{488B2D5C-0659-4608-9B7E-FDC8C6C50C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b12f3f-b477-4c7f-9cbe-aef27c735382"/>
    <ds:schemaRef ds:uri="5131ba02-836f-4279-86cc-66acb10379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4981</TotalTime>
  <Words>2794</Words>
  <Application>Microsoft Office PowerPoint</Application>
  <PresentationFormat>Widescreen</PresentationFormat>
  <Paragraphs>102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Zechariah 1 v 18 - 21</vt:lpstr>
      <vt:lpstr>Zechariah 1 v 18 – 21: Horns and Craftsmen</vt:lpstr>
      <vt:lpstr>Zechariah 1 v 18 – 21: Horns and Craftsmen</vt:lpstr>
      <vt:lpstr>Zechariah 1 v 18 – 21: Horns and Craftsmen</vt:lpstr>
      <vt:lpstr>Zechariah 1 v 18 – 21: Horns and Craftsmen</vt:lpstr>
      <vt:lpstr>Zechariah 1 v 18 – 21: Horns and Craftsmen</vt:lpstr>
      <vt:lpstr>Zechariah 1 v 18 – 21: Horns and Craftsmen</vt:lpstr>
      <vt:lpstr>PowerPoint Presentation</vt:lpstr>
      <vt:lpstr>Zechariah 1 v 18 – 21: Horns and Craftsmen</vt:lpstr>
      <vt:lpstr>PowerPoint Presentation</vt:lpstr>
      <vt:lpstr>Zechariah 1 v 18 – 21: Horns and Craftsmen</vt:lpstr>
      <vt:lpstr>Zechariah 1 v 18 – 21: Horns and Craftsmen</vt:lpstr>
      <vt:lpstr>Zechariah 1 v 18 – 21: Horns and Craftsmen</vt:lpstr>
      <vt:lpstr>PowerPoint Presentation</vt:lpstr>
      <vt:lpstr>Zechariah 1 v 18 – 21: Horns and Craftsmen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 Kelly</dc:creator>
  <cp:lastModifiedBy>Ray Kelly</cp:lastModifiedBy>
  <cp:revision>3</cp:revision>
  <dcterms:created xsi:type="dcterms:W3CDTF">2026-08-09T19:58:22Z</dcterms:created>
  <dcterms:modified xsi:type="dcterms:W3CDTF">2026-08-17T11:13:19Z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0x010100EB2C063175DF504CA88AF12C082CE016</vt:lpwstr>
  </property>
</Properties>
</file>