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71" r:id="rId6"/>
    <p:sldId id="267" r:id="rId7"/>
    <p:sldId id="268" r:id="rId8"/>
    <p:sldId id="269" r:id="rId9"/>
    <p:sldId id="27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C05EE5-C25B-404B-9F59-7277D9415D54}" v="1" dt="2024-09-20T10:48:08.5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1FC05EE5-C25B-404B-9F59-7277D9415D54}"/>
    <pc:docChg chg="custSel addSld modSld">
      <pc:chgData name="Ray Kelly" userId="fe8bf2b6eea63579" providerId="LiveId" clId="{1FC05EE5-C25B-404B-9F59-7277D9415D54}" dt="2024-09-22T08:04:48.871" v="4770" actId="20577"/>
      <pc:docMkLst>
        <pc:docMk/>
      </pc:docMkLst>
      <pc:sldChg chg="modSp mod">
        <pc:chgData name="Ray Kelly" userId="fe8bf2b6eea63579" providerId="LiveId" clId="{1FC05EE5-C25B-404B-9F59-7277D9415D54}" dt="2024-09-22T07:57:26.026" v="4757" actId="20577"/>
        <pc:sldMkLst>
          <pc:docMk/>
          <pc:sldMk cId="3376281194" sldId="257"/>
        </pc:sldMkLst>
        <pc:spChg chg="mod">
          <ac:chgData name="Ray Kelly" userId="fe8bf2b6eea63579" providerId="LiveId" clId="{1FC05EE5-C25B-404B-9F59-7277D9415D54}" dt="2024-09-22T07:57:26.026" v="4757" actId="20577"/>
          <ac:spMkLst>
            <pc:docMk/>
            <pc:sldMk cId="3376281194" sldId="257"/>
            <ac:spMk id="3" creationId="{10E3C50D-FBAB-5575-FF6E-905C705E988D}"/>
          </ac:spMkLst>
        </pc:spChg>
      </pc:sldChg>
      <pc:sldChg chg="modSp mod">
        <pc:chgData name="Ray Kelly" userId="fe8bf2b6eea63579" providerId="LiveId" clId="{1FC05EE5-C25B-404B-9F59-7277D9415D54}" dt="2024-09-20T10:11:28.961" v="3261" actId="20577"/>
        <pc:sldMkLst>
          <pc:docMk/>
          <pc:sldMk cId="3342227174" sldId="265"/>
        </pc:sldMkLst>
        <pc:spChg chg="mod">
          <ac:chgData name="Ray Kelly" userId="fe8bf2b6eea63579" providerId="LiveId" clId="{1FC05EE5-C25B-404B-9F59-7277D9415D54}" dt="2024-09-20T10:11:28.961" v="3261" actId="20577"/>
          <ac:spMkLst>
            <pc:docMk/>
            <pc:sldMk cId="3342227174" sldId="265"/>
            <ac:spMk id="3" creationId="{5414FC46-D866-5226-6F27-3D666C858B1D}"/>
          </ac:spMkLst>
        </pc:spChg>
      </pc:sldChg>
      <pc:sldChg chg="modSp mod">
        <pc:chgData name="Ray Kelly" userId="fe8bf2b6eea63579" providerId="LiveId" clId="{1FC05EE5-C25B-404B-9F59-7277D9415D54}" dt="2024-09-22T07:59:50.477" v="4767" actId="20577"/>
        <pc:sldMkLst>
          <pc:docMk/>
          <pc:sldMk cId="4244148617" sldId="266"/>
        </pc:sldMkLst>
        <pc:spChg chg="mod">
          <ac:chgData name="Ray Kelly" userId="fe8bf2b6eea63579" providerId="LiveId" clId="{1FC05EE5-C25B-404B-9F59-7277D9415D54}" dt="2024-09-22T07:59:50.477" v="4767" actId="20577"/>
          <ac:spMkLst>
            <pc:docMk/>
            <pc:sldMk cId="4244148617" sldId="266"/>
            <ac:spMk id="3" creationId="{7E775728-35FC-37F4-C4CD-28F43A13D8EA}"/>
          </ac:spMkLst>
        </pc:spChg>
      </pc:sldChg>
      <pc:sldChg chg="modSp mod">
        <pc:chgData name="Ray Kelly" userId="fe8bf2b6eea63579" providerId="LiveId" clId="{1FC05EE5-C25B-404B-9F59-7277D9415D54}" dt="2024-09-20T10:23:24.083" v="3594" actId="20577"/>
        <pc:sldMkLst>
          <pc:docMk/>
          <pc:sldMk cId="1480392421" sldId="267"/>
        </pc:sldMkLst>
        <pc:spChg chg="mod">
          <ac:chgData name="Ray Kelly" userId="fe8bf2b6eea63579" providerId="LiveId" clId="{1FC05EE5-C25B-404B-9F59-7277D9415D54}" dt="2024-09-20T10:23:24.083" v="3594" actId="20577"/>
          <ac:spMkLst>
            <pc:docMk/>
            <pc:sldMk cId="1480392421" sldId="267"/>
            <ac:spMk id="3" creationId="{7E775728-35FC-37F4-C4CD-28F43A13D8EA}"/>
          </ac:spMkLst>
        </pc:spChg>
      </pc:sldChg>
      <pc:sldChg chg="modSp add mod">
        <pc:chgData name="Ray Kelly" userId="fe8bf2b6eea63579" providerId="LiveId" clId="{1FC05EE5-C25B-404B-9F59-7277D9415D54}" dt="2024-09-20T10:28:12.729" v="3660" actId="20577"/>
        <pc:sldMkLst>
          <pc:docMk/>
          <pc:sldMk cId="109394336" sldId="268"/>
        </pc:sldMkLst>
        <pc:spChg chg="mod">
          <ac:chgData name="Ray Kelly" userId="fe8bf2b6eea63579" providerId="LiveId" clId="{1FC05EE5-C25B-404B-9F59-7277D9415D54}" dt="2024-09-20T10:28:12.729" v="3660" actId="20577"/>
          <ac:spMkLst>
            <pc:docMk/>
            <pc:sldMk cId="109394336" sldId="268"/>
            <ac:spMk id="3" creationId="{7E775728-35FC-37F4-C4CD-28F43A13D8EA}"/>
          </ac:spMkLst>
        </pc:spChg>
      </pc:sldChg>
      <pc:sldChg chg="modSp add mod">
        <pc:chgData name="Ray Kelly" userId="fe8bf2b6eea63579" providerId="LiveId" clId="{1FC05EE5-C25B-404B-9F59-7277D9415D54}" dt="2024-09-20T10:29:32.390" v="3703" actId="20577"/>
        <pc:sldMkLst>
          <pc:docMk/>
          <pc:sldMk cId="691627204" sldId="269"/>
        </pc:sldMkLst>
        <pc:spChg chg="mod">
          <ac:chgData name="Ray Kelly" userId="fe8bf2b6eea63579" providerId="LiveId" clId="{1FC05EE5-C25B-404B-9F59-7277D9415D54}" dt="2024-09-20T10:29:32.390" v="3703" actId="20577"/>
          <ac:spMkLst>
            <pc:docMk/>
            <pc:sldMk cId="691627204" sldId="269"/>
            <ac:spMk id="3" creationId="{7E775728-35FC-37F4-C4CD-28F43A13D8EA}"/>
          </ac:spMkLst>
        </pc:spChg>
      </pc:sldChg>
      <pc:sldChg chg="modSp add mod">
        <pc:chgData name="Ray Kelly" userId="fe8bf2b6eea63579" providerId="LiveId" clId="{1FC05EE5-C25B-404B-9F59-7277D9415D54}" dt="2024-09-22T08:04:48.871" v="4770" actId="20577"/>
        <pc:sldMkLst>
          <pc:docMk/>
          <pc:sldMk cId="497346962" sldId="270"/>
        </pc:sldMkLst>
        <pc:spChg chg="mod">
          <ac:chgData name="Ray Kelly" userId="fe8bf2b6eea63579" providerId="LiveId" clId="{1FC05EE5-C25B-404B-9F59-7277D9415D54}" dt="2024-09-22T08:04:48.871" v="4770" actId="20577"/>
          <ac:spMkLst>
            <pc:docMk/>
            <pc:sldMk cId="497346962" sldId="270"/>
            <ac:spMk id="3" creationId="{7E775728-35FC-37F4-C4CD-28F43A13D8EA}"/>
          </ac:spMkLst>
        </pc:spChg>
      </pc:sldChg>
      <pc:sldChg chg="addSp new mod">
        <pc:chgData name="Ray Kelly" userId="fe8bf2b6eea63579" providerId="LiveId" clId="{1FC05EE5-C25B-404B-9F59-7277D9415D54}" dt="2024-09-20T10:06:31.792" v="3173" actId="22"/>
        <pc:sldMkLst>
          <pc:docMk/>
          <pc:sldMk cId="3085752175" sldId="271"/>
        </pc:sldMkLst>
        <pc:picChg chg="add">
          <ac:chgData name="Ray Kelly" userId="fe8bf2b6eea63579" providerId="LiveId" clId="{1FC05EE5-C25B-404B-9F59-7277D9415D54}" dt="2024-09-20T10:06:31.792" v="3173" actId="22"/>
          <ac:picMkLst>
            <pc:docMk/>
            <pc:sldMk cId="3085752175" sldId="271"/>
            <ac:picMk id="3" creationId="{8C318E99-5998-6014-E31E-359DC3309B4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873A9-2D64-E94E-7C36-D4C5C73D65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EA11B68-6790-5B1A-35D8-D9973023AF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534CDD4-0814-FBB7-C741-9C684C7928FA}"/>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5" name="Footer Placeholder 4">
            <a:extLst>
              <a:ext uri="{FF2B5EF4-FFF2-40B4-BE49-F238E27FC236}">
                <a16:creationId xmlns:a16="http://schemas.microsoft.com/office/drawing/2014/main" id="{8A3BCB36-1453-9C82-2A30-1BC1530E73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96ADDE-1798-53C0-8E37-292597FA6266}"/>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3676690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7AC38-641A-0AE6-0F2B-FBE4CA7B4F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86A58D9-3005-0D13-DB1D-FC54815BFF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98E7E6-2A7F-9D4F-D6DA-C3FDF6D60028}"/>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5" name="Footer Placeholder 4">
            <a:extLst>
              <a:ext uri="{FF2B5EF4-FFF2-40B4-BE49-F238E27FC236}">
                <a16:creationId xmlns:a16="http://schemas.microsoft.com/office/drawing/2014/main" id="{19A09294-B0DA-061D-ACAD-A0A80ED766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503D28-0F84-04EA-4BB7-BB43BF2564AA}"/>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3714448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AB2D3F-63A2-756A-ED95-CDEA890D4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C8C9FE-889B-F627-34B2-D3B72BCD9A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E9A728-128B-0BFC-0A2B-E13078EA1483}"/>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5" name="Footer Placeholder 4">
            <a:extLst>
              <a:ext uri="{FF2B5EF4-FFF2-40B4-BE49-F238E27FC236}">
                <a16:creationId xmlns:a16="http://schemas.microsoft.com/office/drawing/2014/main" id="{A1932FE7-0819-6AFE-D6FE-3571C9D4CC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2EB9A4-D943-25C0-647D-CA55CC688385}"/>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2635971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5955C-CC42-4700-19C8-2CCB99CFE1B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D5C2FBC-8A23-B176-2C4E-A1D5E5EED4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6AC418-A910-2CC2-513D-71F41C153A63}"/>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5" name="Footer Placeholder 4">
            <a:extLst>
              <a:ext uri="{FF2B5EF4-FFF2-40B4-BE49-F238E27FC236}">
                <a16:creationId xmlns:a16="http://schemas.microsoft.com/office/drawing/2014/main" id="{58A74FC5-E6AD-FBC6-5A81-94BE9A6FEC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151964-2647-3F22-51FF-4D33631C2C27}"/>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290828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BAAFC-4493-B364-8029-674BA897C4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795AC4-CF50-4E0D-ED80-124A808DBA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85CD9A-BA49-E573-B329-FD234254ED7C}"/>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5" name="Footer Placeholder 4">
            <a:extLst>
              <a:ext uri="{FF2B5EF4-FFF2-40B4-BE49-F238E27FC236}">
                <a16:creationId xmlns:a16="http://schemas.microsoft.com/office/drawing/2014/main" id="{6CFC6B20-5597-01FA-6907-F09AA77BFB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3706F9-463C-7FD9-A117-C212715C5B19}"/>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1430455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2254-CB2E-B450-BB45-1E55191B043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990364-3632-ED91-283B-7F54432CCD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446DC7-2214-8095-E755-4647C5C0CE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D0A516B-379D-736E-CAB6-C7CA048E8183}"/>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6" name="Footer Placeholder 5">
            <a:extLst>
              <a:ext uri="{FF2B5EF4-FFF2-40B4-BE49-F238E27FC236}">
                <a16:creationId xmlns:a16="http://schemas.microsoft.com/office/drawing/2014/main" id="{CC83FE33-93DA-2E5F-4CDC-109E9AC164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D921F4-015A-B57E-73AF-BA6559B21692}"/>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702980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8AAC8-0ADB-C0CE-C9F9-49B284C3318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F93F4F-C7EB-68BC-ADA4-9FEC3493B2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1EC084-5520-DAA9-7DE7-0A3546FE4B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DEE013C-78E8-D9C0-CE4E-1D8BF79092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598188-9BE8-BDA4-33ED-61D5E7F40A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4017C89-4A34-E031-FFB9-D4CB98814DD4}"/>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8" name="Footer Placeholder 7">
            <a:extLst>
              <a:ext uri="{FF2B5EF4-FFF2-40B4-BE49-F238E27FC236}">
                <a16:creationId xmlns:a16="http://schemas.microsoft.com/office/drawing/2014/main" id="{A21FD14C-D548-E217-2D0E-BD29D88749C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A3F3538-3625-C8D6-7DF4-E85719A01C47}"/>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1698434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9D06B-6058-0386-5A51-9928F934321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9727D0F-6761-1C01-FD81-A935D3214AF3}"/>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4" name="Footer Placeholder 3">
            <a:extLst>
              <a:ext uri="{FF2B5EF4-FFF2-40B4-BE49-F238E27FC236}">
                <a16:creationId xmlns:a16="http://schemas.microsoft.com/office/drawing/2014/main" id="{D32C9C5F-6E3C-99B3-8D81-CDEE08AFACC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2C512B1-8421-8CE2-875E-A733A5E54421}"/>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1948501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ADBD87-6950-F855-CD83-F66B149BBD91}"/>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3" name="Footer Placeholder 2">
            <a:extLst>
              <a:ext uri="{FF2B5EF4-FFF2-40B4-BE49-F238E27FC236}">
                <a16:creationId xmlns:a16="http://schemas.microsoft.com/office/drawing/2014/main" id="{DC80A8BB-03C8-43AB-1625-51C41A25B0D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49BC403-35DA-574A-13D3-892FDD9347A5}"/>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1365244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05ECE-C503-890B-DC4E-21C27E54B9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ED25EF-CB5E-A1D8-BA87-921185326A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8DE4A60-D9C7-0198-57D2-0892F0D83F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EF7F19-76AE-AD7E-18AE-C3357D55236F}"/>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6" name="Footer Placeholder 5">
            <a:extLst>
              <a:ext uri="{FF2B5EF4-FFF2-40B4-BE49-F238E27FC236}">
                <a16:creationId xmlns:a16="http://schemas.microsoft.com/office/drawing/2014/main" id="{DB2DBA3C-4CC0-CF2E-0895-B9563B78DE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BABE22-C739-864D-BB0F-A510EDB8AE85}"/>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1936555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166A9-9055-2785-8E3D-7AA357122A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4DBE70F-85CE-BBFB-E065-303B32D46B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6DAB4B-2123-2548-A670-743DF4D69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EB86F8-C5BD-28FE-CAD4-BA8657129E64}"/>
              </a:ext>
            </a:extLst>
          </p:cNvPr>
          <p:cNvSpPr>
            <a:spLocks noGrp="1"/>
          </p:cNvSpPr>
          <p:nvPr>
            <p:ph type="dt" sz="half" idx="10"/>
          </p:nvPr>
        </p:nvSpPr>
        <p:spPr/>
        <p:txBody>
          <a:bodyPr/>
          <a:lstStyle/>
          <a:p>
            <a:fld id="{1030FD34-5C32-435A-BCB2-57C44A2E5BD5}" type="datetimeFigureOut">
              <a:rPr lang="en-GB" smtClean="0"/>
              <a:t>20/09/2024</a:t>
            </a:fld>
            <a:endParaRPr lang="en-GB"/>
          </a:p>
        </p:txBody>
      </p:sp>
      <p:sp>
        <p:nvSpPr>
          <p:cNvPr id="6" name="Footer Placeholder 5">
            <a:extLst>
              <a:ext uri="{FF2B5EF4-FFF2-40B4-BE49-F238E27FC236}">
                <a16:creationId xmlns:a16="http://schemas.microsoft.com/office/drawing/2014/main" id="{EB1DAB0A-AFF4-48E5-EB18-9E8D705772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A68789-C7AE-A9E3-DB91-7FB72755E38A}"/>
              </a:ext>
            </a:extLst>
          </p:cNvPr>
          <p:cNvSpPr>
            <a:spLocks noGrp="1"/>
          </p:cNvSpPr>
          <p:nvPr>
            <p:ph type="sldNum" sz="quarter" idx="12"/>
          </p:nvPr>
        </p:nvSpPr>
        <p:spPr/>
        <p:txBody>
          <a:bodyPr/>
          <a:lstStyle/>
          <a:p>
            <a:fld id="{E0A1C61C-BC53-4B8A-B7A2-490CC0641025}" type="slidenum">
              <a:rPr lang="en-GB" smtClean="0"/>
              <a:t>‹#›</a:t>
            </a:fld>
            <a:endParaRPr lang="en-GB"/>
          </a:p>
        </p:txBody>
      </p:sp>
    </p:spTree>
    <p:extLst>
      <p:ext uri="{BB962C8B-B14F-4D97-AF65-F5344CB8AC3E}">
        <p14:creationId xmlns:p14="http://schemas.microsoft.com/office/powerpoint/2010/main" val="2991051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9DCB93-093A-D1F8-FB53-09A93AD47F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ED59E7-AC5B-1FE4-FD8B-E6EF854E63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68BA67-12FE-C9EB-FE60-6F213F5BAD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030FD34-5C32-435A-BCB2-57C44A2E5BD5}" type="datetimeFigureOut">
              <a:rPr lang="en-GB" smtClean="0"/>
              <a:t>20/09/2024</a:t>
            </a:fld>
            <a:endParaRPr lang="en-GB"/>
          </a:p>
        </p:txBody>
      </p:sp>
      <p:sp>
        <p:nvSpPr>
          <p:cNvPr id="5" name="Footer Placeholder 4">
            <a:extLst>
              <a:ext uri="{FF2B5EF4-FFF2-40B4-BE49-F238E27FC236}">
                <a16:creationId xmlns:a16="http://schemas.microsoft.com/office/drawing/2014/main" id="{7127A6DE-73A6-A453-82EB-919D2DB5AB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9BBBF8F-D43C-BB10-4E33-745E810CB3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A1C61C-BC53-4B8A-B7A2-490CC0641025}" type="slidenum">
              <a:rPr lang="en-GB" smtClean="0"/>
              <a:t>‹#›</a:t>
            </a:fld>
            <a:endParaRPr lang="en-GB"/>
          </a:p>
        </p:txBody>
      </p:sp>
    </p:spTree>
    <p:extLst>
      <p:ext uri="{BB962C8B-B14F-4D97-AF65-F5344CB8AC3E}">
        <p14:creationId xmlns:p14="http://schemas.microsoft.com/office/powerpoint/2010/main" val="2494163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0BB9C-6DFF-5B99-A42E-D64158B6E213}"/>
              </a:ext>
            </a:extLst>
          </p:cNvPr>
          <p:cNvSpPr>
            <a:spLocks noGrp="1"/>
          </p:cNvSpPr>
          <p:nvPr>
            <p:ph type="ctrTitle"/>
          </p:nvPr>
        </p:nvSpPr>
        <p:spPr/>
        <p:txBody>
          <a:bodyPr/>
          <a:lstStyle/>
          <a:p>
            <a:r>
              <a:rPr lang="en-GB" dirty="0"/>
              <a:t>Matthew 14 v 1 - 12</a:t>
            </a:r>
          </a:p>
        </p:txBody>
      </p:sp>
      <p:sp>
        <p:nvSpPr>
          <p:cNvPr id="3" name="Subtitle 2">
            <a:extLst>
              <a:ext uri="{FF2B5EF4-FFF2-40B4-BE49-F238E27FC236}">
                <a16:creationId xmlns:a16="http://schemas.microsoft.com/office/drawing/2014/main" id="{54C2C0C9-2E1E-CFFE-8291-D4A800BB4622}"/>
              </a:ext>
            </a:extLst>
          </p:cNvPr>
          <p:cNvSpPr>
            <a:spLocks noGrp="1"/>
          </p:cNvSpPr>
          <p:nvPr>
            <p:ph type="subTitle" idx="1"/>
          </p:nvPr>
        </p:nvSpPr>
        <p:spPr/>
        <p:txBody>
          <a:bodyPr/>
          <a:lstStyle/>
          <a:p>
            <a:r>
              <a:rPr lang="en-GB" dirty="0"/>
              <a:t>The death of John the Baptist</a:t>
            </a:r>
          </a:p>
        </p:txBody>
      </p:sp>
    </p:spTree>
    <p:extLst>
      <p:ext uri="{BB962C8B-B14F-4D97-AF65-F5344CB8AC3E}">
        <p14:creationId xmlns:p14="http://schemas.microsoft.com/office/powerpoint/2010/main" val="394179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CD811-5169-A05F-8263-8F9D1CA017FE}"/>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10E3C50D-FBAB-5575-FF6E-905C705E988D}"/>
              </a:ext>
            </a:extLst>
          </p:cNvPr>
          <p:cNvSpPr>
            <a:spLocks noGrp="1"/>
          </p:cNvSpPr>
          <p:nvPr>
            <p:ph idx="1"/>
          </p:nvPr>
        </p:nvSpPr>
        <p:spPr>
          <a:xfrm>
            <a:off x="838200" y="1317522"/>
            <a:ext cx="10515600" cy="5540477"/>
          </a:xfrm>
        </p:spPr>
        <p:txBody>
          <a:bodyPr>
            <a:normAutofit fontScale="77500" lnSpcReduction="20000"/>
          </a:bodyPr>
          <a:lstStyle/>
          <a:p>
            <a:r>
              <a:rPr lang="en-GB" dirty="0"/>
              <a:t>So, to round-off from last week, we were looking at Jesus’ return to His home-town of Nazareth.</a:t>
            </a:r>
          </a:p>
          <a:p>
            <a:r>
              <a:rPr lang="en-GB" dirty="0"/>
              <a:t>He was utterly rejected once again, despite showing His Messianic credentials to them.</a:t>
            </a:r>
          </a:p>
          <a:p>
            <a:r>
              <a:rPr lang="en-GB" dirty="0"/>
              <a:t>They tried to kill Him by throwing Him off a cliff.</a:t>
            </a:r>
          </a:p>
          <a:p>
            <a:r>
              <a:rPr lang="en-GB" dirty="0"/>
              <a:t>We read that He could do no miracles there because of their unbelief and we deduced that this did not mean that He was incapable but that there were other reasons why He chose not to do many miracles there.</a:t>
            </a:r>
          </a:p>
          <a:p>
            <a:r>
              <a:rPr lang="en-GB" dirty="0"/>
              <a:t>We also clarified that where the Bible referred to Jesus’ marvelling at their unbelief did not mean that it took Him by surprise – that He didn’t see it coming – but that it described a visceral (gut) reaction, despite knowing the outcome ahead of time.</a:t>
            </a:r>
          </a:p>
          <a:p>
            <a:r>
              <a:rPr lang="en-GB" dirty="0"/>
              <a:t>We looked at God’s reaction to His beloved people perishing in Ezekiel 33 v 11 – His heart cry that they should repent and live.</a:t>
            </a:r>
          </a:p>
          <a:p>
            <a:r>
              <a:rPr lang="en-GB" dirty="0"/>
              <a:t>We ran out of time, but we could also have looked at John 11 v 35 where Jesus, at the tomb of Lazarus, wept, despite knowing what the outcome would be.</a:t>
            </a:r>
          </a:p>
          <a:p>
            <a:r>
              <a:rPr lang="en-GB" dirty="0"/>
              <a:t>What we did not get to last week were the points of application from the study, which we will look at now before moving on the Chapter 14.</a:t>
            </a:r>
          </a:p>
        </p:txBody>
      </p:sp>
    </p:spTree>
    <p:extLst>
      <p:ext uri="{BB962C8B-B14F-4D97-AF65-F5344CB8AC3E}">
        <p14:creationId xmlns:p14="http://schemas.microsoft.com/office/powerpoint/2010/main" val="3376281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F10-70EB-5D9E-896B-3282C908EEA0}"/>
              </a:ext>
            </a:extLst>
          </p:cNvPr>
          <p:cNvSpPr>
            <a:spLocks noGrp="1"/>
          </p:cNvSpPr>
          <p:nvPr>
            <p:ph type="title"/>
          </p:nvPr>
        </p:nvSpPr>
        <p:spPr/>
        <p:txBody>
          <a:bodyPr/>
          <a:lstStyle/>
          <a:p>
            <a:r>
              <a:rPr lang="en-GB" dirty="0"/>
              <a:t>The return to Nazareth</a:t>
            </a:r>
          </a:p>
        </p:txBody>
      </p:sp>
      <p:sp>
        <p:nvSpPr>
          <p:cNvPr id="3" name="Content Placeholder 2">
            <a:extLst>
              <a:ext uri="{FF2B5EF4-FFF2-40B4-BE49-F238E27FC236}">
                <a16:creationId xmlns:a16="http://schemas.microsoft.com/office/drawing/2014/main" id="{5414FC46-D866-5226-6F27-3D666C858B1D}"/>
              </a:ext>
            </a:extLst>
          </p:cNvPr>
          <p:cNvSpPr>
            <a:spLocks noGrp="1"/>
          </p:cNvSpPr>
          <p:nvPr>
            <p:ph idx="1"/>
          </p:nvPr>
        </p:nvSpPr>
        <p:spPr>
          <a:xfrm>
            <a:off x="176981" y="1383172"/>
            <a:ext cx="11887200" cy="5474827"/>
          </a:xfrm>
        </p:spPr>
        <p:txBody>
          <a:bodyPr>
            <a:normAutofit fontScale="85000" lnSpcReduction="20000"/>
          </a:bodyPr>
          <a:lstStyle/>
          <a:p>
            <a:r>
              <a:rPr lang="en-GB" dirty="0"/>
              <a:t>Applications</a:t>
            </a:r>
          </a:p>
          <a:p>
            <a:r>
              <a:rPr lang="en-GB" dirty="0"/>
              <a:t>There are no contradictions in God’s word, so we need to be diligent to understand it.</a:t>
            </a:r>
          </a:p>
          <a:p>
            <a:r>
              <a:rPr lang="en-GB" dirty="0"/>
              <a:t>Study for yourself and do not believe what your favourite preacher says unconditionally. They are all wrong in part, so be a Berean and read it for yourself.                                                                                                                                                                                                                                                                                                                                                                     </a:t>
            </a:r>
          </a:p>
          <a:p>
            <a:r>
              <a:rPr lang="en-GB" dirty="0"/>
              <a:t>The emotions we feel are also emotions Jesus feels with even greater intensity.</a:t>
            </a:r>
          </a:p>
          <a:p>
            <a:r>
              <a:rPr lang="en-GB" dirty="0"/>
              <a:t>Jesus’ responses are driven by love – we need to understand his depth of love for us that is not diminished because of His foreknowledge or because He has to judge us, discipline us or correct us.</a:t>
            </a:r>
          </a:p>
          <a:p>
            <a:r>
              <a:rPr lang="en-GB" dirty="0"/>
              <a:t>Jesus went back to His home-town knowing how He would be received, but He persisted anyway – we need to love people more than our fear of their reactions or rejection.</a:t>
            </a:r>
          </a:p>
          <a:p>
            <a:r>
              <a:rPr lang="en-GB" dirty="0"/>
              <a:t>The Gospel is not a message of unconditional salvation for all, but for those who believe: for those who refuse to believe it is an eternal death sentence.</a:t>
            </a:r>
          </a:p>
          <a:p>
            <a:r>
              <a:rPr lang="en-GB" dirty="0"/>
              <a:t>We need to share the Gospel with all and be prepared for gut wrenching sadness (though not guilt) when many or perhaps all reject it.</a:t>
            </a:r>
          </a:p>
          <a:p>
            <a:r>
              <a:rPr lang="en-GB" dirty="0"/>
              <a:t>Now, on to chapter 14.</a:t>
            </a:r>
          </a:p>
        </p:txBody>
      </p:sp>
    </p:spTree>
    <p:extLst>
      <p:ext uri="{BB962C8B-B14F-4D97-AF65-F5344CB8AC3E}">
        <p14:creationId xmlns:p14="http://schemas.microsoft.com/office/powerpoint/2010/main" val="3342227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C899-0379-FC28-E411-64F581E4ED41}"/>
              </a:ext>
            </a:extLst>
          </p:cNvPr>
          <p:cNvSpPr>
            <a:spLocks noGrp="1"/>
          </p:cNvSpPr>
          <p:nvPr>
            <p:ph type="title"/>
          </p:nvPr>
        </p:nvSpPr>
        <p:spPr/>
        <p:txBody>
          <a:bodyPr/>
          <a:lstStyle/>
          <a:p>
            <a:r>
              <a:rPr lang="en-GB" dirty="0"/>
              <a:t>Chapter 14 v 1 - 12</a:t>
            </a:r>
          </a:p>
        </p:txBody>
      </p:sp>
      <p:sp>
        <p:nvSpPr>
          <p:cNvPr id="3" name="Content Placeholder 2">
            <a:extLst>
              <a:ext uri="{FF2B5EF4-FFF2-40B4-BE49-F238E27FC236}">
                <a16:creationId xmlns:a16="http://schemas.microsoft.com/office/drawing/2014/main" id="{7E775728-35FC-37F4-C4CD-28F43A13D8EA}"/>
              </a:ext>
            </a:extLst>
          </p:cNvPr>
          <p:cNvSpPr>
            <a:spLocks noGrp="1"/>
          </p:cNvSpPr>
          <p:nvPr>
            <p:ph idx="1"/>
          </p:nvPr>
        </p:nvSpPr>
        <p:spPr>
          <a:xfrm>
            <a:off x="838200" y="1317522"/>
            <a:ext cx="10515600" cy="5540477"/>
          </a:xfrm>
        </p:spPr>
        <p:txBody>
          <a:bodyPr>
            <a:normAutofit fontScale="70000" lnSpcReduction="20000"/>
          </a:bodyPr>
          <a:lstStyle/>
          <a:p>
            <a:r>
              <a:rPr lang="en-GB" dirty="0"/>
              <a:t>This passage provides us with the account of the death of John the Baptist.</a:t>
            </a:r>
          </a:p>
          <a:p>
            <a:r>
              <a:rPr lang="en-GB" dirty="0"/>
              <a:t>We may ask what that has to do with the flow of the Gospel we have studied thus far – why does Matthew record it here.</a:t>
            </a:r>
          </a:p>
          <a:p>
            <a:r>
              <a:rPr lang="en-GB" dirty="0"/>
              <a:t>Well, Matthew has spent the Gospel so far giving reassurances about the pedigree of Jesus as Messiah.</a:t>
            </a:r>
          </a:p>
          <a:p>
            <a:r>
              <a:rPr lang="en-GB" dirty="0"/>
              <a:t>He has told the story of the Religious Leaders’ rejection of Jesus, and with it their rejection of the message to ‘repent for the Kingdom of God is at hand’.</a:t>
            </a:r>
          </a:p>
          <a:p>
            <a:r>
              <a:rPr lang="en-GB" dirty="0"/>
              <a:t>The situation in Israel was one of two legal systems – Jewish and Roman.</a:t>
            </a:r>
          </a:p>
          <a:p>
            <a:r>
              <a:rPr lang="en-GB" dirty="0"/>
              <a:t>Herod was not a Jew and was in charge of this part of Israel as a puppet ruler for Rome.</a:t>
            </a:r>
          </a:p>
          <a:p>
            <a:r>
              <a:rPr lang="en-GB" dirty="0"/>
              <a:t>He was also claiming, as his father did, to be pro-Israel and therefore claiming to respect the Jewish Law.</a:t>
            </a:r>
          </a:p>
          <a:p>
            <a:r>
              <a:rPr lang="en-GB" dirty="0"/>
              <a:t>In fact, his father, Herod the Great, claimed to be the King of the Jews, which was why he was so perturbed when the Magi showed up looking of a new King of the Jews – this led to Herod murdering all the children under 2 to try to eradicate the Messiah.</a:t>
            </a:r>
          </a:p>
          <a:p>
            <a:r>
              <a:rPr lang="en-GB" dirty="0"/>
              <a:t>John’s challenge to Herod, as it was with everyone, was that he needed to repent, as what he was doing was not lawful under the Law of God.</a:t>
            </a:r>
          </a:p>
          <a:p>
            <a:r>
              <a:rPr lang="en-GB" dirty="0"/>
              <a:t>This was a natural progression from chapter 12 v 41 &amp; 42 where Jesus had spoken of Gentile Nineveh who did repent eventually.</a:t>
            </a:r>
          </a:p>
          <a:p>
            <a:r>
              <a:rPr lang="en-GB" dirty="0"/>
              <a:t>Both John and Jesus carried a message demanding repentance and were killed because of it.</a:t>
            </a:r>
          </a:p>
        </p:txBody>
      </p:sp>
    </p:spTree>
    <p:extLst>
      <p:ext uri="{BB962C8B-B14F-4D97-AF65-F5344CB8AC3E}">
        <p14:creationId xmlns:p14="http://schemas.microsoft.com/office/powerpoint/2010/main" val="4244148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C318E99-5998-6014-E31E-359DC3309B4D}"/>
              </a:ext>
            </a:extLst>
          </p:cNvPr>
          <p:cNvPicPr>
            <a:picLocks noChangeAspect="1"/>
          </p:cNvPicPr>
          <p:nvPr/>
        </p:nvPicPr>
        <p:blipFill>
          <a:blip r:embed="rId2"/>
          <a:stretch>
            <a:fillRect/>
          </a:stretch>
        </p:blipFill>
        <p:spPr>
          <a:xfrm>
            <a:off x="3276355" y="239753"/>
            <a:ext cx="5639289" cy="6378493"/>
          </a:xfrm>
          <a:prstGeom prst="rect">
            <a:avLst/>
          </a:prstGeom>
        </p:spPr>
      </p:pic>
    </p:spTree>
    <p:extLst>
      <p:ext uri="{BB962C8B-B14F-4D97-AF65-F5344CB8AC3E}">
        <p14:creationId xmlns:p14="http://schemas.microsoft.com/office/powerpoint/2010/main" val="3085752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C899-0379-FC28-E411-64F581E4ED41}"/>
              </a:ext>
            </a:extLst>
          </p:cNvPr>
          <p:cNvSpPr>
            <a:spLocks noGrp="1"/>
          </p:cNvSpPr>
          <p:nvPr>
            <p:ph type="title"/>
          </p:nvPr>
        </p:nvSpPr>
        <p:spPr/>
        <p:txBody>
          <a:bodyPr/>
          <a:lstStyle/>
          <a:p>
            <a:r>
              <a:rPr lang="en-GB" dirty="0"/>
              <a:t>Chapter 14 v 1 - 12</a:t>
            </a:r>
          </a:p>
        </p:txBody>
      </p:sp>
      <p:sp>
        <p:nvSpPr>
          <p:cNvPr id="3" name="Content Placeholder 2">
            <a:extLst>
              <a:ext uri="{FF2B5EF4-FFF2-40B4-BE49-F238E27FC236}">
                <a16:creationId xmlns:a16="http://schemas.microsoft.com/office/drawing/2014/main" id="{7E775728-35FC-37F4-C4CD-28F43A13D8EA}"/>
              </a:ext>
            </a:extLst>
          </p:cNvPr>
          <p:cNvSpPr>
            <a:spLocks noGrp="1"/>
          </p:cNvSpPr>
          <p:nvPr>
            <p:ph idx="1"/>
          </p:nvPr>
        </p:nvSpPr>
        <p:spPr>
          <a:xfrm>
            <a:off x="176981" y="1317522"/>
            <a:ext cx="11838038" cy="5540477"/>
          </a:xfrm>
        </p:spPr>
        <p:txBody>
          <a:bodyPr>
            <a:normAutofit fontScale="70000" lnSpcReduction="20000"/>
          </a:bodyPr>
          <a:lstStyle/>
          <a:p>
            <a:r>
              <a:rPr lang="en-GB" dirty="0"/>
              <a:t>A potted history of Herod Antipas.</a:t>
            </a:r>
          </a:p>
          <a:p>
            <a:r>
              <a:rPr lang="en-GB" dirty="0"/>
              <a:t>He was one of four sons of Herod the Great.</a:t>
            </a:r>
          </a:p>
          <a:p>
            <a:r>
              <a:rPr lang="en-GB" dirty="0"/>
              <a:t>Herod the Great was an evil and vicious ruler who often killed people on a whim.</a:t>
            </a:r>
          </a:p>
          <a:p>
            <a:r>
              <a:rPr lang="en-GB" dirty="0"/>
              <a:t>He executed two of his wives and two of his own sons, as well as various religious and political leaders and, at one time, the entire Sanhedrin. </a:t>
            </a:r>
          </a:p>
          <a:p>
            <a:r>
              <a:rPr lang="en-GB" dirty="0"/>
              <a:t>It was said that it was safer to be Herod’s pig than his wife or son.</a:t>
            </a:r>
          </a:p>
          <a:p>
            <a:r>
              <a:rPr lang="en-GB" dirty="0"/>
              <a:t>His answer to anyone who disagreed with him was not debate, it was execution.</a:t>
            </a:r>
          </a:p>
          <a:p>
            <a:r>
              <a:rPr lang="en-GB" dirty="0"/>
              <a:t>He was also paranoid, hence his concerns about the new King of the Jews (Jesus) who was being born – any threat to his political position was dealt with by execution.</a:t>
            </a:r>
          </a:p>
          <a:p>
            <a:r>
              <a:rPr lang="en-GB" dirty="0"/>
              <a:t>At his death, his kingdom was divided between his four sons, hence the title, Herod the Tetrarch. He was a ruler of a fourth of what was his father’s kingdom.</a:t>
            </a:r>
          </a:p>
          <a:p>
            <a:r>
              <a:rPr lang="en-GB" dirty="0"/>
              <a:t>These were Herod Philip, </a:t>
            </a:r>
            <a:r>
              <a:rPr lang="en-GB" dirty="0" err="1"/>
              <a:t>Lysanius</a:t>
            </a:r>
            <a:r>
              <a:rPr lang="en-GB" dirty="0"/>
              <a:t>, </a:t>
            </a:r>
            <a:r>
              <a:rPr lang="en-GB" dirty="0" err="1"/>
              <a:t>Archeleaus</a:t>
            </a:r>
            <a:r>
              <a:rPr lang="en-GB" dirty="0"/>
              <a:t> and Herod Antipas (The Tetrarch) – Plus two that he killed.</a:t>
            </a:r>
          </a:p>
          <a:p>
            <a:r>
              <a:rPr lang="en-GB" dirty="0"/>
              <a:t>He was known to be vicious and paranoid like his father, as well as a paedophile and sexual pervert.</a:t>
            </a:r>
          </a:p>
          <a:p>
            <a:r>
              <a:rPr lang="en-GB" dirty="0"/>
              <a:t>His perversions led to a military conflict in which many lives were lost and much blood shed.</a:t>
            </a:r>
          </a:p>
          <a:p>
            <a:r>
              <a:rPr lang="en-GB" dirty="0"/>
              <a:t>He was originally married to </a:t>
            </a:r>
            <a:r>
              <a:rPr lang="en-GB" dirty="0" err="1"/>
              <a:t>Phasaelis</a:t>
            </a:r>
            <a:r>
              <a:rPr lang="en-GB" dirty="0"/>
              <a:t> – the daughter of a Nabatean Arab Leader called Aretas IV.</a:t>
            </a:r>
          </a:p>
          <a:p>
            <a:r>
              <a:rPr lang="en-GB" dirty="0"/>
              <a:t>He later divorced her to marry Herodias and the Aretas took military action against him.</a:t>
            </a:r>
          </a:p>
          <a:p>
            <a:r>
              <a:rPr lang="en-GB" dirty="0"/>
              <a:t>He was defeated in this conflict, but was rescued because Rome stepped in and took back his territory.</a:t>
            </a:r>
          </a:p>
        </p:txBody>
      </p:sp>
    </p:spTree>
    <p:extLst>
      <p:ext uri="{BB962C8B-B14F-4D97-AF65-F5344CB8AC3E}">
        <p14:creationId xmlns:p14="http://schemas.microsoft.com/office/powerpoint/2010/main" val="1480392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C899-0379-FC28-E411-64F581E4ED41}"/>
              </a:ext>
            </a:extLst>
          </p:cNvPr>
          <p:cNvSpPr>
            <a:spLocks noGrp="1"/>
          </p:cNvSpPr>
          <p:nvPr>
            <p:ph type="title"/>
          </p:nvPr>
        </p:nvSpPr>
        <p:spPr/>
        <p:txBody>
          <a:bodyPr/>
          <a:lstStyle/>
          <a:p>
            <a:r>
              <a:rPr lang="en-GB" dirty="0"/>
              <a:t>Chapter 14 v 1 - 12</a:t>
            </a:r>
          </a:p>
        </p:txBody>
      </p:sp>
      <p:sp>
        <p:nvSpPr>
          <p:cNvPr id="3" name="Content Placeholder 2">
            <a:extLst>
              <a:ext uri="{FF2B5EF4-FFF2-40B4-BE49-F238E27FC236}">
                <a16:creationId xmlns:a16="http://schemas.microsoft.com/office/drawing/2014/main" id="{7E775728-35FC-37F4-C4CD-28F43A13D8EA}"/>
              </a:ext>
            </a:extLst>
          </p:cNvPr>
          <p:cNvSpPr>
            <a:spLocks noGrp="1"/>
          </p:cNvSpPr>
          <p:nvPr>
            <p:ph idx="1"/>
          </p:nvPr>
        </p:nvSpPr>
        <p:spPr>
          <a:xfrm>
            <a:off x="481781" y="1317522"/>
            <a:ext cx="11218605" cy="5540477"/>
          </a:xfrm>
        </p:spPr>
        <p:txBody>
          <a:bodyPr>
            <a:normAutofit fontScale="70000" lnSpcReduction="20000"/>
          </a:bodyPr>
          <a:lstStyle/>
          <a:p>
            <a:r>
              <a:rPr lang="en-GB" dirty="0"/>
              <a:t>Herodias was married to Herod’s brother who was known as Herod Philip I.</a:t>
            </a:r>
          </a:p>
          <a:p>
            <a:r>
              <a:rPr lang="en-GB" dirty="0"/>
              <a:t>By this husband, she gave birth to Salome III (of 7 veils fame).</a:t>
            </a:r>
          </a:p>
          <a:p>
            <a:r>
              <a:rPr lang="en-GB" dirty="0"/>
              <a:t>She then divorced Philip and married Herod Antipas.</a:t>
            </a:r>
          </a:p>
          <a:p>
            <a:r>
              <a:rPr lang="en-GB" dirty="0"/>
              <a:t>Salome was therefore his stepdaughter, as well as his niece.</a:t>
            </a:r>
          </a:p>
          <a:p>
            <a:r>
              <a:rPr lang="en-GB" dirty="0"/>
              <a:t>It is thought that she was between 12 and 16 years old – probably about 14.</a:t>
            </a:r>
          </a:p>
          <a:p>
            <a:r>
              <a:rPr lang="en-GB" dirty="0"/>
              <a:t>What kind of an uncle would want to encourage his young teenage stepdaughter and niece to dance erotically in front of him, in front of his drunken lecherous mates and what kind of mother would put her daughter up for this kind of debauchery, dressing her like a whore and putting her on display.</a:t>
            </a:r>
          </a:p>
          <a:p>
            <a:r>
              <a:rPr lang="en-GB" dirty="0"/>
              <a:t>He was a known paedophile, and she was obsessed with getting rid of John the Baptist.</a:t>
            </a:r>
          </a:p>
          <a:p>
            <a:r>
              <a:rPr lang="en-GB" dirty="0"/>
              <a:t>Why the obsession?</a:t>
            </a:r>
          </a:p>
          <a:p>
            <a:r>
              <a:rPr lang="en-GB" dirty="0"/>
              <a:t>Because John had continually brought their own sins before their eyes and said that what they were doing was unlawful.</a:t>
            </a:r>
          </a:p>
          <a:p>
            <a:r>
              <a:rPr lang="en-GB" dirty="0"/>
              <a:t>Interestingly, all of this was probably not against Roman law, but Herod claimed to support the Jews and their Law, so John was pointing out their hypocrisy, as well as their moral bankruptcy.</a:t>
            </a:r>
          </a:p>
          <a:p>
            <a:r>
              <a:rPr lang="en-GB" dirty="0"/>
              <a:t>This enraged Herodias, and John was imprisoned to appease her (Imprisoned in Herod’s palace).</a:t>
            </a:r>
          </a:p>
          <a:p>
            <a:r>
              <a:rPr lang="en-GB" dirty="0"/>
              <a:t>Herod was afraid to kill John, though wanted to, because of the people with whom John was popular – he didn’t want the political boat rocked. He also liked to listen to John.</a:t>
            </a:r>
          </a:p>
        </p:txBody>
      </p:sp>
    </p:spTree>
    <p:extLst>
      <p:ext uri="{BB962C8B-B14F-4D97-AF65-F5344CB8AC3E}">
        <p14:creationId xmlns:p14="http://schemas.microsoft.com/office/powerpoint/2010/main" val="109394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C899-0379-FC28-E411-64F581E4ED41}"/>
              </a:ext>
            </a:extLst>
          </p:cNvPr>
          <p:cNvSpPr>
            <a:spLocks noGrp="1"/>
          </p:cNvSpPr>
          <p:nvPr>
            <p:ph type="title"/>
          </p:nvPr>
        </p:nvSpPr>
        <p:spPr/>
        <p:txBody>
          <a:bodyPr/>
          <a:lstStyle/>
          <a:p>
            <a:r>
              <a:rPr lang="en-GB" dirty="0"/>
              <a:t>Chapter 14 v 1 - 12</a:t>
            </a:r>
          </a:p>
        </p:txBody>
      </p:sp>
      <p:sp>
        <p:nvSpPr>
          <p:cNvPr id="3" name="Content Placeholder 2">
            <a:extLst>
              <a:ext uri="{FF2B5EF4-FFF2-40B4-BE49-F238E27FC236}">
                <a16:creationId xmlns:a16="http://schemas.microsoft.com/office/drawing/2014/main" id="{7E775728-35FC-37F4-C4CD-28F43A13D8EA}"/>
              </a:ext>
            </a:extLst>
          </p:cNvPr>
          <p:cNvSpPr>
            <a:spLocks noGrp="1"/>
          </p:cNvSpPr>
          <p:nvPr>
            <p:ph idx="1"/>
          </p:nvPr>
        </p:nvSpPr>
        <p:spPr>
          <a:xfrm>
            <a:off x="481781" y="1317522"/>
            <a:ext cx="11218605" cy="5540477"/>
          </a:xfrm>
        </p:spPr>
        <p:txBody>
          <a:bodyPr>
            <a:normAutofit fontScale="70000" lnSpcReduction="20000"/>
          </a:bodyPr>
          <a:lstStyle/>
          <a:p>
            <a:r>
              <a:rPr lang="en-GB" dirty="0"/>
              <a:t>So, Herod, in this debauched situation created by the Scheming Herodias, makes a promise.</a:t>
            </a:r>
          </a:p>
          <a:p>
            <a:r>
              <a:rPr lang="en-GB" dirty="0"/>
              <a:t>“You can have anything you ask for up to half my kingdom” (He didn’t actually own a Kingdom).</a:t>
            </a:r>
          </a:p>
          <a:p>
            <a:r>
              <a:rPr lang="en-GB" dirty="0"/>
              <a:t>Herodias manipulates this and asks, through Salome, for the head of John the Baptist.</a:t>
            </a:r>
          </a:p>
          <a:p>
            <a:r>
              <a:rPr lang="en-GB" dirty="0"/>
              <a:t>John now has conflicting fears</a:t>
            </a:r>
          </a:p>
          <a:p>
            <a:pPr marL="914400" lvl="1" indent="-457200">
              <a:buFont typeface="+mj-lt"/>
              <a:buAutoNum type="arabicPeriod"/>
            </a:pPr>
            <a:r>
              <a:rPr lang="en-GB" dirty="0"/>
              <a:t>If he kills John, it might cause political upset with the people; and,</a:t>
            </a:r>
          </a:p>
          <a:p>
            <a:pPr marL="914400" lvl="1" indent="-457200">
              <a:buFont typeface="+mj-lt"/>
              <a:buAutoNum type="arabicPeriod"/>
            </a:pPr>
            <a:r>
              <a:rPr lang="en-GB" dirty="0"/>
              <a:t>If he doesn’t, he will lose face in front of all his highly placed friends.</a:t>
            </a:r>
          </a:p>
          <a:p>
            <a:r>
              <a:rPr lang="en-GB" dirty="0"/>
              <a:t>As with many of us, what his friends thought of him won the day, so John’s utterly pointless death took place as a face-saving exercise.</a:t>
            </a:r>
          </a:p>
          <a:p>
            <a:r>
              <a:rPr lang="en-GB" dirty="0"/>
              <a:t>There are several learning points for us in this passage, but before we look at them, let’s look at the reason Matthew records this sorry series of events just here in his Gospel.</a:t>
            </a:r>
          </a:p>
          <a:p>
            <a:r>
              <a:rPr lang="en-GB" dirty="0"/>
              <a:t>John came as the forerunner of Jesus, fulfilling the prophecies in Isaiah 40 v 3, Malachi 3 v 1 and 4 v 5.</a:t>
            </a:r>
          </a:p>
          <a:p>
            <a:r>
              <a:rPr lang="en-GB" dirty="0"/>
              <a:t>He was imprisoned and subsequently put to death unjustly and without due process.</a:t>
            </a:r>
          </a:p>
          <a:p>
            <a:r>
              <a:rPr lang="en-GB" dirty="0"/>
              <a:t>He died at the hands of the Roman regime as a means of appeasing others.</a:t>
            </a:r>
          </a:p>
          <a:p>
            <a:r>
              <a:rPr lang="en-GB" dirty="0"/>
              <a:t>This was a rehearsal of Jesus’ death yet to come and modelled the kind of justice that would be meted out to Jesus at the crucifixion – they called for Barabbas to be set free rather than Jesus.</a:t>
            </a:r>
          </a:p>
          <a:p>
            <a:r>
              <a:rPr lang="en-GB" dirty="0"/>
              <a:t>He was killed to appease the crowd, not because he had done anything wrong.</a:t>
            </a:r>
          </a:p>
          <a:p>
            <a:r>
              <a:rPr lang="en-GB" dirty="0"/>
              <a:t>So, when Herod heard about Jesus and all that He had done, he though John had been raised.</a:t>
            </a:r>
          </a:p>
        </p:txBody>
      </p:sp>
    </p:spTree>
    <p:extLst>
      <p:ext uri="{BB962C8B-B14F-4D97-AF65-F5344CB8AC3E}">
        <p14:creationId xmlns:p14="http://schemas.microsoft.com/office/powerpoint/2010/main" val="691627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C899-0379-FC28-E411-64F581E4ED41}"/>
              </a:ext>
            </a:extLst>
          </p:cNvPr>
          <p:cNvSpPr>
            <a:spLocks noGrp="1"/>
          </p:cNvSpPr>
          <p:nvPr>
            <p:ph type="title"/>
          </p:nvPr>
        </p:nvSpPr>
        <p:spPr/>
        <p:txBody>
          <a:bodyPr/>
          <a:lstStyle/>
          <a:p>
            <a:r>
              <a:rPr lang="en-GB" dirty="0"/>
              <a:t>Chapter 14 v 1 - 12</a:t>
            </a:r>
          </a:p>
        </p:txBody>
      </p:sp>
      <p:sp>
        <p:nvSpPr>
          <p:cNvPr id="3" name="Content Placeholder 2">
            <a:extLst>
              <a:ext uri="{FF2B5EF4-FFF2-40B4-BE49-F238E27FC236}">
                <a16:creationId xmlns:a16="http://schemas.microsoft.com/office/drawing/2014/main" id="{7E775728-35FC-37F4-C4CD-28F43A13D8EA}"/>
              </a:ext>
            </a:extLst>
          </p:cNvPr>
          <p:cNvSpPr>
            <a:spLocks noGrp="1"/>
          </p:cNvSpPr>
          <p:nvPr>
            <p:ph idx="1"/>
          </p:nvPr>
        </p:nvSpPr>
        <p:spPr>
          <a:xfrm>
            <a:off x="285135" y="1317522"/>
            <a:ext cx="11779046" cy="5540477"/>
          </a:xfrm>
        </p:spPr>
        <p:txBody>
          <a:bodyPr>
            <a:normAutofit fontScale="85000" lnSpcReduction="20000"/>
          </a:bodyPr>
          <a:lstStyle/>
          <a:p>
            <a:r>
              <a:rPr lang="en-GB" dirty="0"/>
              <a:t>This is an odd thought process but tells us something about John’s ministry.</a:t>
            </a:r>
          </a:p>
          <a:p>
            <a:r>
              <a:rPr lang="en-GB" dirty="0"/>
              <a:t>Signs and wonders must have been part of John’s ministry for Herod to make this assumption.</a:t>
            </a:r>
          </a:p>
          <a:p>
            <a:r>
              <a:rPr lang="en-GB" dirty="0"/>
              <a:t>Herod also sought to see </a:t>
            </a:r>
            <a:r>
              <a:rPr lang="en-GB"/>
              <a:t>Jesus, presumably </a:t>
            </a:r>
            <a:r>
              <a:rPr lang="en-GB" dirty="0"/>
              <a:t>to check whether this was John (Luke 23 v 8).</a:t>
            </a:r>
          </a:p>
          <a:p>
            <a:r>
              <a:rPr lang="en-GB" dirty="0"/>
              <a:t>However, knowing this, Jesus decided and structured the time when He would meet Herod to coincide with the completion of His work (Luke 13 v 32 and following).</a:t>
            </a:r>
          </a:p>
          <a:p>
            <a:r>
              <a:rPr lang="en-GB" dirty="0"/>
              <a:t>Jesus wasn’t afraid of Herod but simply managed His meeting with him to coincide with His plan.</a:t>
            </a:r>
          </a:p>
          <a:p>
            <a:r>
              <a:rPr lang="en-GB" b="1" dirty="0"/>
              <a:t>Applications for us</a:t>
            </a:r>
          </a:p>
          <a:p>
            <a:pPr lvl="1"/>
            <a:r>
              <a:rPr lang="en-GB" dirty="0"/>
              <a:t>Both John and Jesus carried an uncompromising message against sin and demanded repentance for salvation – so should we.</a:t>
            </a:r>
          </a:p>
          <a:p>
            <a:pPr lvl="1"/>
            <a:r>
              <a:rPr lang="en-GB" dirty="0"/>
              <a:t>They maintained their stance even in the face of death – so should we.</a:t>
            </a:r>
          </a:p>
          <a:p>
            <a:pPr lvl="1"/>
            <a:r>
              <a:rPr lang="en-GB" dirty="0"/>
              <a:t>This takes more courage than most of us possess, so we need to pray for God to embolden us and empower us in situations that demand it.</a:t>
            </a:r>
          </a:p>
          <a:p>
            <a:pPr lvl="1"/>
            <a:r>
              <a:rPr lang="en-GB" dirty="0"/>
              <a:t>Serving the Lord is costly, and we are deceived if we expect it to be cost-free (2 Sam 24 v 24).</a:t>
            </a:r>
          </a:p>
          <a:p>
            <a:pPr lvl="1"/>
            <a:r>
              <a:rPr lang="en-GB" dirty="0"/>
              <a:t>David works on the principle that it will cost him to save Israel from the plague – are we prepared to pay a price to provide an opportunity for salvation to others? John and Jesus both laid down their lives for others.</a:t>
            </a:r>
          </a:p>
          <a:p>
            <a:endParaRPr lang="en-GB" dirty="0"/>
          </a:p>
          <a:p>
            <a:endParaRPr lang="en-GB" dirty="0"/>
          </a:p>
        </p:txBody>
      </p:sp>
    </p:spTree>
    <p:extLst>
      <p:ext uri="{BB962C8B-B14F-4D97-AF65-F5344CB8AC3E}">
        <p14:creationId xmlns:p14="http://schemas.microsoft.com/office/powerpoint/2010/main" val="497346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FE8747B-857E-40A9-9A90-A258FA7AE883}"/>
</file>

<file path=customXml/itemProps2.xml><?xml version="1.0" encoding="utf-8"?>
<ds:datastoreItem xmlns:ds="http://schemas.openxmlformats.org/officeDocument/2006/customXml" ds:itemID="{F8C6CE5D-4F06-4957-B9F2-14CA19198A35}"/>
</file>

<file path=customXml/itemProps3.xml><?xml version="1.0" encoding="utf-8"?>
<ds:datastoreItem xmlns:ds="http://schemas.openxmlformats.org/officeDocument/2006/customXml" ds:itemID="{3C9AA3C6-24D5-4DE9-8C7C-B65DA8A3268D}"/>
</file>

<file path=docProps/app.xml><?xml version="1.0" encoding="utf-8"?>
<Properties xmlns="http://schemas.openxmlformats.org/officeDocument/2006/extended-properties" xmlns:vt="http://schemas.openxmlformats.org/officeDocument/2006/docPropsVTypes">
  <TotalTime>5393</TotalTime>
  <Words>1836</Words>
  <Application>Microsoft Office PowerPoint</Application>
  <PresentationFormat>Widescreen</PresentationFormat>
  <Paragraphs>88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14 v 1 - 12</vt:lpstr>
      <vt:lpstr>Introduction</vt:lpstr>
      <vt:lpstr>The return to Nazareth</vt:lpstr>
      <vt:lpstr>Chapter 14 v 1 - 12</vt:lpstr>
      <vt:lpstr>PowerPoint Presentation</vt:lpstr>
      <vt:lpstr>Chapter 14 v 1 - 12</vt:lpstr>
      <vt:lpstr>Chapter 14 v 1 - 12</vt:lpstr>
      <vt:lpstr>Chapter 14 v 1 - 12</vt:lpstr>
      <vt:lpstr>Chapter 14 v 1 - 12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2024-09-17T14:54:48Z</dcterms:created>
  <dcterms:modified xsi:type="dcterms:W3CDTF">2024-09-22T08:04:53Z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