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8" autoAdjust="0"/>
    <p:restoredTop sz="94660"/>
  </p:normalViewPr>
  <p:slideViewPr>
    <p:cSldViewPr snapToGrid="0">
      <p:cViewPr varScale="1">
        <p:scale>
          <a:sx n="78" d="100"/>
          <a:sy n="78" d="100"/>
        </p:scale>
        <p:origin x="79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DB7F46FE-EFF0-4208-BF0C-0B591D73AE94}"/>
    <pc:docChg chg="undo custSel addSld modSld">
      <pc:chgData name="Ray Kelly" userId="fe8bf2b6eea63579" providerId="LiveId" clId="{DB7F46FE-EFF0-4208-BF0C-0B591D73AE94}" dt="2024-06-29T15:47:33.516" v="9178" actId="20577"/>
      <pc:docMkLst>
        <pc:docMk/>
      </pc:docMkLst>
      <pc:sldChg chg="modSp mod">
        <pc:chgData name="Ray Kelly" userId="fe8bf2b6eea63579" providerId="LiveId" clId="{DB7F46FE-EFF0-4208-BF0C-0B591D73AE94}" dt="2024-06-28T06:59:18.032" v="211" actId="27636"/>
        <pc:sldMkLst>
          <pc:docMk/>
          <pc:sldMk cId="454621631" sldId="257"/>
        </pc:sldMkLst>
        <pc:spChg chg="mod">
          <ac:chgData name="Ray Kelly" userId="fe8bf2b6eea63579" providerId="LiveId" clId="{DB7F46FE-EFF0-4208-BF0C-0B591D73AE94}" dt="2024-06-28T06:59:18.032" v="211" actId="27636"/>
          <ac:spMkLst>
            <pc:docMk/>
            <pc:sldMk cId="454621631" sldId="257"/>
            <ac:spMk id="3" creationId="{74777E6A-F147-AA2F-2F94-10F204549920}"/>
          </ac:spMkLst>
        </pc:spChg>
      </pc:sldChg>
      <pc:sldChg chg="modSp new mod">
        <pc:chgData name="Ray Kelly" userId="fe8bf2b6eea63579" providerId="LiveId" clId="{DB7F46FE-EFF0-4208-BF0C-0B591D73AE94}" dt="2024-06-28T16:35:08.966" v="1529" actId="20577"/>
        <pc:sldMkLst>
          <pc:docMk/>
          <pc:sldMk cId="243991164" sldId="258"/>
        </pc:sldMkLst>
        <pc:spChg chg="mod">
          <ac:chgData name="Ray Kelly" userId="fe8bf2b6eea63579" providerId="LiveId" clId="{DB7F46FE-EFF0-4208-BF0C-0B591D73AE94}" dt="2024-06-28T07:02:56.907" v="254" actId="20577"/>
          <ac:spMkLst>
            <pc:docMk/>
            <pc:sldMk cId="243991164" sldId="258"/>
            <ac:spMk id="2" creationId="{925EC12E-8E01-EC9B-A675-F1D0DE6FFCEC}"/>
          </ac:spMkLst>
        </pc:spChg>
        <pc:spChg chg="mod">
          <ac:chgData name="Ray Kelly" userId="fe8bf2b6eea63579" providerId="LiveId" clId="{DB7F46FE-EFF0-4208-BF0C-0B591D73AE94}" dt="2024-06-28T16:35:08.966" v="1529" actId="20577"/>
          <ac:spMkLst>
            <pc:docMk/>
            <pc:sldMk cId="243991164" sldId="258"/>
            <ac:spMk id="3" creationId="{DE86DF88-D144-69BB-3366-66E4324DC678}"/>
          </ac:spMkLst>
        </pc:spChg>
      </pc:sldChg>
      <pc:sldChg chg="modSp add mod">
        <pc:chgData name="Ray Kelly" userId="fe8bf2b6eea63579" providerId="LiveId" clId="{DB7F46FE-EFF0-4208-BF0C-0B591D73AE94}" dt="2024-06-29T15:47:33.516" v="9178" actId="20577"/>
        <pc:sldMkLst>
          <pc:docMk/>
          <pc:sldMk cId="4167815162" sldId="259"/>
        </pc:sldMkLst>
        <pc:spChg chg="mod">
          <ac:chgData name="Ray Kelly" userId="fe8bf2b6eea63579" providerId="LiveId" clId="{DB7F46FE-EFF0-4208-BF0C-0B591D73AE94}" dt="2024-06-29T15:47:33.516" v="9178" actId="20577"/>
          <ac:spMkLst>
            <pc:docMk/>
            <pc:sldMk cId="4167815162" sldId="259"/>
            <ac:spMk id="3" creationId="{DE86DF88-D144-69BB-3366-66E4324DC678}"/>
          </ac:spMkLst>
        </pc:spChg>
      </pc:sldChg>
      <pc:sldChg chg="modSp add mod">
        <pc:chgData name="Ray Kelly" userId="fe8bf2b6eea63579" providerId="LiveId" clId="{DB7F46FE-EFF0-4208-BF0C-0B591D73AE94}" dt="2024-06-29T14:08:46.069" v="7448" actId="20577"/>
        <pc:sldMkLst>
          <pc:docMk/>
          <pc:sldMk cId="3131748020" sldId="260"/>
        </pc:sldMkLst>
        <pc:spChg chg="mod">
          <ac:chgData name="Ray Kelly" userId="fe8bf2b6eea63579" providerId="LiveId" clId="{DB7F46FE-EFF0-4208-BF0C-0B591D73AE94}" dt="2024-06-29T14:08:46.069" v="7448" actId="20577"/>
          <ac:spMkLst>
            <pc:docMk/>
            <pc:sldMk cId="3131748020" sldId="260"/>
            <ac:spMk id="3" creationId="{DE86DF88-D144-69BB-3366-66E4324DC678}"/>
          </ac:spMkLst>
        </pc:spChg>
      </pc:sldChg>
      <pc:sldChg chg="modSp add mod">
        <pc:chgData name="Ray Kelly" userId="fe8bf2b6eea63579" providerId="LiveId" clId="{DB7F46FE-EFF0-4208-BF0C-0B591D73AE94}" dt="2024-06-29T15:30:32.831" v="9009" actId="14100"/>
        <pc:sldMkLst>
          <pc:docMk/>
          <pc:sldMk cId="2962393832" sldId="261"/>
        </pc:sldMkLst>
        <pc:spChg chg="mod">
          <ac:chgData name="Ray Kelly" userId="fe8bf2b6eea63579" providerId="LiveId" clId="{DB7F46FE-EFF0-4208-BF0C-0B591D73AE94}" dt="2024-06-29T15:30:32.831" v="9009" actId="14100"/>
          <ac:spMkLst>
            <pc:docMk/>
            <pc:sldMk cId="2962393832" sldId="261"/>
            <ac:spMk id="3" creationId="{DE86DF88-D144-69BB-3366-66E4324DC678}"/>
          </ac:spMkLst>
        </pc:spChg>
      </pc:sldChg>
      <pc:sldChg chg="modSp add mod">
        <pc:chgData name="Ray Kelly" userId="fe8bf2b6eea63579" providerId="LiveId" clId="{DB7F46FE-EFF0-4208-BF0C-0B591D73AE94}" dt="2024-06-29T14:12:49.963" v="7484" actId="207"/>
        <pc:sldMkLst>
          <pc:docMk/>
          <pc:sldMk cId="3253543296" sldId="262"/>
        </pc:sldMkLst>
        <pc:spChg chg="mod">
          <ac:chgData name="Ray Kelly" userId="fe8bf2b6eea63579" providerId="LiveId" clId="{DB7F46FE-EFF0-4208-BF0C-0B591D73AE94}" dt="2024-06-29T14:12:49.963" v="7484" actId="207"/>
          <ac:spMkLst>
            <pc:docMk/>
            <pc:sldMk cId="3253543296" sldId="262"/>
            <ac:spMk id="3" creationId="{DE86DF88-D144-69BB-3366-66E4324DC678}"/>
          </ac:spMkLst>
        </pc:spChg>
      </pc:sldChg>
      <pc:sldChg chg="modSp add mod">
        <pc:chgData name="Ray Kelly" userId="fe8bf2b6eea63579" providerId="LiveId" clId="{DB7F46FE-EFF0-4208-BF0C-0B591D73AE94}" dt="2024-06-29T14:03:27.046" v="7433" actId="20577"/>
        <pc:sldMkLst>
          <pc:docMk/>
          <pc:sldMk cId="2570591073" sldId="263"/>
        </pc:sldMkLst>
        <pc:spChg chg="mod">
          <ac:chgData name="Ray Kelly" userId="fe8bf2b6eea63579" providerId="LiveId" clId="{DB7F46FE-EFF0-4208-BF0C-0B591D73AE94}" dt="2024-06-29T14:03:27.046" v="7433" actId="20577"/>
          <ac:spMkLst>
            <pc:docMk/>
            <pc:sldMk cId="2570591073" sldId="263"/>
            <ac:spMk id="3" creationId="{DE86DF88-D144-69BB-3366-66E4324DC678}"/>
          </ac:spMkLst>
        </pc:spChg>
      </pc:sldChg>
      <pc:sldChg chg="modSp add mod">
        <pc:chgData name="Ray Kelly" userId="fe8bf2b6eea63579" providerId="LiveId" clId="{DB7F46FE-EFF0-4208-BF0C-0B591D73AE94}" dt="2024-06-29T15:26:27.439" v="8939" actId="20577"/>
        <pc:sldMkLst>
          <pc:docMk/>
          <pc:sldMk cId="410413242" sldId="264"/>
        </pc:sldMkLst>
        <pc:spChg chg="mod">
          <ac:chgData name="Ray Kelly" userId="fe8bf2b6eea63579" providerId="LiveId" clId="{DB7F46FE-EFF0-4208-BF0C-0B591D73AE94}" dt="2024-06-29T15:26:27.439" v="8939" actId="20577"/>
          <ac:spMkLst>
            <pc:docMk/>
            <pc:sldMk cId="410413242" sldId="264"/>
            <ac:spMk id="3" creationId="{DE86DF88-D144-69BB-3366-66E4324DC6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586A5-5A8E-43A3-8AC5-A124A87760F9}" type="datetimeFigureOut">
              <a:rPr lang="en-GB" smtClean="0"/>
              <a:t>28/06/2024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326C19-486A-49A1-A1F9-C3BAC8A36400}" type="slidenum">
              <a:rPr lang="en-GB" smtClean="0"/>
              <a:t>‹#›</a:t>
            </a:fld>
            <a:endParaRPr lang="en-GB"/>
          </a:p>
        </p:txBody>
      </p:sp>
    </p:spTree>
    <p:extLst>
      <p:ext uri="{BB962C8B-B14F-4D97-AF65-F5344CB8AC3E}">
        <p14:creationId xmlns:p14="http://schemas.microsoft.com/office/powerpoint/2010/main" val="3678467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4</a:t>
            </a:fld>
            <a:endParaRPr lang="en-GB"/>
          </a:p>
        </p:txBody>
      </p:sp>
    </p:spTree>
    <p:extLst>
      <p:ext uri="{BB962C8B-B14F-4D97-AF65-F5344CB8AC3E}">
        <p14:creationId xmlns:p14="http://schemas.microsoft.com/office/powerpoint/2010/main" val="112680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5</a:t>
            </a:fld>
            <a:endParaRPr lang="en-GB"/>
          </a:p>
        </p:txBody>
      </p:sp>
    </p:spTree>
    <p:extLst>
      <p:ext uri="{BB962C8B-B14F-4D97-AF65-F5344CB8AC3E}">
        <p14:creationId xmlns:p14="http://schemas.microsoft.com/office/powerpoint/2010/main" val="1905112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6</a:t>
            </a:fld>
            <a:endParaRPr lang="en-GB"/>
          </a:p>
        </p:txBody>
      </p:sp>
    </p:spTree>
    <p:extLst>
      <p:ext uri="{BB962C8B-B14F-4D97-AF65-F5344CB8AC3E}">
        <p14:creationId xmlns:p14="http://schemas.microsoft.com/office/powerpoint/2010/main" val="3984514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7</a:t>
            </a:fld>
            <a:endParaRPr lang="en-GB"/>
          </a:p>
        </p:txBody>
      </p:sp>
    </p:spTree>
    <p:extLst>
      <p:ext uri="{BB962C8B-B14F-4D97-AF65-F5344CB8AC3E}">
        <p14:creationId xmlns:p14="http://schemas.microsoft.com/office/powerpoint/2010/main" val="2410006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8</a:t>
            </a:fld>
            <a:endParaRPr lang="en-GB"/>
          </a:p>
        </p:txBody>
      </p:sp>
    </p:spTree>
    <p:extLst>
      <p:ext uri="{BB962C8B-B14F-4D97-AF65-F5344CB8AC3E}">
        <p14:creationId xmlns:p14="http://schemas.microsoft.com/office/powerpoint/2010/main" val="1072904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326C19-486A-49A1-A1F9-C3BAC8A36400}" type="slidenum">
              <a:rPr lang="en-GB" smtClean="0"/>
              <a:t>9</a:t>
            </a:fld>
            <a:endParaRPr lang="en-GB"/>
          </a:p>
        </p:txBody>
      </p:sp>
    </p:spTree>
    <p:extLst>
      <p:ext uri="{BB962C8B-B14F-4D97-AF65-F5344CB8AC3E}">
        <p14:creationId xmlns:p14="http://schemas.microsoft.com/office/powerpoint/2010/main" val="428426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76C74-9DF3-1BB8-440A-5C486B918C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788C1CB-C51B-C6EF-DF3D-EE97769BB3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3EF09C-9A4A-F642-CD4C-771384A7ECF2}"/>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5EC994E5-B5B1-562C-F1D1-3BDCA004EF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9C2A37-19D4-928D-93CD-1CFCE9484616}"/>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174204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4067E-86B7-A3E1-844B-CA25245237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2FAC20-5027-41EF-6102-25095C80FF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51A2AF-CA99-C433-012A-367869A23B22}"/>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E368294C-31F1-3D6B-B103-D477F35141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8C492F-85B3-4C37-FDE4-DA56DF6980F5}"/>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372471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14961-5037-CC4E-D64D-0B01C9E37F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449542-190F-4246-9A6F-BD15EDCA9A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8FD181-C9D6-6B3E-BB73-8D73A3E9D265}"/>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1EB7DD19-35BB-F0B3-B548-823366F28A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391E45-DE86-A26B-95E5-6A8453401146}"/>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3409891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6807D-DE0D-98E2-07BD-56F69DF5FF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DCBA67-DEAF-4A48-33F9-CCFA3BFD34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AAFB35-EB3B-EF11-92F4-63DA83C53B57}"/>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98C31247-CBA9-37E1-DC25-39CDA8FECF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C5C100-FE4D-CBA8-F4D3-86E68B0F2545}"/>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104789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FEFCD-3092-7D7D-B985-A90D67E181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C880320-8EB4-756E-CDFB-5848841494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A680EF-8340-51AC-E43F-A3C99D6C5654}"/>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9FEF8F5D-EE13-6EAB-9894-E50476EEC7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D57195-2F5E-DFBB-900E-F62D7EE1B96C}"/>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1267200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9CB2A-B56B-3588-5504-CAEA31C3320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45D28-17BB-228A-1A64-F41C30DAC5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1371598-7BAB-42D4-1EC5-D121B45492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E18112-B634-AFE0-4748-B40A6C3D382B}"/>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6" name="Footer Placeholder 5">
            <a:extLst>
              <a:ext uri="{FF2B5EF4-FFF2-40B4-BE49-F238E27FC236}">
                <a16:creationId xmlns:a16="http://schemas.microsoft.com/office/drawing/2014/main" id="{FAFA1800-9CF5-52F5-22DC-4A9F2F6722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97E2F1-9175-DE27-6ACA-8AFF6261CEE0}"/>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318695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A239B-4B2C-9425-8DB7-86457E653BD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6BE06A-6F33-5781-A870-FD0EB715D6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90F0E3-8FC8-2A24-995A-62806C6F03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3A8C3D6-3CA1-EF85-86B3-3553E4AB3F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16B24D-7B31-A5C0-DDB8-A5EFE3A4F2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AFEA804-555F-0F82-6D50-1488E52317AE}"/>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8" name="Footer Placeholder 7">
            <a:extLst>
              <a:ext uri="{FF2B5EF4-FFF2-40B4-BE49-F238E27FC236}">
                <a16:creationId xmlns:a16="http://schemas.microsoft.com/office/drawing/2014/main" id="{B32562A9-7EEA-01FF-5DBD-97FC816CA0F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F5A1E2F-E769-8F7D-156C-55616B694265}"/>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278398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8ADB8-3D5D-0D84-C5D4-BDD38D1551E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5EB745-AB82-CA9B-B000-738456FC5AA5}"/>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4" name="Footer Placeholder 3">
            <a:extLst>
              <a:ext uri="{FF2B5EF4-FFF2-40B4-BE49-F238E27FC236}">
                <a16:creationId xmlns:a16="http://schemas.microsoft.com/office/drawing/2014/main" id="{0054252D-646B-4B4D-19F0-C8672915A79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21BF67F-216A-F66A-BD01-84541CD21A6C}"/>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277383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D40435-919A-410A-6CB2-633F4EC192D5}"/>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3" name="Footer Placeholder 2">
            <a:extLst>
              <a:ext uri="{FF2B5EF4-FFF2-40B4-BE49-F238E27FC236}">
                <a16:creationId xmlns:a16="http://schemas.microsoft.com/office/drawing/2014/main" id="{E92438CD-03A4-AAFC-E658-90901511BE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538F40-79F5-C555-E47C-53C289ABB297}"/>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3588682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F0169-EC6D-2AF0-6B26-CD9FE9E355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7FB44C1-5DF3-BC22-2B83-1B36036A34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955F47D-8C39-7514-AB0A-F378F0A6E2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66DF41-B739-558A-7C8A-610BB7A0F95A}"/>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6" name="Footer Placeholder 5">
            <a:extLst>
              <a:ext uri="{FF2B5EF4-FFF2-40B4-BE49-F238E27FC236}">
                <a16:creationId xmlns:a16="http://schemas.microsoft.com/office/drawing/2014/main" id="{23CA232B-354C-1663-847B-863720E049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941699-AF4B-A195-A5EC-113B461671CC}"/>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1100218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60C6E-A3ED-4E47-9C76-ABD79EC464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EA7B8CC-593B-B93D-C9D2-9E14F6481C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5D0011-43CA-983C-07CE-221BB24489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4694A3-1CDF-651B-D4FD-49548ED261C3}"/>
              </a:ext>
            </a:extLst>
          </p:cNvPr>
          <p:cNvSpPr>
            <a:spLocks noGrp="1"/>
          </p:cNvSpPr>
          <p:nvPr>
            <p:ph type="dt" sz="half" idx="10"/>
          </p:nvPr>
        </p:nvSpPr>
        <p:spPr/>
        <p:txBody>
          <a:bodyPr/>
          <a:lstStyle/>
          <a:p>
            <a:fld id="{EEC2551A-D82E-4C3B-B882-58274D2B5101}" type="datetimeFigureOut">
              <a:rPr lang="en-GB" smtClean="0"/>
              <a:t>28/06/2024</a:t>
            </a:fld>
            <a:endParaRPr lang="en-GB"/>
          </a:p>
        </p:txBody>
      </p:sp>
      <p:sp>
        <p:nvSpPr>
          <p:cNvPr id="6" name="Footer Placeholder 5">
            <a:extLst>
              <a:ext uri="{FF2B5EF4-FFF2-40B4-BE49-F238E27FC236}">
                <a16:creationId xmlns:a16="http://schemas.microsoft.com/office/drawing/2014/main" id="{753FEF6F-FE36-BF46-26F6-50A88023A2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EC64D5-E8D3-A0F1-84DD-EDFE4BAD7A30}"/>
              </a:ext>
            </a:extLst>
          </p:cNvPr>
          <p:cNvSpPr>
            <a:spLocks noGrp="1"/>
          </p:cNvSpPr>
          <p:nvPr>
            <p:ph type="sldNum" sz="quarter" idx="12"/>
          </p:nvPr>
        </p:nvSpPr>
        <p:spPr/>
        <p:txBody>
          <a:bodyPr/>
          <a:lstStyle/>
          <a:p>
            <a:fld id="{D682673D-E447-4FA9-A8FC-09095C01E6CB}" type="slidenum">
              <a:rPr lang="en-GB" smtClean="0"/>
              <a:t>‹#›</a:t>
            </a:fld>
            <a:endParaRPr lang="en-GB"/>
          </a:p>
        </p:txBody>
      </p:sp>
    </p:spTree>
    <p:extLst>
      <p:ext uri="{BB962C8B-B14F-4D97-AF65-F5344CB8AC3E}">
        <p14:creationId xmlns:p14="http://schemas.microsoft.com/office/powerpoint/2010/main" val="890106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A95642-A7F9-CE1B-8D8A-A323864428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E4E26D-C437-35BA-8A91-C9B0EE25FF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397804-CD15-0821-8EDE-F50622931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C2551A-D82E-4C3B-B882-58274D2B5101}" type="datetimeFigureOut">
              <a:rPr lang="en-GB" smtClean="0"/>
              <a:t>28/06/2024</a:t>
            </a:fld>
            <a:endParaRPr lang="en-GB"/>
          </a:p>
        </p:txBody>
      </p:sp>
      <p:sp>
        <p:nvSpPr>
          <p:cNvPr id="5" name="Footer Placeholder 4">
            <a:extLst>
              <a:ext uri="{FF2B5EF4-FFF2-40B4-BE49-F238E27FC236}">
                <a16:creationId xmlns:a16="http://schemas.microsoft.com/office/drawing/2014/main" id="{BF625C50-FD0E-FF3F-E8FA-41A6999E6C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6B2E9CE-47A2-A333-ADC4-B49E1E48B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82673D-E447-4FA9-A8FC-09095C01E6CB}" type="slidenum">
              <a:rPr lang="en-GB" smtClean="0"/>
              <a:t>‹#›</a:t>
            </a:fld>
            <a:endParaRPr lang="en-GB"/>
          </a:p>
        </p:txBody>
      </p:sp>
    </p:spTree>
    <p:extLst>
      <p:ext uri="{BB962C8B-B14F-4D97-AF65-F5344CB8AC3E}">
        <p14:creationId xmlns:p14="http://schemas.microsoft.com/office/powerpoint/2010/main" val="2511059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D4208-17B1-DBB5-261C-86C48BE853A6}"/>
              </a:ext>
            </a:extLst>
          </p:cNvPr>
          <p:cNvSpPr>
            <a:spLocks noGrp="1"/>
          </p:cNvSpPr>
          <p:nvPr>
            <p:ph type="ctrTitle"/>
          </p:nvPr>
        </p:nvSpPr>
        <p:spPr/>
        <p:txBody>
          <a:bodyPr/>
          <a:lstStyle/>
          <a:p>
            <a:r>
              <a:rPr lang="en-GB" dirty="0"/>
              <a:t>Matthew 12 v 46 - 50</a:t>
            </a:r>
          </a:p>
        </p:txBody>
      </p:sp>
      <p:sp>
        <p:nvSpPr>
          <p:cNvPr id="3" name="Subtitle 2">
            <a:extLst>
              <a:ext uri="{FF2B5EF4-FFF2-40B4-BE49-F238E27FC236}">
                <a16:creationId xmlns:a16="http://schemas.microsoft.com/office/drawing/2014/main" id="{11B3030B-B98C-DE55-1302-7D5DED96D253}"/>
              </a:ext>
            </a:extLst>
          </p:cNvPr>
          <p:cNvSpPr>
            <a:spLocks noGrp="1"/>
          </p:cNvSpPr>
          <p:nvPr>
            <p:ph type="subTitle" idx="1"/>
          </p:nvPr>
        </p:nvSpPr>
        <p:spPr/>
        <p:txBody>
          <a:bodyPr/>
          <a:lstStyle/>
          <a:p>
            <a:r>
              <a:rPr lang="en-GB" dirty="0"/>
              <a:t>The King’s Family</a:t>
            </a:r>
          </a:p>
        </p:txBody>
      </p:sp>
    </p:spTree>
    <p:extLst>
      <p:ext uri="{BB962C8B-B14F-4D97-AF65-F5344CB8AC3E}">
        <p14:creationId xmlns:p14="http://schemas.microsoft.com/office/powerpoint/2010/main" val="2778450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21EA-4133-0957-F127-DE1AA1CD14BA}"/>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74777E6A-F147-AA2F-2F94-10F204549920}"/>
              </a:ext>
            </a:extLst>
          </p:cNvPr>
          <p:cNvSpPr>
            <a:spLocks noGrp="1"/>
          </p:cNvSpPr>
          <p:nvPr>
            <p:ph idx="1"/>
          </p:nvPr>
        </p:nvSpPr>
        <p:spPr>
          <a:xfrm>
            <a:off x="330200" y="1337732"/>
            <a:ext cx="11658600" cy="5520267"/>
          </a:xfrm>
        </p:spPr>
        <p:txBody>
          <a:bodyPr>
            <a:normAutofit fontScale="70000" lnSpcReduction="20000"/>
          </a:bodyPr>
          <a:lstStyle/>
          <a:p>
            <a:r>
              <a:rPr lang="en-GB" dirty="0"/>
              <a:t>We have just seen that Jesus’ ministry has reached a pivotal point where He has been finally and officially rejected by Israel.</a:t>
            </a:r>
          </a:p>
          <a:p>
            <a:r>
              <a:rPr lang="en-GB" dirty="0"/>
              <a:t>From this point on He will perform no more signs for them other than the sign of Jonah – the sign of resurrection.</a:t>
            </a:r>
          </a:p>
          <a:p>
            <a:r>
              <a:rPr lang="en-GB" dirty="0"/>
              <a:t>He will do this twice very publicly – once with the raising of Lazarus – 44 verses devoted to this in John 11 – and then with His own resurrection.</a:t>
            </a:r>
          </a:p>
          <a:p>
            <a:r>
              <a:rPr lang="en-GB" dirty="0"/>
              <a:t>Even this dramatic miracle will not turn the hearts of a rebellious and perverse people.</a:t>
            </a:r>
          </a:p>
          <a:p>
            <a:r>
              <a:rPr lang="en-GB" dirty="0"/>
              <a:t>In Luke 16 v 31 we read this dreadful prognosis from the mouth of the Lord Himself – interestingly, this is in Luke’s account of the rich man and Lazarus, and it was another Lazarus that was raised in John 11.</a:t>
            </a:r>
          </a:p>
          <a:p>
            <a:r>
              <a:rPr lang="en-GB" dirty="0"/>
              <a:t>So, from here on there are no more miraculous signs for the Jews that they might believe, but only for the disciples for training purposes.</a:t>
            </a:r>
          </a:p>
          <a:p>
            <a:r>
              <a:rPr lang="en-GB" dirty="0"/>
              <a:t>His teachings from here on are in parables, rather than in plain speech.</a:t>
            </a:r>
          </a:p>
          <a:p>
            <a:r>
              <a:rPr lang="en-GB" dirty="0"/>
              <a:t>The offer of the Kingdom is removed from this generation of Jews (postponed would better describe it).</a:t>
            </a:r>
          </a:p>
          <a:p>
            <a:r>
              <a:rPr lang="en-GB" dirty="0"/>
              <a:t>The focus changes towards the interim plan of establishing the Church as the means by which God’s word will go forward into the world.</a:t>
            </a:r>
          </a:p>
          <a:p>
            <a:r>
              <a:rPr lang="en-GB" dirty="0"/>
              <a:t>In verse 46 we see that Jesus’ immediate family is outside trying to speak with Him.</a:t>
            </a:r>
          </a:p>
          <a:p>
            <a:r>
              <a:rPr lang="en-GB" dirty="0"/>
              <a:t>Our earthly families can be demanding and exert pressure – I picture them as wanting to get Him out of this situation.</a:t>
            </a:r>
          </a:p>
        </p:txBody>
      </p:sp>
    </p:spTree>
    <p:extLst>
      <p:ext uri="{BB962C8B-B14F-4D97-AF65-F5344CB8AC3E}">
        <p14:creationId xmlns:p14="http://schemas.microsoft.com/office/powerpoint/2010/main" val="454621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838200" y="1329267"/>
            <a:ext cx="10515600" cy="5444066"/>
          </a:xfrm>
        </p:spPr>
        <p:txBody>
          <a:bodyPr>
            <a:normAutofit fontScale="70000" lnSpcReduction="20000"/>
          </a:bodyPr>
          <a:lstStyle/>
          <a:p>
            <a:r>
              <a:rPr lang="en-GB" dirty="0"/>
              <a:t>It had been a crazy time.</a:t>
            </a:r>
          </a:p>
          <a:p>
            <a:r>
              <a:rPr lang="en-GB" dirty="0"/>
              <a:t>The Pharisees had challenged Jesus over His and His disciples’ conduct on the Sabbath.</a:t>
            </a:r>
          </a:p>
          <a:p>
            <a:r>
              <a:rPr lang="en-GB" dirty="0"/>
              <a:t>They challenged Him again when He healed the man with the withered hand.</a:t>
            </a:r>
          </a:p>
          <a:p>
            <a:r>
              <a:rPr lang="en-GB" dirty="0"/>
              <a:t>He had made an absolute claim to divinity in verses 7 &amp; 8.</a:t>
            </a:r>
          </a:p>
          <a:p>
            <a:r>
              <a:rPr lang="en-GB" dirty="0"/>
              <a:t>In verse 14 we read that they had conspired together to discuss how they might destroy Him.</a:t>
            </a:r>
          </a:p>
          <a:p>
            <a:r>
              <a:rPr lang="en-GB" dirty="0"/>
              <a:t>He had drawn attention to their biblical illiteracy, showing how they had misunderstood the Sabbath.</a:t>
            </a:r>
          </a:p>
          <a:p>
            <a:r>
              <a:rPr lang="en-GB" dirty="0"/>
              <a:t>He showed that they did not understand the principles of spiritual warfare when they accused Him of casting out demons by the power of </a:t>
            </a:r>
            <a:r>
              <a:rPr lang="en-GB" dirty="0" err="1"/>
              <a:t>Beelzubul</a:t>
            </a:r>
            <a:r>
              <a:rPr lang="en-GB" dirty="0"/>
              <a:t>.</a:t>
            </a:r>
          </a:p>
          <a:p>
            <a:r>
              <a:rPr lang="en-GB" dirty="0"/>
              <a:t>In short, He showed them to be incompetent and corrupt.</a:t>
            </a:r>
          </a:p>
          <a:p>
            <a:r>
              <a:rPr lang="en-GB" dirty="0"/>
              <a:t>He told them that they had committed a sin that would not be pardoned.</a:t>
            </a:r>
          </a:p>
          <a:p>
            <a:r>
              <a:rPr lang="en-GB" dirty="0"/>
              <a:t>He publicly rebuked them, and they were mad at Him.</a:t>
            </a:r>
          </a:p>
          <a:p>
            <a:r>
              <a:rPr lang="en-GB" dirty="0"/>
              <a:t>They had the temerity to demand further signs from Him when He had demonstrated His Messiahship to them many times over.</a:t>
            </a:r>
          </a:p>
          <a:p>
            <a:r>
              <a:rPr lang="en-GB" dirty="0"/>
              <a:t>And He told them that they would not be forgiven.</a:t>
            </a:r>
          </a:p>
          <a:p>
            <a:r>
              <a:rPr lang="en-GB" dirty="0"/>
              <a:t>Called them a brood of vipers and levelled at them the direst of comparisons, promising them the worst of judgements, as only God could.                                                                                         </a:t>
            </a:r>
          </a:p>
        </p:txBody>
      </p:sp>
    </p:spTree>
    <p:extLst>
      <p:ext uri="{BB962C8B-B14F-4D97-AF65-F5344CB8AC3E}">
        <p14:creationId xmlns:p14="http://schemas.microsoft.com/office/powerpoint/2010/main" val="243991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167147" y="1329267"/>
            <a:ext cx="11818375" cy="5444066"/>
          </a:xfrm>
        </p:spPr>
        <p:txBody>
          <a:bodyPr>
            <a:normAutofit fontScale="70000" lnSpcReduction="20000"/>
          </a:bodyPr>
          <a:lstStyle/>
          <a:p>
            <a:r>
              <a:rPr lang="en-GB" dirty="0"/>
              <a:t>It was whilst this was still in progress that His mother and brothers were asking to speak with Him.</a:t>
            </a:r>
          </a:p>
          <a:p>
            <a:r>
              <a:rPr lang="en-GB" dirty="0"/>
              <a:t>We are not told here, why Jesus withholds Himself from His family.</a:t>
            </a:r>
          </a:p>
          <a:p>
            <a:r>
              <a:rPr lang="en-GB" dirty="0"/>
              <a:t>We’ve read earlier in the chapter that Jesus is fulfilling Isaiah 42 verse 1-4 – not quarrelsome, caring for the bruised reed and the smouldering wick.</a:t>
            </a:r>
          </a:p>
          <a:p>
            <a:r>
              <a:rPr lang="en-GB" dirty="0"/>
              <a:t>So why is He seeming to be not so keen to speak to His family?</a:t>
            </a:r>
          </a:p>
          <a:p>
            <a:r>
              <a:rPr lang="en-GB" dirty="0"/>
              <a:t>He is using the circumstances, not to belittle His family, but to show the greater priority given by God to spiritual relationships that are God ordained.</a:t>
            </a:r>
          </a:p>
          <a:p>
            <a:r>
              <a:rPr lang="en-GB" dirty="0"/>
              <a:t>When we look at families, we see familial traits – he has her eyes, she has his cheekbones etc.</a:t>
            </a:r>
          </a:p>
          <a:p>
            <a:r>
              <a:rPr lang="en-GB" dirty="0"/>
              <a:t>Jesus is going to allude to familial traits of His spiritual family – the supernatural familial traits rather than the natural ones.</a:t>
            </a:r>
          </a:p>
          <a:p>
            <a:r>
              <a:rPr lang="en-GB" dirty="0"/>
              <a:t>In Luke’s account of the same event, we have a woman shouting out in praise of Mary, Jesus’ mother.</a:t>
            </a:r>
          </a:p>
          <a:p>
            <a:r>
              <a:rPr lang="en-GB" dirty="0"/>
              <a:t>This sometimes used to defend the practice </a:t>
            </a:r>
            <a:r>
              <a:rPr lang="en-GB"/>
              <a:t>of Mariolatry. </a:t>
            </a:r>
            <a:endParaRPr lang="en-GB" dirty="0"/>
          </a:p>
          <a:p>
            <a:r>
              <a:rPr lang="en-GB" dirty="0"/>
              <a:t>The New Testament teaches that Mary had other children (Matthew 13 v 55 &amp; 56 &amp; Mark 6 v 1 – 6</a:t>
            </a:r>
          </a:p>
          <a:p>
            <a:r>
              <a:rPr lang="en-GB" dirty="0"/>
              <a:t>As an aside, these verses do not support the Roman Catholic view that Mary remained a perpetual virgin.</a:t>
            </a:r>
          </a:p>
          <a:p>
            <a:r>
              <a:rPr lang="en-GB" dirty="0"/>
              <a:t>In fact, whilst we are on this aside, Mary said when receiving the angelic visitation about her conception of Jesus, she said the words we know (those of us of church tradition) as the ‘Magnificat’  - “My soul doth magnify the Lord and my spirit rejoices in God my Saviour” .</a:t>
            </a:r>
          </a:p>
        </p:txBody>
      </p:sp>
    </p:spTree>
    <p:extLst>
      <p:ext uri="{BB962C8B-B14F-4D97-AF65-F5344CB8AC3E}">
        <p14:creationId xmlns:p14="http://schemas.microsoft.com/office/powerpoint/2010/main" val="416781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838200" y="1329267"/>
            <a:ext cx="10515600" cy="5444066"/>
          </a:xfrm>
        </p:spPr>
        <p:txBody>
          <a:bodyPr>
            <a:normAutofit fontScale="70000" lnSpcReduction="20000"/>
          </a:bodyPr>
          <a:lstStyle/>
          <a:p>
            <a:r>
              <a:rPr lang="en-GB" dirty="0"/>
              <a:t>Mary knew she needed a saviour: she was not divine.</a:t>
            </a:r>
          </a:p>
          <a:p>
            <a:r>
              <a:rPr lang="en-GB" dirty="0"/>
              <a:t>So Mary had other children, both male and female and these were blood relationships in that they were half-siblings.</a:t>
            </a:r>
          </a:p>
          <a:p>
            <a:r>
              <a:rPr lang="en-GB" dirty="0"/>
              <a:t>Psalm 69 verse 8 &amp; 9 gives some prophetic insight into the fact that all was not easy in these relationships.</a:t>
            </a:r>
          </a:p>
          <a:p>
            <a:r>
              <a:rPr lang="en-GB" dirty="0"/>
              <a:t>Most scholars agree that this Psalm is a Messianic Psalm, so indicates what Messiah is going through during His life.</a:t>
            </a:r>
          </a:p>
          <a:p>
            <a:r>
              <a:rPr lang="en-GB" dirty="0"/>
              <a:t> “I have become estranged from my brothers and an alien to my mother’s sons. For zeal for Your house has consumed me, And the reproaches of those who reproach You have fallen on me.”</a:t>
            </a:r>
          </a:p>
          <a:p>
            <a:r>
              <a:rPr lang="en-GB" dirty="0"/>
              <a:t>So, difficulties with earthly family relationships were foretold.</a:t>
            </a:r>
          </a:p>
          <a:p>
            <a:r>
              <a:rPr lang="en-GB" dirty="0"/>
              <a:t>It was a double-barrelled statement indicating His estrangement from National Israel (His general brothers or brotherhood) and His ‘Mother’s Sons’ (immediate family).</a:t>
            </a:r>
          </a:p>
          <a:p>
            <a:r>
              <a:rPr lang="en-GB" dirty="0"/>
              <a:t>Further evidence of interaction between Jesus and His half-siblings can be found in several places – John 7 v 3, Mark 3 v 31, Acts 1 v 14, 1 Corinthians 9 v 5.</a:t>
            </a:r>
          </a:p>
          <a:p>
            <a:r>
              <a:rPr lang="en-GB" dirty="0"/>
              <a:t>The Roman Catholic myth that these were children from a former marriage of Joseph or that they were cousins and not brothers, finds no biblical support.</a:t>
            </a:r>
          </a:p>
          <a:p>
            <a:r>
              <a:rPr lang="en-GB" dirty="0"/>
              <a:t>If Joseph had sons from a previous marriage, his eldest would have been heir to David’s throne and not Jesus.</a:t>
            </a:r>
          </a:p>
          <a:p>
            <a:endParaRPr lang="en-GB" dirty="0"/>
          </a:p>
          <a:p>
            <a:endParaRPr lang="en-GB" dirty="0"/>
          </a:p>
        </p:txBody>
      </p:sp>
    </p:spTree>
    <p:extLst>
      <p:ext uri="{BB962C8B-B14F-4D97-AF65-F5344CB8AC3E}">
        <p14:creationId xmlns:p14="http://schemas.microsoft.com/office/powerpoint/2010/main" val="3131748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206477" y="1329267"/>
            <a:ext cx="11798710" cy="5444066"/>
          </a:xfrm>
        </p:spPr>
        <p:txBody>
          <a:bodyPr>
            <a:normAutofit fontScale="77500" lnSpcReduction="20000"/>
          </a:bodyPr>
          <a:lstStyle/>
          <a:p>
            <a:r>
              <a:rPr lang="en-GB" dirty="0"/>
              <a:t>There is some compelling evidence that Jesus’ immediate family neither fully understood or fully supported His ministry and mission.</a:t>
            </a:r>
          </a:p>
          <a:p>
            <a:r>
              <a:rPr lang="en-GB" dirty="0"/>
              <a:t>Some compelling evidence is found in John 7 v 1 – 9.</a:t>
            </a:r>
          </a:p>
          <a:p>
            <a:r>
              <a:rPr lang="en-GB" dirty="0"/>
              <a:t>They could have been in the crowd supporting Him but were not.</a:t>
            </a:r>
          </a:p>
          <a:p>
            <a:r>
              <a:rPr lang="en-GB" dirty="0"/>
              <a:t>In verse 5 we read that His brothers were not believing in Him.</a:t>
            </a:r>
          </a:p>
          <a:p>
            <a:r>
              <a:rPr lang="en-GB" dirty="0"/>
              <a:t>This took place at the feast of Tabernacles, and they were acting like political advisors, trying to persuade Him to act in a way not sanctioned by the Father – they were unaware and unbelieving.</a:t>
            </a:r>
          </a:p>
          <a:p>
            <a:r>
              <a:rPr lang="en-GB" dirty="0"/>
              <a:t>They were trying to ‘campaign manage’ Him</a:t>
            </a:r>
          </a:p>
          <a:p>
            <a:r>
              <a:rPr lang="en-GB" dirty="0"/>
              <a:t>In Mark 3 v 21, His own people took him into custody, believing He was out of His mind.</a:t>
            </a:r>
          </a:p>
          <a:p>
            <a:r>
              <a:rPr lang="en-GB" dirty="0"/>
              <a:t>Given their unbelief, this makes sense, because if you’re claiming to be the Son of God, to an unbeliever this might seem like madness.</a:t>
            </a:r>
          </a:p>
          <a:p>
            <a:r>
              <a:rPr lang="en-GB" dirty="0"/>
              <a:t>They were also most probably terrified, knowing that the leaders were plotting to kill Him – they almost certainly cared for their oldest sibling – but there was also the distinct possibility that the family would be persecuted because of association with Jesus.</a:t>
            </a:r>
          </a:p>
          <a:p>
            <a:r>
              <a:rPr lang="en-GB" dirty="0"/>
              <a:t>So, when Jesus is told that they are outside wanting to speak to Him,  they probably want to extricate Him from this dangerous situation for both His and their sakes.</a:t>
            </a:r>
          </a:p>
          <a:p>
            <a:endParaRPr lang="en-GB" dirty="0"/>
          </a:p>
        </p:txBody>
      </p:sp>
    </p:spTree>
    <p:extLst>
      <p:ext uri="{BB962C8B-B14F-4D97-AF65-F5344CB8AC3E}">
        <p14:creationId xmlns:p14="http://schemas.microsoft.com/office/powerpoint/2010/main" val="296239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838200" y="1329267"/>
            <a:ext cx="10515600" cy="5444066"/>
          </a:xfrm>
        </p:spPr>
        <p:txBody>
          <a:bodyPr>
            <a:normAutofit fontScale="77500" lnSpcReduction="20000"/>
          </a:bodyPr>
          <a:lstStyle/>
          <a:p>
            <a:r>
              <a:rPr lang="en-GB" dirty="0"/>
              <a:t>So, Jesus responds in verse 48 with the question, “Who are my brothers and who is my mother?”</a:t>
            </a:r>
          </a:p>
          <a:p>
            <a:r>
              <a:rPr lang="en-GB" dirty="0"/>
              <a:t>Then He stretches out His hands towards His disciples and says, “Behold, these are my brothers and mother”.</a:t>
            </a:r>
          </a:p>
          <a:p>
            <a:r>
              <a:rPr lang="en-GB" dirty="0"/>
              <a:t>We know and assume that the most intimate and valuable relationships we have are with our flesh and blood – blood relatives.</a:t>
            </a:r>
          </a:p>
          <a:p>
            <a:r>
              <a:rPr lang="en-GB" dirty="0"/>
              <a:t>I don’t think Jesus here was being critical of His natural family, but was using the moment to reveal that there is something deeper available than natural blood relationships.</a:t>
            </a:r>
          </a:p>
          <a:p>
            <a:r>
              <a:rPr lang="en-GB" dirty="0"/>
              <a:t>Jesus was saying that these disciples were closer to Him than His natural family.</a:t>
            </a:r>
          </a:p>
          <a:p>
            <a:r>
              <a:rPr lang="en-GB" dirty="0"/>
              <a:t>Verse 50 – whoever does the will of my Father is my brother and my mother.</a:t>
            </a:r>
          </a:p>
          <a:p>
            <a:r>
              <a:rPr lang="en-GB" dirty="0"/>
              <a:t>Perhaps another way to say this is that those who are ‘Christ Centred’ are His brothers.</a:t>
            </a:r>
          </a:p>
          <a:p>
            <a:r>
              <a:rPr lang="en-GB" dirty="0"/>
              <a:t>It would also be true to say that those who are Christ Centred are true brothers to one another, or should be.  </a:t>
            </a:r>
          </a:p>
          <a:p>
            <a:r>
              <a:rPr lang="en-GB" dirty="0"/>
              <a:t>This is possibly why there are severe warnings about tolerating divisions in 1 Corinthians 1 v 10 - 13 and Romans 16 v 17 &amp; 18, where there is also an exhortation to be enslaved to the Lord Jesus Christ. </a:t>
            </a:r>
            <a:r>
              <a:rPr lang="en-GB" dirty="0">
                <a:solidFill>
                  <a:srgbClr val="FF0000"/>
                </a:solidFill>
              </a:rPr>
              <a:t>We should never be keen to divide.</a:t>
            </a:r>
          </a:p>
        </p:txBody>
      </p:sp>
    </p:spTree>
    <p:extLst>
      <p:ext uri="{BB962C8B-B14F-4D97-AF65-F5344CB8AC3E}">
        <p14:creationId xmlns:p14="http://schemas.microsoft.com/office/powerpoint/2010/main" val="3253543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838200" y="1329267"/>
            <a:ext cx="10515600" cy="5444066"/>
          </a:xfrm>
        </p:spPr>
        <p:txBody>
          <a:bodyPr>
            <a:normAutofit fontScale="70000" lnSpcReduction="20000"/>
          </a:bodyPr>
          <a:lstStyle/>
          <a:p>
            <a:r>
              <a:rPr lang="en-GB" dirty="0"/>
              <a:t>Points of application for us.</a:t>
            </a:r>
          </a:p>
          <a:p>
            <a:r>
              <a:rPr lang="en-GB" dirty="0"/>
              <a:t>How do we live Christ-centred lives and run Christ-centred homes and ensure our church is Christ-centred.</a:t>
            </a:r>
          </a:p>
          <a:p>
            <a:r>
              <a:rPr lang="en-GB" dirty="0"/>
              <a:t>It seems that the key we are picking up from verse 50 is obedience – a desire and a focus (a focus is probably more important, as sometimes we need to do what we don’t desire, just because it is His calling to do it).</a:t>
            </a:r>
          </a:p>
          <a:p>
            <a:r>
              <a:rPr lang="en-GB" dirty="0"/>
              <a:t>John 6 v 29 tells us that to do the work of God is to believe in the one whom He has sent.</a:t>
            </a:r>
          </a:p>
          <a:p>
            <a:r>
              <a:rPr lang="en-GB" dirty="0"/>
              <a:t>1 Thessalonians 5 v 16 – 18 tells us what the will of God is for our lives:</a:t>
            </a:r>
            <a:br>
              <a:rPr lang="en-GB" dirty="0"/>
            </a:br>
            <a:r>
              <a:rPr lang="en-GB" dirty="0"/>
              <a:t>“16      Rejoice always; </a:t>
            </a:r>
          </a:p>
          <a:p>
            <a:pPr marL="0" indent="0">
              <a:buNone/>
            </a:pPr>
            <a:r>
              <a:rPr lang="en-GB" dirty="0"/>
              <a:t>     17      pray without ceasing; </a:t>
            </a:r>
          </a:p>
          <a:p>
            <a:pPr marL="0" indent="0">
              <a:buNone/>
            </a:pPr>
            <a:r>
              <a:rPr lang="en-GB" dirty="0"/>
              <a:t>     18      in everything give thanks; for this is God’s will for you in Christ 	        	  Jesus.”</a:t>
            </a:r>
          </a:p>
          <a:p>
            <a:r>
              <a:rPr lang="en-GB" dirty="0"/>
              <a:t>In today’s passage we have Jesus alluding to the disciples that stayed with Him through times of trouble – “these are my brothers etc.”</a:t>
            </a:r>
          </a:p>
          <a:p>
            <a:r>
              <a:rPr lang="en-GB" dirty="0"/>
              <a:t>It is interesting that living in the peace of God seems not to depend upon things actually being peaceful.</a:t>
            </a:r>
          </a:p>
          <a:p>
            <a:r>
              <a:rPr lang="en-GB" dirty="0"/>
              <a:t>John 14 v 23 – 27 tells us that He will bring peace to those who obey His words, and they should not fear (despite being in fearful circumstances).</a:t>
            </a:r>
          </a:p>
          <a:p>
            <a:r>
              <a:rPr lang="en-GB" dirty="0"/>
              <a:t>It was Corrie Ten-Boom that said that peace exists only in the centre of God’s will and outside God’s will there is no peace.</a:t>
            </a:r>
          </a:p>
        </p:txBody>
      </p:sp>
    </p:spTree>
    <p:extLst>
      <p:ext uri="{BB962C8B-B14F-4D97-AF65-F5344CB8AC3E}">
        <p14:creationId xmlns:p14="http://schemas.microsoft.com/office/powerpoint/2010/main" val="2570591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EC12E-8E01-EC9B-A675-F1D0DE6FFCEC}"/>
              </a:ext>
            </a:extLst>
          </p:cNvPr>
          <p:cNvSpPr>
            <a:spLocks noGrp="1"/>
          </p:cNvSpPr>
          <p:nvPr>
            <p:ph type="title"/>
          </p:nvPr>
        </p:nvSpPr>
        <p:spPr/>
        <p:txBody>
          <a:bodyPr/>
          <a:lstStyle/>
          <a:p>
            <a:r>
              <a:rPr lang="en-GB" dirty="0"/>
              <a:t>Matthew 12 v 46 – 50 The King’s Family</a:t>
            </a:r>
          </a:p>
        </p:txBody>
      </p:sp>
      <p:sp>
        <p:nvSpPr>
          <p:cNvPr id="3" name="Content Placeholder 2">
            <a:extLst>
              <a:ext uri="{FF2B5EF4-FFF2-40B4-BE49-F238E27FC236}">
                <a16:creationId xmlns:a16="http://schemas.microsoft.com/office/drawing/2014/main" id="{DE86DF88-D144-69BB-3366-66E4324DC678}"/>
              </a:ext>
            </a:extLst>
          </p:cNvPr>
          <p:cNvSpPr>
            <a:spLocks noGrp="1"/>
          </p:cNvSpPr>
          <p:nvPr>
            <p:ph idx="1"/>
          </p:nvPr>
        </p:nvSpPr>
        <p:spPr>
          <a:xfrm>
            <a:off x="838200" y="1329267"/>
            <a:ext cx="10515600" cy="5444066"/>
          </a:xfrm>
        </p:spPr>
        <p:txBody>
          <a:bodyPr>
            <a:normAutofit fontScale="70000" lnSpcReduction="20000"/>
          </a:bodyPr>
          <a:lstStyle/>
          <a:p>
            <a:r>
              <a:rPr lang="en-GB" dirty="0"/>
              <a:t>We can also benefit from understanding that whilst immediate family will naturally be precious to us, the relationships with our Christian family to which He has joined us will sustain us more fully and eternally.</a:t>
            </a:r>
          </a:p>
          <a:p>
            <a:r>
              <a:rPr lang="en-GB" dirty="0"/>
              <a:t>Sometimes we are blessed because both are achieved, and our families are saved, and all seek to do the will of God.</a:t>
            </a:r>
          </a:p>
          <a:p>
            <a:r>
              <a:rPr lang="en-GB" dirty="0"/>
              <a:t>However, we should be careful to nurture relationships with those with whom we are related through the divine blood of Jesus.</a:t>
            </a:r>
          </a:p>
          <a:p>
            <a:r>
              <a:rPr lang="en-GB" dirty="0"/>
              <a:t>As the Everlasting Father of Isaiah 6 verse 9, He fiercely guards His own family.</a:t>
            </a:r>
          </a:p>
          <a:p>
            <a:r>
              <a:rPr lang="en-GB" dirty="0"/>
              <a:t>From Jeremiah 29 v 11 we have that fact that God has plans for His own people.</a:t>
            </a:r>
          </a:p>
          <a:p>
            <a:r>
              <a:rPr lang="en-GB" dirty="0"/>
              <a:t>In John 17 we have the high Priestley prayer which indicates Jesus’ passion for His own people.</a:t>
            </a:r>
          </a:p>
          <a:p>
            <a:r>
              <a:rPr lang="en-GB" dirty="0"/>
              <a:t>In John 10 v 27 - 30 we understand that He holds us in the palm of His hand from which no one can take them and that we are also held in the Father’s hand, making us doubly secure.</a:t>
            </a:r>
          </a:p>
          <a:p>
            <a:r>
              <a:rPr lang="en-GB" dirty="0"/>
              <a:t>John 6 v 37 – 40 also tells us that we are secure in Him and He will raise us up on the last day.</a:t>
            </a:r>
          </a:p>
          <a:p>
            <a:r>
              <a:rPr lang="en-GB" dirty="0"/>
              <a:t>The overarching point is that Jesus takes His relationship with us more seriously than he did those of His own family at that time.</a:t>
            </a:r>
          </a:p>
          <a:p>
            <a:r>
              <a:rPr lang="en-GB" dirty="0"/>
              <a:t>So, out of gratitude, we should relentlessly pursue our relationship with Him and each other.</a:t>
            </a:r>
          </a:p>
          <a:p>
            <a:r>
              <a:rPr lang="en-GB" dirty="0"/>
              <a:t>Of course, His family were saved after the resurrection and His brother James led the Jerusalem church until he was martyred.</a:t>
            </a:r>
          </a:p>
          <a:p>
            <a:endParaRPr lang="en-GB" dirty="0"/>
          </a:p>
        </p:txBody>
      </p:sp>
    </p:spTree>
    <p:extLst>
      <p:ext uri="{BB962C8B-B14F-4D97-AF65-F5344CB8AC3E}">
        <p14:creationId xmlns:p14="http://schemas.microsoft.com/office/powerpoint/2010/main" val="410413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E6DDDFF-3B7C-40D3-A99E-94873CB49D0A}"/>
</file>

<file path=customXml/itemProps2.xml><?xml version="1.0" encoding="utf-8"?>
<ds:datastoreItem xmlns:ds="http://schemas.openxmlformats.org/officeDocument/2006/customXml" ds:itemID="{7224CEE1-E727-421E-AC2A-BAD29BC6910D}"/>
</file>

<file path=customXml/itemProps3.xml><?xml version="1.0" encoding="utf-8"?>
<ds:datastoreItem xmlns:ds="http://schemas.openxmlformats.org/officeDocument/2006/customXml" ds:itemID="{C0B4A6EE-A8D4-44DC-A3A0-95700B6DD908}"/>
</file>

<file path=docProps/app.xml><?xml version="1.0" encoding="utf-8"?>
<Properties xmlns="http://schemas.openxmlformats.org/officeDocument/2006/extended-properties" xmlns:vt="http://schemas.openxmlformats.org/officeDocument/2006/docPropsVTypes">
  <TotalTime>1989</TotalTime>
  <Words>2070</Words>
  <Application>Microsoft Office PowerPoint</Application>
  <PresentationFormat>Widescreen</PresentationFormat>
  <Paragraphs>103</Paragraphs>
  <Slides>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12 v 46 - 50</vt:lpstr>
      <vt:lpstr>Introduction</vt:lpstr>
      <vt:lpstr>Matthew 12 v 46 – 50 The King’s Family</vt:lpstr>
      <vt:lpstr>Matthew 12 v 46 – 50 The King’s Family</vt:lpstr>
      <vt:lpstr>Matthew 12 v 46 – 50 The King’s Family</vt:lpstr>
      <vt:lpstr>Matthew 12 v 46 – 50 The King’s Family</vt:lpstr>
      <vt:lpstr>Matthew 12 v 46 – 50 The King’s Family</vt:lpstr>
      <vt:lpstr>Matthew 12 v 46 – 50 The King’s Family</vt:lpstr>
      <vt:lpstr>Matthew 12 v 46 – 50 The King’s Family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2024-06-28T06:37:50Z</dcterms:created>
  <dcterms:modified xsi:type="dcterms:W3CDTF">2024-06-29T15:47:35Z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