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60" r:id="rId8"/>
    <p:sldId id="259" r:id="rId9"/>
    <p:sldId id="261" r:id="rId10"/>
    <p:sldId id="262" r:id="rId11"/>
    <p:sldId id="263" r:id="rId12"/>
    <p:sldId id="264" r:id="rId13"/>
    <p:sldId id="26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0" autoAdjust="0"/>
    <p:restoredTop sz="94660"/>
  </p:normalViewPr>
  <p:slideViewPr>
    <p:cSldViewPr snapToGrid="0">
      <p:cViewPr varScale="1">
        <p:scale>
          <a:sx n="75" d="100"/>
          <a:sy n="75" d="100"/>
        </p:scale>
        <p:origin x="902"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D41B6-5597-AF7B-83EA-65D44842960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50CAAA7-E736-89CF-EF08-7206EF30FF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49D2E87-A286-97EF-61C4-9FC56C6C9681}"/>
              </a:ext>
            </a:extLst>
          </p:cNvPr>
          <p:cNvSpPr>
            <a:spLocks noGrp="1"/>
          </p:cNvSpPr>
          <p:nvPr>
            <p:ph type="dt" sz="half" idx="10"/>
          </p:nvPr>
        </p:nvSpPr>
        <p:spPr/>
        <p:txBody>
          <a:bodyPr/>
          <a:lstStyle/>
          <a:p>
            <a:fld id="{94F8DD64-AE85-4CB7-8677-F25500E7696B}" type="datetimeFigureOut">
              <a:rPr lang="en-GB" smtClean="0"/>
              <a:t>27/09/2026</a:t>
            </a:fld>
            <a:endParaRPr lang="en-GB"/>
          </a:p>
        </p:txBody>
      </p:sp>
      <p:sp>
        <p:nvSpPr>
          <p:cNvPr id="5" name="Footer Placeholder 4">
            <a:extLst>
              <a:ext uri="{FF2B5EF4-FFF2-40B4-BE49-F238E27FC236}">
                <a16:creationId xmlns:a16="http://schemas.microsoft.com/office/drawing/2014/main" id="{7C22ACAB-716F-069B-B482-5EFCBC1539F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A69B49E-7125-2F29-502C-09F17E9DCE9E}"/>
              </a:ext>
            </a:extLst>
          </p:cNvPr>
          <p:cNvSpPr>
            <a:spLocks noGrp="1"/>
          </p:cNvSpPr>
          <p:nvPr>
            <p:ph type="sldNum" sz="quarter" idx="12"/>
          </p:nvPr>
        </p:nvSpPr>
        <p:spPr/>
        <p:txBody>
          <a:bodyPr/>
          <a:lstStyle/>
          <a:p>
            <a:fld id="{9FBDFF0B-5808-43DA-B166-BEEAF80D344A}" type="slidenum">
              <a:rPr lang="en-GB" smtClean="0"/>
              <a:t>‹#›</a:t>
            </a:fld>
            <a:endParaRPr lang="en-GB"/>
          </a:p>
        </p:txBody>
      </p:sp>
    </p:spTree>
    <p:extLst>
      <p:ext uri="{BB962C8B-B14F-4D97-AF65-F5344CB8AC3E}">
        <p14:creationId xmlns:p14="http://schemas.microsoft.com/office/powerpoint/2010/main" val="918786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F044A-35BD-29E3-465F-3DA7E8F5B61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6ECA0F6-4446-AEF2-AE8B-129C4DB6F6C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3A9764E-9E0C-023D-EC47-94FF509F1035}"/>
              </a:ext>
            </a:extLst>
          </p:cNvPr>
          <p:cNvSpPr>
            <a:spLocks noGrp="1"/>
          </p:cNvSpPr>
          <p:nvPr>
            <p:ph type="dt" sz="half" idx="10"/>
          </p:nvPr>
        </p:nvSpPr>
        <p:spPr/>
        <p:txBody>
          <a:bodyPr/>
          <a:lstStyle/>
          <a:p>
            <a:fld id="{94F8DD64-AE85-4CB7-8677-F25500E7696B}" type="datetimeFigureOut">
              <a:rPr lang="en-GB" smtClean="0"/>
              <a:t>27/09/2026</a:t>
            </a:fld>
            <a:endParaRPr lang="en-GB"/>
          </a:p>
        </p:txBody>
      </p:sp>
      <p:sp>
        <p:nvSpPr>
          <p:cNvPr id="5" name="Footer Placeholder 4">
            <a:extLst>
              <a:ext uri="{FF2B5EF4-FFF2-40B4-BE49-F238E27FC236}">
                <a16:creationId xmlns:a16="http://schemas.microsoft.com/office/drawing/2014/main" id="{16A52F46-C85F-00C4-20B3-87D7F871A19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AC822B9-384A-232E-25F8-7F8F30A33346}"/>
              </a:ext>
            </a:extLst>
          </p:cNvPr>
          <p:cNvSpPr>
            <a:spLocks noGrp="1"/>
          </p:cNvSpPr>
          <p:nvPr>
            <p:ph type="sldNum" sz="quarter" idx="12"/>
          </p:nvPr>
        </p:nvSpPr>
        <p:spPr/>
        <p:txBody>
          <a:bodyPr/>
          <a:lstStyle/>
          <a:p>
            <a:fld id="{9FBDFF0B-5808-43DA-B166-BEEAF80D344A}" type="slidenum">
              <a:rPr lang="en-GB" smtClean="0"/>
              <a:t>‹#›</a:t>
            </a:fld>
            <a:endParaRPr lang="en-GB"/>
          </a:p>
        </p:txBody>
      </p:sp>
    </p:spTree>
    <p:extLst>
      <p:ext uri="{BB962C8B-B14F-4D97-AF65-F5344CB8AC3E}">
        <p14:creationId xmlns:p14="http://schemas.microsoft.com/office/powerpoint/2010/main" val="3061539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A373D-9513-8105-9D67-C566BF8A740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D1F2610-0F3B-435F-0EA1-837388562DA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13BFDDD-8408-744E-691D-CF7326970EBF}"/>
              </a:ext>
            </a:extLst>
          </p:cNvPr>
          <p:cNvSpPr>
            <a:spLocks noGrp="1"/>
          </p:cNvSpPr>
          <p:nvPr>
            <p:ph type="dt" sz="half" idx="10"/>
          </p:nvPr>
        </p:nvSpPr>
        <p:spPr/>
        <p:txBody>
          <a:bodyPr/>
          <a:lstStyle/>
          <a:p>
            <a:fld id="{94F8DD64-AE85-4CB7-8677-F25500E7696B}" type="datetimeFigureOut">
              <a:rPr lang="en-GB" smtClean="0"/>
              <a:t>27/09/2026</a:t>
            </a:fld>
            <a:endParaRPr lang="en-GB"/>
          </a:p>
        </p:txBody>
      </p:sp>
      <p:sp>
        <p:nvSpPr>
          <p:cNvPr id="5" name="Footer Placeholder 4">
            <a:extLst>
              <a:ext uri="{FF2B5EF4-FFF2-40B4-BE49-F238E27FC236}">
                <a16:creationId xmlns:a16="http://schemas.microsoft.com/office/drawing/2014/main" id="{5E28C2A2-22D5-C104-7E15-4FA9B5EC718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EF57ACB-562F-0E1B-C0A5-DB92E54F33E6}"/>
              </a:ext>
            </a:extLst>
          </p:cNvPr>
          <p:cNvSpPr>
            <a:spLocks noGrp="1"/>
          </p:cNvSpPr>
          <p:nvPr>
            <p:ph type="sldNum" sz="quarter" idx="12"/>
          </p:nvPr>
        </p:nvSpPr>
        <p:spPr/>
        <p:txBody>
          <a:bodyPr/>
          <a:lstStyle/>
          <a:p>
            <a:fld id="{9FBDFF0B-5808-43DA-B166-BEEAF80D344A}" type="slidenum">
              <a:rPr lang="en-GB" smtClean="0"/>
              <a:t>‹#›</a:t>
            </a:fld>
            <a:endParaRPr lang="en-GB"/>
          </a:p>
        </p:txBody>
      </p:sp>
    </p:spTree>
    <p:extLst>
      <p:ext uri="{BB962C8B-B14F-4D97-AF65-F5344CB8AC3E}">
        <p14:creationId xmlns:p14="http://schemas.microsoft.com/office/powerpoint/2010/main" val="3270851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C4049-10EF-F973-64AA-E1C46E70CC2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92C0BEA-B5C3-2642-B79F-F0D4C9FD17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764B2D6-0482-3148-3416-F63EB3062C1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EC97BD2-CD67-A845-76BE-300C2E11E515}"/>
              </a:ext>
            </a:extLst>
          </p:cNvPr>
          <p:cNvSpPr>
            <a:spLocks noGrp="1"/>
          </p:cNvSpPr>
          <p:nvPr>
            <p:ph type="dt" sz="half" idx="10"/>
          </p:nvPr>
        </p:nvSpPr>
        <p:spPr/>
        <p:txBody>
          <a:bodyPr/>
          <a:lstStyle/>
          <a:p>
            <a:fld id="{94F8DD64-AE85-4CB7-8677-F25500E7696B}" type="datetimeFigureOut">
              <a:rPr lang="en-GB" smtClean="0"/>
              <a:t>27/09/2026</a:t>
            </a:fld>
            <a:endParaRPr lang="en-GB"/>
          </a:p>
        </p:txBody>
      </p:sp>
      <p:sp>
        <p:nvSpPr>
          <p:cNvPr id="6" name="Footer Placeholder 5">
            <a:extLst>
              <a:ext uri="{FF2B5EF4-FFF2-40B4-BE49-F238E27FC236}">
                <a16:creationId xmlns:a16="http://schemas.microsoft.com/office/drawing/2014/main" id="{87036AC9-21B5-2663-623F-90CC1F54F05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9A4A9BE-4D20-A61C-36BA-AE9B49DDE713}"/>
              </a:ext>
            </a:extLst>
          </p:cNvPr>
          <p:cNvSpPr>
            <a:spLocks noGrp="1"/>
          </p:cNvSpPr>
          <p:nvPr>
            <p:ph type="sldNum" sz="quarter" idx="12"/>
          </p:nvPr>
        </p:nvSpPr>
        <p:spPr/>
        <p:txBody>
          <a:bodyPr/>
          <a:lstStyle/>
          <a:p>
            <a:fld id="{9FBDFF0B-5808-43DA-B166-BEEAF80D344A}" type="slidenum">
              <a:rPr lang="en-GB" smtClean="0"/>
              <a:t>‹#›</a:t>
            </a:fld>
            <a:endParaRPr lang="en-GB"/>
          </a:p>
        </p:txBody>
      </p:sp>
    </p:spTree>
    <p:extLst>
      <p:ext uri="{BB962C8B-B14F-4D97-AF65-F5344CB8AC3E}">
        <p14:creationId xmlns:p14="http://schemas.microsoft.com/office/powerpoint/2010/main" val="2849994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4CFC9-5333-5C45-1184-933CE3375D3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9EBA6F6-8887-402C-1D1B-8936815A12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EB7693-2063-D76A-DC71-81FBBDA06FE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C23862A-3775-72DB-D164-B9BF30229A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FD233B-BBD7-66F6-F483-66CF6F85DE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5A44EAD-3D49-EE5C-8D4C-C40847E4B3D0}"/>
              </a:ext>
            </a:extLst>
          </p:cNvPr>
          <p:cNvSpPr>
            <a:spLocks noGrp="1"/>
          </p:cNvSpPr>
          <p:nvPr>
            <p:ph type="dt" sz="half" idx="10"/>
          </p:nvPr>
        </p:nvSpPr>
        <p:spPr/>
        <p:txBody>
          <a:bodyPr/>
          <a:lstStyle/>
          <a:p>
            <a:fld id="{94F8DD64-AE85-4CB7-8677-F25500E7696B}" type="datetimeFigureOut">
              <a:rPr lang="en-GB" smtClean="0"/>
              <a:t>27/09/2026</a:t>
            </a:fld>
            <a:endParaRPr lang="en-GB"/>
          </a:p>
        </p:txBody>
      </p:sp>
      <p:sp>
        <p:nvSpPr>
          <p:cNvPr id="8" name="Footer Placeholder 7">
            <a:extLst>
              <a:ext uri="{FF2B5EF4-FFF2-40B4-BE49-F238E27FC236}">
                <a16:creationId xmlns:a16="http://schemas.microsoft.com/office/drawing/2014/main" id="{3B8BBA84-86FA-4392-FB25-8DB24AF47EE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BA7B410-4442-21DE-85AA-32DAC7B89AF0}"/>
              </a:ext>
            </a:extLst>
          </p:cNvPr>
          <p:cNvSpPr>
            <a:spLocks noGrp="1"/>
          </p:cNvSpPr>
          <p:nvPr>
            <p:ph type="sldNum" sz="quarter" idx="12"/>
          </p:nvPr>
        </p:nvSpPr>
        <p:spPr/>
        <p:txBody>
          <a:bodyPr/>
          <a:lstStyle/>
          <a:p>
            <a:fld id="{9FBDFF0B-5808-43DA-B166-BEEAF80D344A}" type="slidenum">
              <a:rPr lang="en-GB" smtClean="0"/>
              <a:t>‹#›</a:t>
            </a:fld>
            <a:endParaRPr lang="en-GB"/>
          </a:p>
        </p:txBody>
      </p:sp>
    </p:spTree>
    <p:extLst>
      <p:ext uri="{BB962C8B-B14F-4D97-AF65-F5344CB8AC3E}">
        <p14:creationId xmlns:p14="http://schemas.microsoft.com/office/powerpoint/2010/main" val="3164652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3DFCF-605C-9D44-6FAC-65297973AE4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B133885-2D5C-96D6-5FFD-577333265843}"/>
              </a:ext>
            </a:extLst>
          </p:cNvPr>
          <p:cNvSpPr>
            <a:spLocks noGrp="1"/>
          </p:cNvSpPr>
          <p:nvPr>
            <p:ph type="dt" sz="half" idx="10"/>
          </p:nvPr>
        </p:nvSpPr>
        <p:spPr/>
        <p:txBody>
          <a:bodyPr/>
          <a:lstStyle/>
          <a:p>
            <a:fld id="{94F8DD64-AE85-4CB7-8677-F25500E7696B}" type="datetimeFigureOut">
              <a:rPr lang="en-GB" smtClean="0"/>
              <a:t>27/09/2026</a:t>
            </a:fld>
            <a:endParaRPr lang="en-GB"/>
          </a:p>
        </p:txBody>
      </p:sp>
      <p:sp>
        <p:nvSpPr>
          <p:cNvPr id="4" name="Footer Placeholder 3">
            <a:extLst>
              <a:ext uri="{FF2B5EF4-FFF2-40B4-BE49-F238E27FC236}">
                <a16:creationId xmlns:a16="http://schemas.microsoft.com/office/drawing/2014/main" id="{10E011E6-7DB3-CF76-DDBE-9AA8248578A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EC3BCD4-EBE9-9078-49B8-F98F579589AA}"/>
              </a:ext>
            </a:extLst>
          </p:cNvPr>
          <p:cNvSpPr>
            <a:spLocks noGrp="1"/>
          </p:cNvSpPr>
          <p:nvPr>
            <p:ph type="sldNum" sz="quarter" idx="12"/>
          </p:nvPr>
        </p:nvSpPr>
        <p:spPr/>
        <p:txBody>
          <a:bodyPr/>
          <a:lstStyle/>
          <a:p>
            <a:fld id="{9FBDFF0B-5808-43DA-B166-BEEAF80D344A}" type="slidenum">
              <a:rPr lang="en-GB" smtClean="0"/>
              <a:t>‹#›</a:t>
            </a:fld>
            <a:endParaRPr lang="en-GB"/>
          </a:p>
        </p:txBody>
      </p:sp>
    </p:spTree>
    <p:extLst>
      <p:ext uri="{BB962C8B-B14F-4D97-AF65-F5344CB8AC3E}">
        <p14:creationId xmlns:p14="http://schemas.microsoft.com/office/powerpoint/2010/main" val="612565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140BC55-850C-1F91-B183-3405D5CDF500}"/>
              </a:ext>
            </a:extLst>
          </p:cNvPr>
          <p:cNvSpPr>
            <a:spLocks noGrp="1"/>
          </p:cNvSpPr>
          <p:nvPr>
            <p:ph type="dt" sz="half" idx="10"/>
          </p:nvPr>
        </p:nvSpPr>
        <p:spPr/>
        <p:txBody>
          <a:bodyPr/>
          <a:lstStyle/>
          <a:p>
            <a:fld id="{94F8DD64-AE85-4CB7-8677-F25500E7696B}" type="datetimeFigureOut">
              <a:rPr lang="en-GB" smtClean="0"/>
              <a:t>27/09/2026</a:t>
            </a:fld>
            <a:endParaRPr lang="en-GB"/>
          </a:p>
        </p:txBody>
      </p:sp>
      <p:sp>
        <p:nvSpPr>
          <p:cNvPr id="3" name="Footer Placeholder 2">
            <a:extLst>
              <a:ext uri="{FF2B5EF4-FFF2-40B4-BE49-F238E27FC236}">
                <a16:creationId xmlns:a16="http://schemas.microsoft.com/office/drawing/2014/main" id="{26188B30-2289-E023-490C-8D3A33ADCF4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68005CC-0289-0DA0-1CB4-30827D693995}"/>
              </a:ext>
            </a:extLst>
          </p:cNvPr>
          <p:cNvSpPr>
            <a:spLocks noGrp="1"/>
          </p:cNvSpPr>
          <p:nvPr>
            <p:ph type="sldNum" sz="quarter" idx="12"/>
          </p:nvPr>
        </p:nvSpPr>
        <p:spPr/>
        <p:txBody>
          <a:bodyPr/>
          <a:lstStyle/>
          <a:p>
            <a:fld id="{9FBDFF0B-5808-43DA-B166-BEEAF80D344A}" type="slidenum">
              <a:rPr lang="en-GB" smtClean="0"/>
              <a:t>‹#›</a:t>
            </a:fld>
            <a:endParaRPr lang="en-GB"/>
          </a:p>
        </p:txBody>
      </p:sp>
    </p:spTree>
    <p:extLst>
      <p:ext uri="{BB962C8B-B14F-4D97-AF65-F5344CB8AC3E}">
        <p14:creationId xmlns:p14="http://schemas.microsoft.com/office/powerpoint/2010/main" val="2794872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3AAEE-278B-D11D-00E6-FD0305F875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B45237F-748E-B079-7517-4FA18E4C5C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89E00FF-C0E1-A8C1-38B1-D847252C43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A79182-E52E-B074-11C4-B062ADCCFBC4}"/>
              </a:ext>
            </a:extLst>
          </p:cNvPr>
          <p:cNvSpPr>
            <a:spLocks noGrp="1"/>
          </p:cNvSpPr>
          <p:nvPr>
            <p:ph type="dt" sz="half" idx="10"/>
          </p:nvPr>
        </p:nvSpPr>
        <p:spPr/>
        <p:txBody>
          <a:bodyPr/>
          <a:lstStyle/>
          <a:p>
            <a:fld id="{94F8DD64-AE85-4CB7-8677-F25500E7696B}" type="datetimeFigureOut">
              <a:rPr lang="en-GB" smtClean="0"/>
              <a:t>27/09/2026</a:t>
            </a:fld>
            <a:endParaRPr lang="en-GB"/>
          </a:p>
        </p:txBody>
      </p:sp>
      <p:sp>
        <p:nvSpPr>
          <p:cNvPr id="6" name="Footer Placeholder 5">
            <a:extLst>
              <a:ext uri="{FF2B5EF4-FFF2-40B4-BE49-F238E27FC236}">
                <a16:creationId xmlns:a16="http://schemas.microsoft.com/office/drawing/2014/main" id="{1338A895-3348-0220-ADD0-E1E52FD4FB9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FD93BE0-8CD7-79F3-CD21-03F45C00A803}"/>
              </a:ext>
            </a:extLst>
          </p:cNvPr>
          <p:cNvSpPr>
            <a:spLocks noGrp="1"/>
          </p:cNvSpPr>
          <p:nvPr>
            <p:ph type="sldNum" sz="quarter" idx="12"/>
          </p:nvPr>
        </p:nvSpPr>
        <p:spPr/>
        <p:txBody>
          <a:bodyPr/>
          <a:lstStyle/>
          <a:p>
            <a:fld id="{9FBDFF0B-5808-43DA-B166-BEEAF80D344A}" type="slidenum">
              <a:rPr lang="en-GB" smtClean="0"/>
              <a:t>‹#›</a:t>
            </a:fld>
            <a:endParaRPr lang="en-GB"/>
          </a:p>
        </p:txBody>
      </p:sp>
    </p:spTree>
    <p:extLst>
      <p:ext uri="{BB962C8B-B14F-4D97-AF65-F5344CB8AC3E}">
        <p14:creationId xmlns:p14="http://schemas.microsoft.com/office/powerpoint/2010/main" val="577464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BE3DE-588D-CF12-01A4-1D122B85DD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1F7FB36-0687-A6D1-928F-3890A3F9BA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376EBDF-40A3-47C1-5593-F1AC627195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73306D-D31D-C2BD-1E03-94ED078BC872}"/>
              </a:ext>
            </a:extLst>
          </p:cNvPr>
          <p:cNvSpPr>
            <a:spLocks noGrp="1"/>
          </p:cNvSpPr>
          <p:nvPr>
            <p:ph type="dt" sz="half" idx="10"/>
          </p:nvPr>
        </p:nvSpPr>
        <p:spPr/>
        <p:txBody>
          <a:bodyPr/>
          <a:lstStyle/>
          <a:p>
            <a:fld id="{94F8DD64-AE85-4CB7-8677-F25500E7696B}" type="datetimeFigureOut">
              <a:rPr lang="en-GB" smtClean="0"/>
              <a:t>27/09/2026</a:t>
            </a:fld>
            <a:endParaRPr lang="en-GB"/>
          </a:p>
        </p:txBody>
      </p:sp>
      <p:sp>
        <p:nvSpPr>
          <p:cNvPr id="6" name="Footer Placeholder 5">
            <a:extLst>
              <a:ext uri="{FF2B5EF4-FFF2-40B4-BE49-F238E27FC236}">
                <a16:creationId xmlns:a16="http://schemas.microsoft.com/office/drawing/2014/main" id="{7DE241DC-6B28-C425-FF24-C7829D8F404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2ABE918-4D7C-18C8-A321-40CE734E65A4}"/>
              </a:ext>
            </a:extLst>
          </p:cNvPr>
          <p:cNvSpPr>
            <a:spLocks noGrp="1"/>
          </p:cNvSpPr>
          <p:nvPr>
            <p:ph type="sldNum" sz="quarter" idx="12"/>
          </p:nvPr>
        </p:nvSpPr>
        <p:spPr/>
        <p:txBody>
          <a:bodyPr/>
          <a:lstStyle/>
          <a:p>
            <a:fld id="{9FBDFF0B-5808-43DA-B166-BEEAF80D344A}" type="slidenum">
              <a:rPr lang="en-GB" smtClean="0"/>
              <a:t>‹#›</a:t>
            </a:fld>
            <a:endParaRPr lang="en-GB"/>
          </a:p>
        </p:txBody>
      </p:sp>
    </p:spTree>
    <p:extLst>
      <p:ext uri="{BB962C8B-B14F-4D97-AF65-F5344CB8AC3E}">
        <p14:creationId xmlns:p14="http://schemas.microsoft.com/office/powerpoint/2010/main" val="2239943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35863-8651-8907-C705-F6639EA0007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9EB623A-A413-C0A0-5D11-18E23959796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D81078-1912-5246-2EF1-6559726A8B34}"/>
              </a:ext>
            </a:extLst>
          </p:cNvPr>
          <p:cNvSpPr>
            <a:spLocks noGrp="1"/>
          </p:cNvSpPr>
          <p:nvPr>
            <p:ph type="dt" sz="half" idx="10"/>
          </p:nvPr>
        </p:nvSpPr>
        <p:spPr/>
        <p:txBody>
          <a:bodyPr/>
          <a:lstStyle/>
          <a:p>
            <a:fld id="{94F8DD64-AE85-4CB7-8677-F25500E7696B}" type="datetimeFigureOut">
              <a:rPr lang="en-GB" smtClean="0"/>
              <a:t>27/09/2026</a:t>
            </a:fld>
            <a:endParaRPr lang="en-GB"/>
          </a:p>
        </p:txBody>
      </p:sp>
      <p:sp>
        <p:nvSpPr>
          <p:cNvPr id="5" name="Footer Placeholder 4">
            <a:extLst>
              <a:ext uri="{FF2B5EF4-FFF2-40B4-BE49-F238E27FC236}">
                <a16:creationId xmlns:a16="http://schemas.microsoft.com/office/drawing/2014/main" id="{141392FA-600F-C400-8755-9A55478D2F7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EBC50C5-7DC7-54E0-166A-73624504EA82}"/>
              </a:ext>
            </a:extLst>
          </p:cNvPr>
          <p:cNvSpPr>
            <a:spLocks noGrp="1"/>
          </p:cNvSpPr>
          <p:nvPr>
            <p:ph type="sldNum" sz="quarter" idx="12"/>
          </p:nvPr>
        </p:nvSpPr>
        <p:spPr/>
        <p:txBody>
          <a:bodyPr/>
          <a:lstStyle/>
          <a:p>
            <a:fld id="{9FBDFF0B-5808-43DA-B166-BEEAF80D344A}" type="slidenum">
              <a:rPr lang="en-GB" smtClean="0"/>
              <a:t>‹#›</a:t>
            </a:fld>
            <a:endParaRPr lang="en-GB"/>
          </a:p>
        </p:txBody>
      </p:sp>
    </p:spTree>
    <p:extLst>
      <p:ext uri="{BB962C8B-B14F-4D97-AF65-F5344CB8AC3E}">
        <p14:creationId xmlns:p14="http://schemas.microsoft.com/office/powerpoint/2010/main" val="1940544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E73E496-1120-20CA-516D-5FF6DB2C013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C8A6539-17C5-3D1C-37C4-2C9302731C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A1760D6-F81B-E46C-0A5C-0FF8D848C593}"/>
              </a:ext>
            </a:extLst>
          </p:cNvPr>
          <p:cNvSpPr>
            <a:spLocks noGrp="1"/>
          </p:cNvSpPr>
          <p:nvPr>
            <p:ph type="dt" sz="half" idx="10"/>
          </p:nvPr>
        </p:nvSpPr>
        <p:spPr/>
        <p:txBody>
          <a:bodyPr/>
          <a:lstStyle/>
          <a:p>
            <a:fld id="{94F8DD64-AE85-4CB7-8677-F25500E7696B}" type="datetimeFigureOut">
              <a:rPr lang="en-GB" smtClean="0"/>
              <a:t>27/09/2026</a:t>
            </a:fld>
            <a:endParaRPr lang="en-GB"/>
          </a:p>
        </p:txBody>
      </p:sp>
      <p:sp>
        <p:nvSpPr>
          <p:cNvPr id="5" name="Footer Placeholder 4">
            <a:extLst>
              <a:ext uri="{FF2B5EF4-FFF2-40B4-BE49-F238E27FC236}">
                <a16:creationId xmlns:a16="http://schemas.microsoft.com/office/drawing/2014/main" id="{5D30E821-176B-ED35-7736-3375BCAD6B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13EE77-17C6-713A-D793-FC50A30894DB}"/>
              </a:ext>
            </a:extLst>
          </p:cNvPr>
          <p:cNvSpPr>
            <a:spLocks noGrp="1"/>
          </p:cNvSpPr>
          <p:nvPr>
            <p:ph type="sldNum" sz="quarter" idx="12"/>
          </p:nvPr>
        </p:nvSpPr>
        <p:spPr/>
        <p:txBody>
          <a:bodyPr/>
          <a:lstStyle/>
          <a:p>
            <a:fld id="{9FBDFF0B-5808-43DA-B166-BEEAF80D344A}" type="slidenum">
              <a:rPr lang="en-GB" smtClean="0"/>
              <a:t>‹#›</a:t>
            </a:fld>
            <a:endParaRPr lang="en-GB"/>
          </a:p>
        </p:txBody>
      </p:sp>
    </p:spTree>
    <p:extLst>
      <p:ext uri="{BB962C8B-B14F-4D97-AF65-F5344CB8AC3E}">
        <p14:creationId xmlns:p14="http://schemas.microsoft.com/office/powerpoint/2010/main" val="1218220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A7FD8E1-E862-5D34-C304-AB8BBAD3B2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9EC779E-4496-AB5A-CC17-33247C94CD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ADA61EA-2BA3-4627-8052-5BE028EEA7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4F8DD64-AE85-4CB7-8677-F25500E7696B}" type="datetimeFigureOut">
              <a:rPr lang="en-GB" smtClean="0"/>
              <a:t>27/09/2026</a:t>
            </a:fld>
            <a:endParaRPr lang="en-GB"/>
          </a:p>
        </p:txBody>
      </p:sp>
      <p:sp>
        <p:nvSpPr>
          <p:cNvPr id="5" name="Footer Placeholder 4">
            <a:extLst>
              <a:ext uri="{FF2B5EF4-FFF2-40B4-BE49-F238E27FC236}">
                <a16:creationId xmlns:a16="http://schemas.microsoft.com/office/drawing/2014/main" id="{E374E7A5-1450-63B2-6B40-A4C7E0BFA6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C26811F7-34D1-BC09-6783-E53426F195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FBDFF0B-5808-43DA-B166-BEEAF80D344A}" type="slidenum">
              <a:rPr lang="en-GB" smtClean="0"/>
              <a:t>‹#›</a:t>
            </a:fld>
            <a:endParaRPr lang="en-GB"/>
          </a:p>
        </p:txBody>
      </p:sp>
    </p:spTree>
    <p:extLst>
      <p:ext uri="{BB962C8B-B14F-4D97-AF65-F5344CB8AC3E}">
        <p14:creationId xmlns:p14="http://schemas.microsoft.com/office/powerpoint/2010/main" val="31316992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A1062-6136-7660-AA36-157FC480F830}"/>
              </a:ext>
            </a:extLst>
          </p:cNvPr>
          <p:cNvSpPr>
            <a:spLocks noGrp="1"/>
          </p:cNvSpPr>
          <p:nvPr>
            <p:ph type="ctrTitle"/>
          </p:nvPr>
        </p:nvSpPr>
        <p:spPr/>
        <p:txBody>
          <a:bodyPr/>
          <a:lstStyle/>
          <a:p>
            <a:r>
              <a:rPr lang="en-GB" dirty="0"/>
              <a:t>Zechariah 5</a:t>
            </a:r>
          </a:p>
        </p:txBody>
      </p:sp>
      <p:sp>
        <p:nvSpPr>
          <p:cNvPr id="3" name="Subtitle 2">
            <a:extLst>
              <a:ext uri="{FF2B5EF4-FFF2-40B4-BE49-F238E27FC236}">
                <a16:creationId xmlns:a16="http://schemas.microsoft.com/office/drawing/2014/main" id="{22ECAF39-41BD-213B-3CE2-CB57D6971D1F}"/>
              </a:ext>
            </a:extLst>
          </p:cNvPr>
          <p:cNvSpPr>
            <a:spLocks noGrp="1"/>
          </p:cNvSpPr>
          <p:nvPr>
            <p:ph type="subTitle" idx="1"/>
          </p:nvPr>
        </p:nvSpPr>
        <p:spPr/>
        <p:txBody>
          <a:bodyPr/>
          <a:lstStyle/>
          <a:p>
            <a:r>
              <a:rPr lang="en-GB" b="1" dirty="0"/>
              <a:t>The Flying Scroll</a:t>
            </a:r>
          </a:p>
          <a:p>
            <a:r>
              <a:rPr lang="en-GB" b="1" dirty="0"/>
              <a:t>This vision and the next speak of God’s full and final dealing with sin in the world</a:t>
            </a:r>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p:txBody>
      </p:sp>
    </p:spTree>
    <p:extLst>
      <p:ext uri="{BB962C8B-B14F-4D97-AF65-F5344CB8AC3E}">
        <p14:creationId xmlns:p14="http://schemas.microsoft.com/office/powerpoint/2010/main" val="4354671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E32F7-25DB-4BE7-5B2C-141DA3E5000F}"/>
              </a:ext>
            </a:extLst>
          </p:cNvPr>
          <p:cNvSpPr>
            <a:spLocks noGrp="1"/>
          </p:cNvSpPr>
          <p:nvPr>
            <p:ph type="title"/>
          </p:nvPr>
        </p:nvSpPr>
        <p:spPr/>
        <p:txBody>
          <a:bodyPr/>
          <a:lstStyle/>
          <a:p>
            <a:r>
              <a:rPr lang="en-GB" dirty="0"/>
              <a:t>Zechariah 5: The flying scroll</a:t>
            </a:r>
          </a:p>
        </p:txBody>
      </p:sp>
      <p:sp>
        <p:nvSpPr>
          <p:cNvPr id="3" name="Content Placeholder 2">
            <a:extLst>
              <a:ext uri="{FF2B5EF4-FFF2-40B4-BE49-F238E27FC236}">
                <a16:creationId xmlns:a16="http://schemas.microsoft.com/office/drawing/2014/main" id="{7298610B-FF8C-D145-A2A2-62E544B43952}"/>
              </a:ext>
            </a:extLst>
          </p:cNvPr>
          <p:cNvSpPr>
            <a:spLocks noGrp="1"/>
          </p:cNvSpPr>
          <p:nvPr>
            <p:ph idx="1"/>
          </p:nvPr>
        </p:nvSpPr>
        <p:spPr>
          <a:xfrm>
            <a:off x="838200" y="1341120"/>
            <a:ext cx="10515600" cy="5516880"/>
          </a:xfrm>
        </p:spPr>
        <p:txBody>
          <a:bodyPr>
            <a:normAutofit fontScale="70000" lnSpcReduction="20000"/>
          </a:bodyPr>
          <a:lstStyle/>
          <a:p>
            <a:r>
              <a:rPr lang="en-GB" dirty="0"/>
              <a:t>In working our way through the book of Zechariah we have seen that the book is divided into 4 parts.</a:t>
            </a:r>
          </a:p>
          <a:p>
            <a:r>
              <a:rPr lang="en-GB" dirty="0"/>
              <a:t>We have studied part 1 – chapter 1 v 1 – 6 – in which we see YHVH exhorting His people, the Jews, to return to Him after the 70 years in captivity and the drastic mistakes of their forefathers.</a:t>
            </a:r>
          </a:p>
          <a:p>
            <a:r>
              <a:rPr lang="en-GB" dirty="0"/>
              <a:t>Then we began studying part two – from chapter 1 v 7 to the end of chapter 6.</a:t>
            </a:r>
          </a:p>
          <a:p>
            <a:r>
              <a:rPr lang="en-GB" dirty="0"/>
              <a:t>Here we have 8 visions that Zechariah had during a single night – the night of the 24</a:t>
            </a:r>
            <a:r>
              <a:rPr lang="en-GB" baseline="30000" dirty="0"/>
              <a:t>th</a:t>
            </a:r>
            <a:r>
              <a:rPr lang="en-GB" dirty="0"/>
              <a:t> day of Shebat ( the 11</a:t>
            </a:r>
            <a:r>
              <a:rPr lang="en-GB" baseline="30000" dirty="0"/>
              <a:t>th</a:t>
            </a:r>
            <a:r>
              <a:rPr lang="en-GB" dirty="0"/>
              <a:t> month). </a:t>
            </a:r>
          </a:p>
          <a:p>
            <a:r>
              <a:rPr lang="en-GB" dirty="0"/>
              <a:t>I love the pinpoint accuracy of the Bible.</a:t>
            </a:r>
          </a:p>
          <a:p>
            <a:r>
              <a:rPr lang="en-GB" dirty="0"/>
              <a:t>We have so far looked at 5 of the visions as follows:</a:t>
            </a:r>
          </a:p>
          <a:p>
            <a:pPr marL="514350" indent="-514350">
              <a:buFont typeface="+mj-lt"/>
              <a:buAutoNum type="arabicPeriod"/>
            </a:pPr>
            <a:r>
              <a:rPr lang="en-GB" dirty="0"/>
              <a:t>The man on the red horse (a picture of Jesus) ready to deal with those who have treated his people harshly.</a:t>
            </a:r>
          </a:p>
          <a:p>
            <a:pPr marL="514350" indent="-514350">
              <a:buFont typeface="+mj-lt"/>
              <a:buAutoNum type="arabicPeriod"/>
            </a:pPr>
            <a:r>
              <a:rPr lang="en-GB" dirty="0"/>
              <a:t>The vision of the horns and craftsmen – God’s way of using new emerging empires to discipline their predecessors when they have mistreated Israel.</a:t>
            </a:r>
          </a:p>
          <a:p>
            <a:pPr marL="514350" indent="-514350">
              <a:buFont typeface="+mj-lt"/>
              <a:buAutoNum type="arabicPeriod"/>
            </a:pPr>
            <a:r>
              <a:rPr lang="en-GB" dirty="0"/>
              <a:t>The man with the measuring line, measuring up Jerusalem as YHVH’s city of choice – a futuristic view of Israel as God’s protected city.</a:t>
            </a:r>
          </a:p>
          <a:p>
            <a:pPr marL="514350" indent="-514350">
              <a:buFont typeface="+mj-lt"/>
              <a:buAutoNum type="arabicPeriod"/>
            </a:pPr>
            <a:r>
              <a:rPr lang="en-GB" dirty="0"/>
              <a:t>The vision of Joshua the High Priest as a type of both Israel and Christ.</a:t>
            </a:r>
          </a:p>
          <a:p>
            <a:pPr marL="514350" indent="-514350">
              <a:buFont typeface="+mj-lt"/>
              <a:buAutoNum type="arabicPeriod"/>
            </a:pPr>
            <a:r>
              <a:rPr lang="en-GB" dirty="0"/>
              <a:t>The vision of the golden lampstand – a representation of Messiah’s fulfilling of the two roles of High-Priest and King.</a:t>
            </a:r>
          </a:p>
        </p:txBody>
      </p:sp>
    </p:spTree>
    <p:extLst>
      <p:ext uri="{BB962C8B-B14F-4D97-AF65-F5344CB8AC3E}">
        <p14:creationId xmlns:p14="http://schemas.microsoft.com/office/powerpoint/2010/main" val="609473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B505B-3703-9CF8-D8F9-1F7E46AD66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C0AE22-9BA7-4A0B-AFC1-F5460F623F01}"/>
              </a:ext>
            </a:extLst>
          </p:cNvPr>
          <p:cNvSpPr>
            <a:spLocks noGrp="1"/>
          </p:cNvSpPr>
          <p:nvPr>
            <p:ph type="title"/>
          </p:nvPr>
        </p:nvSpPr>
        <p:spPr/>
        <p:txBody>
          <a:bodyPr/>
          <a:lstStyle/>
          <a:p>
            <a:r>
              <a:rPr lang="en-GB" dirty="0"/>
              <a:t>Zechariah 5: The flying scroll</a:t>
            </a:r>
          </a:p>
        </p:txBody>
      </p:sp>
      <p:sp>
        <p:nvSpPr>
          <p:cNvPr id="3" name="Content Placeholder 2">
            <a:extLst>
              <a:ext uri="{FF2B5EF4-FFF2-40B4-BE49-F238E27FC236}">
                <a16:creationId xmlns:a16="http://schemas.microsoft.com/office/drawing/2014/main" id="{E1B50AFF-9526-3C76-8D55-926AE9B7F1C5}"/>
              </a:ext>
            </a:extLst>
          </p:cNvPr>
          <p:cNvSpPr>
            <a:spLocks noGrp="1"/>
          </p:cNvSpPr>
          <p:nvPr>
            <p:ph idx="1"/>
          </p:nvPr>
        </p:nvSpPr>
        <p:spPr>
          <a:xfrm>
            <a:off x="838200" y="1341120"/>
            <a:ext cx="10947400" cy="5516880"/>
          </a:xfrm>
        </p:spPr>
        <p:txBody>
          <a:bodyPr>
            <a:normAutofit fontScale="70000" lnSpcReduction="20000"/>
          </a:bodyPr>
          <a:lstStyle/>
          <a:p>
            <a:r>
              <a:rPr lang="en-GB" dirty="0"/>
              <a:t>So, now we come to the 6</a:t>
            </a:r>
            <a:r>
              <a:rPr lang="en-GB" baseline="30000" dirty="0"/>
              <a:t>th</a:t>
            </a:r>
            <a:r>
              <a:rPr lang="en-GB" dirty="0"/>
              <a:t> vision.</a:t>
            </a:r>
          </a:p>
          <a:p>
            <a:r>
              <a:rPr lang="en-GB" dirty="0"/>
              <a:t>With this vision comes a change of emphasis. </a:t>
            </a:r>
          </a:p>
          <a:p>
            <a:r>
              <a:rPr lang="en-GB" dirty="0"/>
              <a:t>Up to now the visions have been very positive and comforting </a:t>
            </a:r>
            <a:r>
              <a:rPr lang="en-GB"/>
              <a:t>for Israel, </a:t>
            </a:r>
            <a:r>
              <a:rPr lang="en-GB" dirty="0"/>
              <a:t>speaking about Messiah planning to restore Israel and about His second coming and His Millennial Kingdom.</a:t>
            </a:r>
          </a:p>
          <a:p>
            <a:r>
              <a:rPr lang="en-GB" dirty="0"/>
              <a:t>This vision is the first one that speaks of God’s curse against sin all around the world.</a:t>
            </a:r>
          </a:p>
          <a:p>
            <a:r>
              <a:rPr lang="en-GB" dirty="0"/>
              <a:t>But let’s start at the beginning of the chapter.</a:t>
            </a:r>
          </a:p>
          <a:p>
            <a:r>
              <a:rPr lang="en-GB" dirty="0"/>
              <a:t>The Prophet sees a flying scroll (the context seems to start in Israel but deals with the world).</a:t>
            </a:r>
          </a:p>
          <a:p>
            <a:r>
              <a:rPr lang="en-GB" dirty="0"/>
              <a:t>Generally, the description of ‘scroll’ in the Bible refers to The Word of God, either directly to the scriptures or revealing things about the ‘Living Word’ who is Jesus.</a:t>
            </a:r>
          </a:p>
          <a:p>
            <a:r>
              <a:rPr lang="en-GB" dirty="0"/>
              <a:t>In the Messianic Psalm, Psalm 40 v 7, we read, “Then I said, “Behold, I come; In the scroll (KJV says ‘volume’) of the book it is written of me. I delight to do Your will, O my God””.</a:t>
            </a:r>
          </a:p>
          <a:p>
            <a:r>
              <a:rPr lang="en-GB" dirty="0"/>
              <a:t>So, the scroll is a volume that speaks of Messiah.</a:t>
            </a:r>
          </a:p>
          <a:p>
            <a:r>
              <a:rPr lang="en-GB" dirty="0"/>
              <a:t>In Jeremiah 36 v 2, 4 and 6 we see the process of taking the word of YHVH and writing it in the scroll.</a:t>
            </a:r>
          </a:p>
          <a:p>
            <a:r>
              <a:rPr lang="en-GB" dirty="0"/>
              <a:t>In Ezekiel 3 v 1 – 3 we see the Prophet eating the scroll, symbolising the consumption of God’s word.</a:t>
            </a:r>
          </a:p>
          <a:p>
            <a:r>
              <a:rPr lang="en-GB" dirty="0"/>
              <a:t>There is also a connection to Luke 4 v 17 where Jesus was handed a scroll of the book of Isaiah, from which He then read from chapter 61 and claimed to be the one about whom it was written.</a:t>
            </a:r>
          </a:p>
        </p:txBody>
      </p:sp>
    </p:spTree>
    <p:extLst>
      <p:ext uri="{BB962C8B-B14F-4D97-AF65-F5344CB8AC3E}">
        <p14:creationId xmlns:p14="http://schemas.microsoft.com/office/powerpoint/2010/main" val="1496725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B3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Image result for the flying scroll">
            <a:extLst>
              <a:ext uri="{FF2B5EF4-FFF2-40B4-BE49-F238E27FC236}">
                <a16:creationId xmlns:a16="http://schemas.microsoft.com/office/drawing/2014/main" id="{4AAD76DC-0EE9-B4E2-D49B-168C77B4CC9E}"/>
              </a:ext>
            </a:extLst>
          </p:cNvPr>
          <p:cNvPicPr>
            <a:picLocks noChangeAspect="1"/>
          </p:cNvPicPr>
          <p:nvPr/>
        </p:nvPicPr>
        <p:blipFill>
          <a:blip r:embed="rId2"/>
          <a:stretch>
            <a:fillRect/>
          </a:stretch>
        </p:blipFill>
        <p:spPr>
          <a:xfrm>
            <a:off x="1723490" y="643467"/>
            <a:ext cx="8745020" cy="5571066"/>
          </a:xfrm>
          <a:prstGeom prst="rect">
            <a:avLst/>
          </a:prstGeom>
        </p:spPr>
      </p:pic>
    </p:spTree>
    <p:extLst>
      <p:ext uri="{BB962C8B-B14F-4D97-AF65-F5344CB8AC3E}">
        <p14:creationId xmlns:p14="http://schemas.microsoft.com/office/powerpoint/2010/main" val="1075374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386F5-23F8-B763-23E9-7FE90A42B0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D7493A-C6D2-78AA-F384-5609E53537DA}"/>
              </a:ext>
            </a:extLst>
          </p:cNvPr>
          <p:cNvSpPr>
            <a:spLocks noGrp="1"/>
          </p:cNvSpPr>
          <p:nvPr>
            <p:ph type="title"/>
          </p:nvPr>
        </p:nvSpPr>
        <p:spPr/>
        <p:txBody>
          <a:bodyPr/>
          <a:lstStyle/>
          <a:p>
            <a:r>
              <a:rPr lang="en-GB" dirty="0"/>
              <a:t>Zechariah 5: The flying scroll</a:t>
            </a:r>
          </a:p>
        </p:txBody>
      </p:sp>
      <p:sp>
        <p:nvSpPr>
          <p:cNvPr id="3" name="Content Placeholder 2">
            <a:extLst>
              <a:ext uri="{FF2B5EF4-FFF2-40B4-BE49-F238E27FC236}">
                <a16:creationId xmlns:a16="http://schemas.microsoft.com/office/drawing/2014/main" id="{8A64F22A-4C12-5081-7E4E-C583E1A7BF5E}"/>
              </a:ext>
            </a:extLst>
          </p:cNvPr>
          <p:cNvSpPr>
            <a:spLocks noGrp="1"/>
          </p:cNvSpPr>
          <p:nvPr>
            <p:ph idx="1"/>
          </p:nvPr>
        </p:nvSpPr>
        <p:spPr>
          <a:xfrm>
            <a:off x="838200" y="1341120"/>
            <a:ext cx="10515600" cy="5516880"/>
          </a:xfrm>
        </p:spPr>
        <p:txBody>
          <a:bodyPr>
            <a:normAutofit fontScale="70000" lnSpcReduction="20000"/>
          </a:bodyPr>
          <a:lstStyle/>
          <a:p>
            <a:r>
              <a:rPr lang="en-GB" dirty="0"/>
              <a:t>So, the flying scroll is an Image of God’s word flying throughout the earth.</a:t>
            </a:r>
          </a:p>
          <a:p>
            <a:r>
              <a:rPr lang="en-GB" dirty="0"/>
              <a:t>This scroll was 20 cubits long – about 30 feet or 10 metres – so it was very obvious.</a:t>
            </a:r>
          </a:p>
          <a:p>
            <a:r>
              <a:rPr lang="en-GB" dirty="0"/>
              <a:t>What was the significance of these proportions?</a:t>
            </a:r>
          </a:p>
          <a:p>
            <a:r>
              <a:rPr lang="en-GB" dirty="0"/>
              <a:t>Well, in the Solomonic Temple this was the size of the porch or portico – the entrance into God’s house and arguably into His presence (1 Kings 6 v 3).</a:t>
            </a:r>
          </a:p>
          <a:p>
            <a:r>
              <a:rPr lang="en-GB" dirty="0"/>
              <a:t>It was also the dimensions of the Holy Place (noy the Holy of Holies) described in Exodus 26.</a:t>
            </a:r>
          </a:p>
          <a:p>
            <a:r>
              <a:rPr lang="en-GB" dirty="0"/>
              <a:t>In the next verse (verse 3) we are told that this scroll is ‘the curse that goes forth over the whole land (</a:t>
            </a:r>
            <a:r>
              <a:rPr lang="en-GB" dirty="0" err="1"/>
              <a:t>erets</a:t>
            </a:r>
            <a:r>
              <a:rPr lang="en-GB" dirty="0"/>
              <a:t> – arguably the whole earth).</a:t>
            </a:r>
          </a:p>
          <a:p>
            <a:r>
              <a:rPr lang="en-GB" dirty="0"/>
              <a:t>Zechariah sees this scroll affecting the whole earth but he is in Israel at the time and dealing with the rebuilding of the Temple (perhaps a reference to judgement beginning at the house of God).</a:t>
            </a:r>
          </a:p>
          <a:p>
            <a:r>
              <a:rPr lang="en-GB" dirty="0"/>
              <a:t>In 1 Peter 4 v 17 &amp; 18, Peter records that the time has come for judgement to begin </a:t>
            </a:r>
            <a:r>
              <a:rPr lang="en-GB" b="1" dirty="0"/>
              <a:t>with/from</a:t>
            </a:r>
            <a:r>
              <a:rPr lang="en-GB" dirty="0"/>
              <a:t> the household of God.</a:t>
            </a:r>
          </a:p>
          <a:p>
            <a:r>
              <a:rPr lang="en-GB" dirty="0"/>
              <a:t>We have always inferred from the scriptures that God always judges His own house first – cleans His own house – before addressing the houses of the unrighteous.</a:t>
            </a:r>
          </a:p>
          <a:p>
            <a:r>
              <a:rPr lang="en-GB" dirty="0"/>
              <a:t>He continuously tests and shapes us for our own good.</a:t>
            </a:r>
          </a:p>
          <a:p>
            <a:r>
              <a:rPr lang="en-GB" dirty="0"/>
              <a:t>But as Peter says in verse 18, if salvation is hard for the righteous, how much harder will it be for the Godless – for those who give no glory, recognition or submission to God?</a:t>
            </a:r>
          </a:p>
        </p:txBody>
      </p:sp>
    </p:spTree>
    <p:extLst>
      <p:ext uri="{BB962C8B-B14F-4D97-AF65-F5344CB8AC3E}">
        <p14:creationId xmlns:p14="http://schemas.microsoft.com/office/powerpoint/2010/main" val="448873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7B95A-F774-461D-EF7E-9134E5CCE2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B4F862-AF4F-0269-7208-A560A00EE7C0}"/>
              </a:ext>
            </a:extLst>
          </p:cNvPr>
          <p:cNvSpPr>
            <a:spLocks noGrp="1"/>
          </p:cNvSpPr>
          <p:nvPr>
            <p:ph type="title"/>
          </p:nvPr>
        </p:nvSpPr>
        <p:spPr/>
        <p:txBody>
          <a:bodyPr/>
          <a:lstStyle/>
          <a:p>
            <a:r>
              <a:rPr lang="en-GB" dirty="0"/>
              <a:t>Zechariah 5: The flying scroll</a:t>
            </a:r>
          </a:p>
        </p:txBody>
      </p:sp>
      <p:sp>
        <p:nvSpPr>
          <p:cNvPr id="3" name="Content Placeholder 2">
            <a:extLst>
              <a:ext uri="{FF2B5EF4-FFF2-40B4-BE49-F238E27FC236}">
                <a16:creationId xmlns:a16="http://schemas.microsoft.com/office/drawing/2014/main" id="{CF19C7B1-B0E7-3DE5-0141-974B77627DF8}"/>
              </a:ext>
            </a:extLst>
          </p:cNvPr>
          <p:cNvSpPr>
            <a:spLocks noGrp="1"/>
          </p:cNvSpPr>
          <p:nvPr>
            <p:ph idx="1"/>
          </p:nvPr>
        </p:nvSpPr>
        <p:spPr>
          <a:xfrm>
            <a:off x="838200" y="1341120"/>
            <a:ext cx="10515600" cy="5516880"/>
          </a:xfrm>
        </p:spPr>
        <p:txBody>
          <a:bodyPr>
            <a:normAutofit fontScale="77500" lnSpcReduction="20000"/>
          </a:bodyPr>
          <a:lstStyle/>
          <a:p>
            <a:r>
              <a:rPr lang="en-GB" dirty="0"/>
              <a:t>In Romans 1 v 18 and following, we read that God’s wrath is revealed from heaven – perhaps like the flying scroll – against all ungodliness and unrighteousness of those who suppress the truth in unrighteousness.</a:t>
            </a:r>
          </a:p>
          <a:p>
            <a:r>
              <a:rPr lang="en-GB" dirty="0"/>
              <a:t>In short, God has made His standards, His expectations and the circumstances under which He will pour out His wrath very clear through his word and those that preach it (His household).</a:t>
            </a:r>
          </a:p>
          <a:p>
            <a:r>
              <a:rPr lang="en-GB" dirty="0"/>
              <a:t>So, we have a very obvious – visible for all to see - curse that is going forth over the earth and we then read a slightly strange set of parameters.</a:t>
            </a:r>
          </a:p>
          <a:p>
            <a:r>
              <a:rPr lang="en-GB" dirty="0"/>
              <a:t>The curse will sit against ‘those who steal’ and ‘those who swear falsely by His name’.</a:t>
            </a:r>
          </a:p>
          <a:p>
            <a:r>
              <a:rPr lang="en-GB" dirty="0"/>
              <a:t>Why does this seem odd?</a:t>
            </a:r>
          </a:p>
          <a:p>
            <a:r>
              <a:rPr lang="en-GB" dirty="0"/>
              <a:t>Well, it appears to isolate two (the 3</a:t>
            </a:r>
            <a:r>
              <a:rPr lang="en-GB" baseline="30000" dirty="0"/>
              <a:t>rd</a:t>
            </a:r>
            <a:r>
              <a:rPr lang="en-GB" dirty="0"/>
              <a:t> and the 8</a:t>
            </a:r>
            <a:r>
              <a:rPr lang="en-GB" baseline="30000" dirty="0"/>
              <a:t>th</a:t>
            </a:r>
            <a:r>
              <a:rPr lang="en-GB" dirty="0"/>
              <a:t>) of the 10 commandments, whilst giving no space to others.</a:t>
            </a:r>
          </a:p>
          <a:p>
            <a:r>
              <a:rPr lang="en-GB" dirty="0"/>
              <a:t>Most scholars that deal with this passage, do so in this way, and I believe they are right to do so.</a:t>
            </a:r>
          </a:p>
          <a:p>
            <a:r>
              <a:rPr lang="en-GB" dirty="0"/>
              <a:t>When God set out His 10 commandments, He did so by writing them in stone.</a:t>
            </a:r>
          </a:p>
          <a:p>
            <a:r>
              <a:rPr lang="en-GB" dirty="0"/>
              <a:t>To this day we still use this saying as a euphemism for anything we consider to be permanent or irrevocable – we say “this is written in (or set in) stone”.</a:t>
            </a:r>
          </a:p>
          <a:p>
            <a:endParaRPr lang="en-GB" dirty="0"/>
          </a:p>
        </p:txBody>
      </p:sp>
    </p:spTree>
    <p:extLst>
      <p:ext uri="{BB962C8B-B14F-4D97-AF65-F5344CB8AC3E}">
        <p14:creationId xmlns:p14="http://schemas.microsoft.com/office/powerpoint/2010/main" val="38427003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B0A87-F742-3680-E979-D6CCB59F48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67F135-FEE5-F343-6029-2729F531C584}"/>
              </a:ext>
            </a:extLst>
          </p:cNvPr>
          <p:cNvSpPr>
            <a:spLocks noGrp="1"/>
          </p:cNvSpPr>
          <p:nvPr>
            <p:ph type="title"/>
          </p:nvPr>
        </p:nvSpPr>
        <p:spPr/>
        <p:txBody>
          <a:bodyPr/>
          <a:lstStyle/>
          <a:p>
            <a:r>
              <a:rPr lang="en-GB" dirty="0"/>
              <a:t>Zechariah 5: The flying scroll</a:t>
            </a:r>
          </a:p>
        </p:txBody>
      </p:sp>
      <p:sp>
        <p:nvSpPr>
          <p:cNvPr id="3" name="Content Placeholder 2">
            <a:extLst>
              <a:ext uri="{FF2B5EF4-FFF2-40B4-BE49-F238E27FC236}">
                <a16:creationId xmlns:a16="http://schemas.microsoft.com/office/drawing/2014/main" id="{DCC4F0EC-FE88-EC17-2D06-92D977A5049A}"/>
              </a:ext>
            </a:extLst>
          </p:cNvPr>
          <p:cNvSpPr>
            <a:spLocks noGrp="1"/>
          </p:cNvSpPr>
          <p:nvPr>
            <p:ph idx="1"/>
          </p:nvPr>
        </p:nvSpPr>
        <p:spPr>
          <a:xfrm>
            <a:off x="838200" y="1341120"/>
            <a:ext cx="10515600" cy="5516880"/>
          </a:xfrm>
        </p:spPr>
        <p:txBody>
          <a:bodyPr>
            <a:normAutofit fontScale="70000" lnSpcReduction="20000"/>
          </a:bodyPr>
          <a:lstStyle/>
          <a:p>
            <a:r>
              <a:rPr lang="en-GB" dirty="0"/>
              <a:t>But we sometime lose sight of why God chose to write these things in stone.</a:t>
            </a:r>
          </a:p>
          <a:p>
            <a:r>
              <a:rPr lang="en-GB" dirty="0"/>
              <a:t>It was precisely to emphasise that these were commandments of God – only God could write by engraving stone with His finger.</a:t>
            </a:r>
          </a:p>
          <a:p>
            <a:r>
              <a:rPr lang="en-GB" dirty="0"/>
              <a:t>And also to emphasise the permanence, the eternality and the irrevocability of what was written.</a:t>
            </a:r>
          </a:p>
          <a:p>
            <a:r>
              <a:rPr lang="en-GB" dirty="0"/>
              <a:t>We note from verse 15 of Exodus 32, that these tablets, like the scroll, were written on both sides.</a:t>
            </a:r>
          </a:p>
          <a:p>
            <a:r>
              <a:rPr lang="en-GB" dirty="0"/>
              <a:t>Scrolls were almost always written on only 1 side.</a:t>
            </a:r>
          </a:p>
          <a:p>
            <a:r>
              <a:rPr lang="en-GB" dirty="0"/>
              <a:t>They were awkward, as one had to unroll off one side and onto the other side and read the bit between the handles.</a:t>
            </a:r>
          </a:p>
          <a:p>
            <a:r>
              <a:rPr lang="en-GB" dirty="0"/>
              <a:t>If one wanted to refer to things at opposite ends of the document one would have to roll all the way in both directions to make a comparison.</a:t>
            </a:r>
          </a:p>
          <a:p>
            <a:r>
              <a:rPr lang="en-GB" dirty="0"/>
              <a:t>This was thought to be the reason why scrolls were replaced by codices – they had pages for easy reference to the whole document.</a:t>
            </a:r>
          </a:p>
          <a:p>
            <a:r>
              <a:rPr lang="en-GB" dirty="0"/>
              <a:t>The reverse side of the scroll was difficult to read and the whole scroll awkward to handle.</a:t>
            </a:r>
          </a:p>
          <a:p>
            <a:r>
              <a:rPr lang="en-GB" dirty="0"/>
              <a:t>Scholars strongly suggest that writing on both sides symbolises the complete and enduring nature of God’s word (Ezekiel 2 v 9 &amp; 10 and Revelation 5 v 1) with no room for additions.</a:t>
            </a:r>
          </a:p>
          <a:p>
            <a:r>
              <a:rPr lang="en-GB" dirty="0"/>
              <a:t>Returning to the tablets of stone, there is a natural division in the 10 commandments.</a:t>
            </a:r>
          </a:p>
        </p:txBody>
      </p:sp>
    </p:spTree>
    <p:extLst>
      <p:ext uri="{BB962C8B-B14F-4D97-AF65-F5344CB8AC3E}">
        <p14:creationId xmlns:p14="http://schemas.microsoft.com/office/powerpoint/2010/main" val="599821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5528B-8675-851C-3F27-71E29A6E72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98BFEC-40AD-DED3-30E1-77A8FD0CF2F1}"/>
              </a:ext>
            </a:extLst>
          </p:cNvPr>
          <p:cNvSpPr>
            <a:spLocks noGrp="1"/>
          </p:cNvSpPr>
          <p:nvPr>
            <p:ph type="title"/>
          </p:nvPr>
        </p:nvSpPr>
        <p:spPr/>
        <p:txBody>
          <a:bodyPr/>
          <a:lstStyle/>
          <a:p>
            <a:r>
              <a:rPr lang="en-GB" dirty="0"/>
              <a:t>Zechariah 5: The flying scroll</a:t>
            </a:r>
          </a:p>
        </p:txBody>
      </p:sp>
      <p:sp>
        <p:nvSpPr>
          <p:cNvPr id="3" name="Content Placeholder 2">
            <a:extLst>
              <a:ext uri="{FF2B5EF4-FFF2-40B4-BE49-F238E27FC236}">
                <a16:creationId xmlns:a16="http://schemas.microsoft.com/office/drawing/2014/main" id="{054E007B-9404-0E68-A8A2-1115787BA149}"/>
              </a:ext>
            </a:extLst>
          </p:cNvPr>
          <p:cNvSpPr>
            <a:spLocks noGrp="1"/>
          </p:cNvSpPr>
          <p:nvPr>
            <p:ph idx="1"/>
          </p:nvPr>
        </p:nvSpPr>
        <p:spPr>
          <a:xfrm>
            <a:off x="838200" y="1341120"/>
            <a:ext cx="10515600" cy="5516880"/>
          </a:xfrm>
        </p:spPr>
        <p:txBody>
          <a:bodyPr>
            <a:normAutofit fontScale="77500" lnSpcReduction="20000"/>
          </a:bodyPr>
          <a:lstStyle/>
          <a:p>
            <a:r>
              <a:rPr lang="en-GB" dirty="0"/>
              <a:t>The first 4 commandments are all prohibitions for sins against God</a:t>
            </a:r>
            <a:br>
              <a:rPr lang="en-GB" dirty="0"/>
            </a:br>
            <a:br>
              <a:rPr lang="en-GB" dirty="0"/>
            </a:br>
            <a:r>
              <a:rPr lang="en-GB" dirty="0"/>
              <a:t>1	“I am the Lord your God, who brought you out of the land of Egypt, out of the house of bondage. You shall have no other gods before Me.</a:t>
            </a:r>
          </a:p>
          <a:p>
            <a:r>
              <a:rPr lang="en-GB" dirty="0"/>
              <a:t>2	“You shall not make for yourself a carved image, or any likeness of anything that is in heaven above, or that is in the earth beneath, or that is in the water under the earth; you shall not bow down to them nor serve them. For I, the Lord your God, am a jealous God, visiting the iniquity of the fathers on the children to the third and fourth generations of those who hate Me, but showing mercy to thousands, to those who love Me and keep My Commandments.</a:t>
            </a:r>
          </a:p>
          <a:p>
            <a:r>
              <a:rPr lang="en-GB" dirty="0"/>
              <a:t>3	“You shall not take the name of the Lord your God in vain, for the Lord will not hold him guiltless who takes His name in vain.</a:t>
            </a:r>
          </a:p>
          <a:p>
            <a:r>
              <a:rPr lang="en-GB" dirty="0"/>
              <a:t>4	“Remember the Sabbath day, to keep it holy. Six days you shall </a:t>
            </a:r>
            <a:r>
              <a:rPr lang="en-GB" dirty="0" err="1"/>
              <a:t>labor</a:t>
            </a:r>
            <a:r>
              <a:rPr lang="en-GB" dirty="0"/>
              <a:t> and do all your work, but the seventh day is the Sabbath of the Lord your God. In it you shall do no work: you, nor your son, nor your daughter, nor your male servant, nor your female servant, nor your cattle, nor your stranger who is within your gates. For in six days the Lord made the heavens and the earth, the sea, and all that is in them, and rested the seventh day. Therefore the Lord blessed the Sabbath day and hallowed it.</a:t>
            </a:r>
          </a:p>
          <a:p>
            <a:r>
              <a:rPr lang="en-GB" dirty="0"/>
              <a:t>The latter 6 commandments all refer to sins we might commit against each other.</a:t>
            </a:r>
          </a:p>
        </p:txBody>
      </p:sp>
    </p:spTree>
    <p:extLst>
      <p:ext uri="{BB962C8B-B14F-4D97-AF65-F5344CB8AC3E}">
        <p14:creationId xmlns:p14="http://schemas.microsoft.com/office/powerpoint/2010/main" val="1382071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8F922-1E41-3F69-9911-2F450814EE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67956E-0E55-0558-A5C3-F80A8FA6F8E7}"/>
              </a:ext>
            </a:extLst>
          </p:cNvPr>
          <p:cNvSpPr>
            <a:spLocks noGrp="1"/>
          </p:cNvSpPr>
          <p:nvPr>
            <p:ph type="title"/>
          </p:nvPr>
        </p:nvSpPr>
        <p:spPr/>
        <p:txBody>
          <a:bodyPr/>
          <a:lstStyle/>
          <a:p>
            <a:r>
              <a:rPr lang="en-GB" dirty="0"/>
              <a:t>Zechariah 5: The flying scroll</a:t>
            </a:r>
          </a:p>
        </p:txBody>
      </p:sp>
      <p:sp>
        <p:nvSpPr>
          <p:cNvPr id="3" name="Content Placeholder 2">
            <a:extLst>
              <a:ext uri="{FF2B5EF4-FFF2-40B4-BE49-F238E27FC236}">
                <a16:creationId xmlns:a16="http://schemas.microsoft.com/office/drawing/2014/main" id="{85A2DF40-AC02-86AC-B306-34D0B588AB34}"/>
              </a:ext>
            </a:extLst>
          </p:cNvPr>
          <p:cNvSpPr>
            <a:spLocks noGrp="1"/>
          </p:cNvSpPr>
          <p:nvPr>
            <p:ph idx="1"/>
          </p:nvPr>
        </p:nvSpPr>
        <p:spPr>
          <a:xfrm>
            <a:off x="838200" y="1341120"/>
            <a:ext cx="10988040" cy="5516880"/>
          </a:xfrm>
        </p:spPr>
        <p:txBody>
          <a:bodyPr>
            <a:normAutofit fontScale="70000" lnSpcReduction="20000"/>
          </a:bodyPr>
          <a:lstStyle/>
          <a:p>
            <a:r>
              <a:rPr lang="en-GB" dirty="0"/>
              <a:t>5	“Honor your father and your mother, that your days may be long upon the land which the Lord your God is giving you.</a:t>
            </a:r>
          </a:p>
          <a:p>
            <a:r>
              <a:rPr lang="en-GB" dirty="0"/>
              <a:t>6	“You shall not murder.</a:t>
            </a:r>
          </a:p>
          <a:p>
            <a:r>
              <a:rPr lang="en-GB" dirty="0"/>
              <a:t>7	“You shall not commit adultery.</a:t>
            </a:r>
          </a:p>
          <a:p>
            <a:r>
              <a:rPr lang="en-GB" dirty="0"/>
              <a:t>8	“You shall not steal.</a:t>
            </a:r>
          </a:p>
          <a:p>
            <a:r>
              <a:rPr lang="en-GB" dirty="0"/>
              <a:t>9	“You shall not bear false witness against your neighbour.</a:t>
            </a:r>
          </a:p>
          <a:p>
            <a:r>
              <a:rPr lang="en-GB" dirty="0"/>
              <a:t>10	“You shall not covet your neighbour's house; you shall not covet your neighbour's wife, nor his male servant, nor his female servant, nor his ox, nor his donkey, nor anything that is your neighbour’s.”</a:t>
            </a:r>
          </a:p>
          <a:p>
            <a:r>
              <a:rPr lang="en-GB" dirty="0"/>
              <a:t>Zechariah identifies ‘one who steals’ which comes from the latter 6 and ‘the one who swears falsely in My name’ which comes from the first 4. (in both cases it’s the 3</a:t>
            </a:r>
            <a:r>
              <a:rPr lang="en-GB" baseline="30000" dirty="0"/>
              <a:t>rd</a:t>
            </a:r>
            <a:r>
              <a:rPr lang="en-GB" dirty="0"/>
              <a:t> commandment of the section that is identified)</a:t>
            </a:r>
          </a:p>
          <a:p>
            <a:r>
              <a:rPr lang="en-GB" dirty="0"/>
              <a:t>Both scholars and Rabbis, therefore, infer that the one example from each section represents the whole section.</a:t>
            </a:r>
          </a:p>
          <a:p>
            <a:r>
              <a:rPr lang="en-GB" dirty="0"/>
              <a:t>They also infer that this division was the same of the tablets of stone – 4 on one side and 6 on the other.</a:t>
            </a:r>
          </a:p>
          <a:p>
            <a:r>
              <a:rPr lang="en-GB" dirty="0"/>
              <a:t>Of course we can have no certainty of this, though it seems to make sense.</a:t>
            </a:r>
          </a:p>
          <a:p>
            <a:r>
              <a:rPr lang="en-GB" dirty="0"/>
              <a:t>This means that the reference to ‘those who steal and those who swear falsely in God’s name’ actually indicates judgement against all those who break any of the 10 commandments.</a:t>
            </a:r>
          </a:p>
        </p:txBody>
      </p:sp>
    </p:spTree>
    <p:extLst>
      <p:ext uri="{BB962C8B-B14F-4D97-AF65-F5344CB8AC3E}">
        <p14:creationId xmlns:p14="http://schemas.microsoft.com/office/powerpoint/2010/main" val="3479987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929B8-71B2-8A5B-F1D1-B363B14455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E07612-F3B3-46E1-18C1-7E238077EAB4}"/>
              </a:ext>
            </a:extLst>
          </p:cNvPr>
          <p:cNvSpPr>
            <a:spLocks noGrp="1"/>
          </p:cNvSpPr>
          <p:nvPr>
            <p:ph type="title"/>
          </p:nvPr>
        </p:nvSpPr>
        <p:spPr/>
        <p:txBody>
          <a:bodyPr/>
          <a:lstStyle/>
          <a:p>
            <a:r>
              <a:rPr lang="en-GB" dirty="0"/>
              <a:t>Zechariah 5: The flying scroll</a:t>
            </a:r>
          </a:p>
        </p:txBody>
      </p:sp>
      <p:sp>
        <p:nvSpPr>
          <p:cNvPr id="3" name="Content Placeholder 2">
            <a:extLst>
              <a:ext uri="{FF2B5EF4-FFF2-40B4-BE49-F238E27FC236}">
                <a16:creationId xmlns:a16="http://schemas.microsoft.com/office/drawing/2014/main" id="{1CD41367-11D6-AE5F-2585-32745089B54B}"/>
              </a:ext>
            </a:extLst>
          </p:cNvPr>
          <p:cNvSpPr>
            <a:spLocks noGrp="1"/>
          </p:cNvSpPr>
          <p:nvPr>
            <p:ph idx="1"/>
          </p:nvPr>
        </p:nvSpPr>
        <p:spPr>
          <a:xfrm>
            <a:off x="838200" y="1341120"/>
            <a:ext cx="10515600" cy="5516880"/>
          </a:xfrm>
        </p:spPr>
        <p:txBody>
          <a:bodyPr>
            <a:normAutofit fontScale="70000" lnSpcReduction="20000"/>
          </a:bodyPr>
          <a:lstStyle/>
          <a:p>
            <a:r>
              <a:rPr lang="en-GB" dirty="0"/>
              <a:t>So, this scroll – the word of God that is bringing God’s judgement and curse, will enter the houses of those who have not cooperated with God – Kept His Law.</a:t>
            </a:r>
          </a:p>
          <a:p>
            <a:r>
              <a:rPr lang="en-GB" dirty="0"/>
              <a:t>The word will judge each house and will consume the houses of the Law-breakers.</a:t>
            </a:r>
          </a:p>
          <a:p>
            <a:r>
              <a:rPr lang="en-GB" dirty="0"/>
              <a:t>If we think about our relationship with the Lord, He comes into our lives (house) and lives there by His Spirit.</a:t>
            </a:r>
          </a:p>
          <a:p>
            <a:r>
              <a:rPr lang="en-GB" dirty="0"/>
              <a:t>In getting saved, we have become the Lord’s house.</a:t>
            </a:r>
          </a:p>
          <a:p>
            <a:r>
              <a:rPr lang="en-GB" dirty="0"/>
              <a:t>Hebrews 3 v 5 &amp; 6 tells us that Moses was faithful over all God’s house as a servant, but Jesus was faithful as a Son – </a:t>
            </a:r>
            <a:r>
              <a:rPr lang="en-GB" b="1" dirty="0"/>
              <a:t>whose house we are.</a:t>
            </a:r>
          </a:p>
          <a:p>
            <a:r>
              <a:rPr lang="en-GB" dirty="0"/>
              <a:t>The flying scroll, in my estimation, reflects the destiny of those who are not part of God’s house by choice – who have denigrated God or sinned wilfully against their fellow man.</a:t>
            </a:r>
          </a:p>
          <a:p>
            <a:r>
              <a:rPr lang="en-GB" dirty="0"/>
              <a:t>In verse 3 we read that such people will be purged away (</a:t>
            </a:r>
            <a:r>
              <a:rPr lang="en-GB" dirty="0" err="1"/>
              <a:t>naqah</a:t>
            </a:r>
            <a:r>
              <a:rPr lang="en-GB" dirty="0"/>
              <a:t> in Hebrew), which means to be or make clean – we have been made clean by being washed in the blood of Jesus.</a:t>
            </a:r>
          </a:p>
          <a:p>
            <a:r>
              <a:rPr lang="en-GB" dirty="0"/>
              <a:t>It can also mean to extirpate or eradicate, as is the sense here when we read in verse 4 that the hoses will be consumed (</a:t>
            </a:r>
            <a:r>
              <a:rPr lang="en-GB" dirty="0" err="1"/>
              <a:t>kalah</a:t>
            </a:r>
            <a:r>
              <a:rPr lang="en-GB" dirty="0"/>
              <a:t>, meaning to finish or destroy).</a:t>
            </a:r>
          </a:p>
          <a:p>
            <a:r>
              <a:rPr lang="en-GB" dirty="0"/>
              <a:t>So, arguably, this vision describes the consequences of not entering into God’s salvation, which is freely given to, and blesses eternally, all who submit to Him, but has a dire outcome for those who do not.</a:t>
            </a:r>
          </a:p>
          <a:p>
            <a:r>
              <a:rPr lang="en-GB" dirty="0"/>
              <a:t>So, this enigmatic vision emphasises the need to make right choices about how we relate to God – the only unforgiveable sin is to ignore Him by rejecting Jesus.</a:t>
            </a:r>
          </a:p>
        </p:txBody>
      </p:sp>
    </p:spTree>
    <p:extLst>
      <p:ext uri="{BB962C8B-B14F-4D97-AF65-F5344CB8AC3E}">
        <p14:creationId xmlns:p14="http://schemas.microsoft.com/office/powerpoint/2010/main" val="3229873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B2C063175DF504CA88AF12C082CE016" ma:contentTypeVersion="13" ma:contentTypeDescription="Create a new document." ma:contentTypeScope="" ma:versionID="64f03cd6e5b92c2f5bd7bebabcbc328d">
  <xsd:schema xmlns:xsd="http://www.w3.org/2001/XMLSchema" xmlns:xs="http://www.w3.org/2001/XMLSchema" xmlns:p="http://schemas.microsoft.com/office/2006/metadata/properties" xmlns:ns2="7ab12f3f-b477-4c7f-9cbe-aef27c735382" xmlns:ns3="5131ba02-836f-4279-86cc-66acb1037933" targetNamespace="http://schemas.microsoft.com/office/2006/metadata/properties" ma:root="true" ma:fieldsID="e96677c5e04fda60252d3329f8b1b617" ns2:_="" ns3:_="">
    <xsd:import namespace="7ab12f3f-b477-4c7f-9cbe-aef27c735382"/>
    <xsd:import namespace="5131ba02-836f-4279-86cc-66acb103793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b12f3f-b477-4c7f-9cbe-aef27c73538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b8bac6c-3eee-4b58-a120-65eda34c002e"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131ba02-836f-4279-86cc-66acb1037933"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c8380f19-97b3-413f-b378-67e6821b60bd}" ma:internalName="TaxCatchAll" ma:showField="CatchAllData" ma:web="5131ba02-836f-4279-86cc-66acb103793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131ba02-836f-4279-86cc-66acb1037933" xsi:nil="true"/>
    <lcf76f155ced4ddcb4097134ff3c332f xmlns="7ab12f3f-b477-4c7f-9cbe-aef27c735382">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B5937F9-CFDE-427D-9CBA-17C362B627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ab12f3f-b477-4c7f-9cbe-aef27c735382"/>
    <ds:schemaRef ds:uri="5131ba02-836f-4279-86cc-66acb10379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C35ED81-73DE-4B5A-AE66-FAE270A60B04}">
  <ds:schemaRefs>
    <ds:schemaRef ds:uri="http://schemas.microsoft.com/office/2006/metadata/properties"/>
    <ds:schemaRef ds:uri="http://schemas.microsoft.com/office/infopath/2007/PartnerControls"/>
    <ds:schemaRef ds:uri="5131ba02-836f-4279-86cc-66acb1037933"/>
    <ds:schemaRef ds:uri="7ab12f3f-b477-4c7f-9cbe-aef27c735382"/>
  </ds:schemaRefs>
</ds:datastoreItem>
</file>

<file path=customXml/itemProps3.xml><?xml version="1.0" encoding="utf-8"?>
<ds:datastoreItem xmlns:ds="http://schemas.openxmlformats.org/officeDocument/2006/customXml" ds:itemID="{C5CD8C36-C23C-4036-BA6F-8DD68837CB1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6363</TotalTime>
  <Words>2220</Words>
  <Application>Microsoft Office PowerPoint</Application>
  <PresentationFormat>Widescreen</PresentationFormat>
  <Paragraphs>97</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Zechariah 5</vt:lpstr>
      <vt:lpstr>Zechariah 5: The flying scroll</vt:lpstr>
      <vt:lpstr>Zechariah 5: The flying scroll</vt:lpstr>
      <vt:lpstr>PowerPoint Presentation</vt:lpstr>
      <vt:lpstr>Zechariah 5: The flying scroll</vt:lpstr>
      <vt:lpstr>Zechariah 5: The flying scroll</vt:lpstr>
      <vt:lpstr>Zechariah 5: The flying scroll</vt:lpstr>
      <vt:lpstr>Zechariah 5: The flying scroll</vt:lpstr>
      <vt:lpstr>Zechariah 5: The flying scroll</vt:lpstr>
      <vt:lpstr>Zechariah 5: The flying scroll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Ray Kelly</dc:creator>
  <cp:lastModifiedBy>Ray Kelly</cp:lastModifiedBy>
  <cp:revision>2</cp:revision>
  <dcterms:created xsi:type="dcterms:W3CDTF">2026-09-21T06:11:23Z</dcterms:created>
  <dcterms:modified xsi:type="dcterms:W3CDTF">2026-09-27T16:24:56Z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0x010100EB2C063175DF504CA88AF12C082CE016</vt:lpwstr>
  </property>
</Properties>
</file>