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4E17D6-16EA-4AC9-950A-5FC0B8B16042}" v="1" dt="2025-08-20T18:03:56.1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1" autoAdjust="0"/>
    <p:restoredTop sz="94660"/>
  </p:normalViewPr>
  <p:slideViewPr>
    <p:cSldViewPr snapToGrid="0">
      <p:cViewPr varScale="1">
        <p:scale>
          <a:sx n="70" d="100"/>
          <a:sy n="70" d="100"/>
        </p:scale>
        <p:origin x="614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y Kelly" userId="fe8bf2b6eea63579" providerId="LiveId" clId="{834E17D6-16EA-4AC9-950A-5FC0B8B16042}"/>
    <pc:docChg chg="custSel addSld modSld">
      <pc:chgData name="Ray Kelly" userId="fe8bf2b6eea63579" providerId="LiveId" clId="{834E17D6-16EA-4AC9-950A-5FC0B8B16042}" dt="2025-08-23T19:43:11.268" v="7975" actId="20577"/>
      <pc:docMkLst>
        <pc:docMk/>
      </pc:docMkLst>
      <pc:sldChg chg="modSp mod">
        <pc:chgData name="Ray Kelly" userId="fe8bf2b6eea63579" providerId="LiveId" clId="{834E17D6-16EA-4AC9-950A-5FC0B8B16042}" dt="2025-08-20T18:02:22.075" v="89" actId="20577"/>
        <pc:sldMkLst>
          <pc:docMk/>
          <pc:sldMk cId="1300634058" sldId="256"/>
        </pc:sldMkLst>
        <pc:spChg chg="mod">
          <ac:chgData name="Ray Kelly" userId="fe8bf2b6eea63579" providerId="LiveId" clId="{834E17D6-16EA-4AC9-950A-5FC0B8B16042}" dt="2025-08-20T18:00:27.802" v="19" actId="20577"/>
          <ac:spMkLst>
            <pc:docMk/>
            <pc:sldMk cId="1300634058" sldId="256"/>
            <ac:spMk id="2" creationId="{CE294097-A464-6C10-544A-E164AF87E3CD}"/>
          </ac:spMkLst>
        </pc:spChg>
        <pc:spChg chg="mod">
          <ac:chgData name="Ray Kelly" userId="fe8bf2b6eea63579" providerId="LiveId" clId="{834E17D6-16EA-4AC9-950A-5FC0B8B16042}" dt="2025-08-20T18:02:22.075" v="89" actId="20577"/>
          <ac:spMkLst>
            <pc:docMk/>
            <pc:sldMk cId="1300634058" sldId="256"/>
            <ac:spMk id="3" creationId="{CC2DBD03-E795-EA62-F557-5648BBE3D1BA}"/>
          </ac:spMkLst>
        </pc:spChg>
      </pc:sldChg>
      <pc:sldChg chg="modSp new mod">
        <pc:chgData name="Ray Kelly" userId="fe8bf2b6eea63579" providerId="LiveId" clId="{834E17D6-16EA-4AC9-950A-5FC0B8B16042}" dt="2025-08-23T18:54:47.352" v="7968" actId="20577"/>
        <pc:sldMkLst>
          <pc:docMk/>
          <pc:sldMk cId="2772120367" sldId="257"/>
        </pc:sldMkLst>
        <pc:spChg chg="mod">
          <ac:chgData name="Ray Kelly" userId="fe8bf2b6eea63579" providerId="LiveId" clId="{834E17D6-16EA-4AC9-950A-5FC0B8B16042}" dt="2025-08-22T06:05:47.534" v="133" actId="113"/>
          <ac:spMkLst>
            <pc:docMk/>
            <pc:sldMk cId="2772120367" sldId="257"/>
            <ac:spMk id="2" creationId="{E09007E3-A233-F329-39C7-00871B9D67A7}"/>
          </ac:spMkLst>
        </pc:spChg>
        <pc:spChg chg="mod">
          <ac:chgData name="Ray Kelly" userId="fe8bf2b6eea63579" providerId="LiveId" clId="{834E17D6-16EA-4AC9-950A-5FC0B8B16042}" dt="2025-08-23T18:54:47.352" v="7968" actId="20577"/>
          <ac:spMkLst>
            <pc:docMk/>
            <pc:sldMk cId="2772120367" sldId="257"/>
            <ac:spMk id="3" creationId="{C81CB1F5-D7E9-7554-E734-D1FB151139B1}"/>
          </ac:spMkLst>
        </pc:spChg>
      </pc:sldChg>
      <pc:sldChg chg="modSp add mod">
        <pc:chgData name="Ray Kelly" userId="fe8bf2b6eea63579" providerId="LiveId" clId="{834E17D6-16EA-4AC9-950A-5FC0B8B16042}" dt="2025-08-22T06:40:21.056" v="2664" actId="20577"/>
        <pc:sldMkLst>
          <pc:docMk/>
          <pc:sldMk cId="3732039668" sldId="258"/>
        </pc:sldMkLst>
        <pc:spChg chg="mod">
          <ac:chgData name="Ray Kelly" userId="fe8bf2b6eea63579" providerId="LiveId" clId="{834E17D6-16EA-4AC9-950A-5FC0B8B16042}" dt="2025-08-22T06:40:21.056" v="2664" actId="20577"/>
          <ac:spMkLst>
            <pc:docMk/>
            <pc:sldMk cId="3732039668" sldId="258"/>
            <ac:spMk id="3" creationId="{7D293321-0CDD-A5BA-4222-A6DDDB9B760B}"/>
          </ac:spMkLst>
        </pc:spChg>
      </pc:sldChg>
      <pc:sldChg chg="modSp add mod">
        <pc:chgData name="Ray Kelly" userId="fe8bf2b6eea63579" providerId="LiveId" clId="{834E17D6-16EA-4AC9-950A-5FC0B8B16042}" dt="2025-08-23T19:09:43.371" v="7970" actId="20577"/>
        <pc:sldMkLst>
          <pc:docMk/>
          <pc:sldMk cId="4287459437" sldId="259"/>
        </pc:sldMkLst>
        <pc:spChg chg="mod">
          <ac:chgData name="Ray Kelly" userId="fe8bf2b6eea63579" providerId="LiveId" clId="{834E17D6-16EA-4AC9-950A-5FC0B8B16042}" dt="2025-08-23T19:09:43.371" v="7970" actId="20577"/>
          <ac:spMkLst>
            <pc:docMk/>
            <pc:sldMk cId="4287459437" sldId="259"/>
            <ac:spMk id="3" creationId="{12EAAB44-6A61-81BA-F74A-68993E5A1A64}"/>
          </ac:spMkLst>
        </pc:spChg>
      </pc:sldChg>
      <pc:sldChg chg="modSp add mod">
        <pc:chgData name="Ray Kelly" userId="fe8bf2b6eea63579" providerId="LiveId" clId="{834E17D6-16EA-4AC9-950A-5FC0B8B16042}" dt="2025-08-22T07:22:50.917" v="4515" actId="20577"/>
        <pc:sldMkLst>
          <pc:docMk/>
          <pc:sldMk cId="760655476" sldId="260"/>
        </pc:sldMkLst>
        <pc:spChg chg="mod">
          <ac:chgData name="Ray Kelly" userId="fe8bf2b6eea63579" providerId="LiveId" clId="{834E17D6-16EA-4AC9-950A-5FC0B8B16042}" dt="2025-08-22T07:22:50.917" v="4515" actId="20577"/>
          <ac:spMkLst>
            <pc:docMk/>
            <pc:sldMk cId="760655476" sldId="260"/>
            <ac:spMk id="3" creationId="{025018B3-89CC-4225-6486-DB5E33265475}"/>
          </ac:spMkLst>
        </pc:spChg>
      </pc:sldChg>
      <pc:sldChg chg="modSp add mod">
        <pc:chgData name="Ray Kelly" userId="fe8bf2b6eea63579" providerId="LiveId" clId="{834E17D6-16EA-4AC9-950A-5FC0B8B16042}" dt="2025-08-22T19:54:09.630" v="5399" actId="20577"/>
        <pc:sldMkLst>
          <pc:docMk/>
          <pc:sldMk cId="3366907344" sldId="261"/>
        </pc:sldMkLst>
        <pc:spChg chg="mod">
          <ac:chgData name="Ray Kelly" userId="fe8bf2b6eea63579" providerId="LiveId" clId="{834E17D6-16EA-4AC9-950A-5FC0B8B16042}" dt="2025-08-22T19:54:09.630" v="5399" actId="20577"/>
          <ac:spMkLst>
            <pc:docMk/>
            <pc:sldMk cId="3366907344" sldId="261"/>
            <ac:spMk id="3" creationId="{6BCAA662-E666-C4F3-7516-ACB8E02BE5E6}"/>
          </ac:spMkLst>
        </pc:spChg>
      </pc:sldChg>
      <pc:sldChg chg="modSp add mod">
        <pc:chgData name="Ray Kelly" userId="fe8bf2b6eea63579" providerId="LiveId" clId="{834E17D6-16EA-4AC9-950A-5FC0B8B16042}" dt="2025-08-22T20:37:55.141" v="6666" actId="20577"/>
        <pc:sldMkLst>
          <pc:docMk/>
          <pc:sldMk cId="3821649437" sldId="262"/>
        </pc:sldMkLst>
        <pc:spChg chg="mod">
          <ac:chgData name="Ray Kelly" userId="fe8bf2b6eea63579" providerId="LiveId" clId="{834E17D6-16EA-4AC9-950A-5FC0B8B16042}" dt="2025-08-22T20:37:55.141" v="6666" actId="20577"/>
          <ac:spMkLst>
            <pc:docMk/>
            <pc:sldMk cId="3821649437" sldId="262"/>
            <ac:spMk id="3" creationId="{CD45564D-494F-694F-3D4D-DE373A2C251E}"/>
          </ac:spMkLst>
        </pc:spChg>
      </pc:sldChg>
      <pc:sldChg chg="modSp add mod">
        <pc:chgData name="Ray Kelly" userId="fe8bf2b6eea63579" providerId="LiveId" clId="{834E17D6-16EA-4AC9-950A-5FC0B8B16042}" dt="2025-08-23T19:43:11.268" v="7975" actId="20577"/>
        <pc:sldMkLst>
          <pc:docMk/>
          <pc:sldMk cId="2128274501" sldId="263"/>
        </pc:sldMkLst>
        <pc:spChg chg="mod">
          <ac:chgData name="Ray Kelly" userId="fe8bf2b6eea63579" providerId="LiveId" clId="{834E17D6-16EA-4AC9-950A-5FC0B8B16042}" dt="2025-08-23T19:43:11.268" v="7975" actId="20577"/>
          <ac:spMkLst>
            <pc:docMk/>
            <pc:sldMk cId="2128274501" sldId="263"/>
            <ac:spMk id="3" creationId="{8F41A4E7-8EFD-3505-9985-41BC4F27586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4CBF49-58E2-2D30-E43D-01CF70D5CB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363EA39-CECE-2E53-DFCE-77897DAFCB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97CDF0-9FD5-493B-BC6D-F79F5C7E4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88D0-4698-4E8D-84AA-3D5B3480ACAA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3E8724-4161-1B80-1CA0-33E251FF2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D44314-5734-4F93-F103-46FF7A506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A2E2-4ED5-4B72-BC7F-13013684BE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9741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00BE8-F403-A3DB-7FB7-9D06D9D12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3CDAF8-D11D-7A6B-55BC-90907B54E53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E3FCCC-1773-D639-B964-8CE437DA83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88D0-4698-4E8D-84AA-3D5B3480ACAA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67516-0322-43D8-4D21-966005EBE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9A7078-13F3-7183-6F46-F8BD3FC37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A2E2-4ED5-4B72-BC7F-13013684BE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700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23D6E4-D5CC-933E-C944-D5ECBB0D09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096318-F663-0558-4695-4A1C9483CD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A530ED-1CAC-529B-715D-A5761D7D6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88D0-4698-4E8D-84AA-3D5B3480ACAA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34CB8-1589-0481-E139-97FA8A03A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F03E59-12B5-FC1E-4014-7BC09DF4DB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A2E2-4ED5-4B72-BC7F-13013684BE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862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5C279-E3BF-404F-FDF6-0C470D2B08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ACD882-3514-7ECC-DD39-D272E3C826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AAD8D5-AFA1-80F2-6D86-907E9E481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88D0-4698-4E8D-84AA-3D5B3480ACAA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DA4C84-B55D-48CA-33D6-9CB7D8E58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92E669-19BF-5214-61BD-45F0B9F4E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A2E2-4ED5-4B72-BC7F-13013684BE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311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DC1AE1-A79E-37D4-C120-6F2229110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DA6A94-DB28-E167-042D-9AB9118263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49DD48-6CAC-2063-649A-549FEAE28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88D0-4698-4E8D-84AA-3D5B3480ACAA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6139B-FBDF-B29B-6ABD-9238B7C03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1905C5-5060-9648-1564-401F4EE889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A2E2-4ED5-4B72-BC7F-13013684BE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949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C31C4F-3DF4-CB19-1CD2-DEF2D7042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702BC3-E617-34E8-BA59-3CE04FC43F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F6F90C-4F0F-6C4B-D105-C53BE2B4EB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8838318-7EAB-0E99-34D2-9C4D99052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88D0-4698-4E8D-84AA-3D5B3480ACAA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998D62-2734-8223-7109-F7756A6F4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D20E8BA-69DD-4444-D8CB-40E4AED85E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A2E2-4ED5-4B72-BC7F-13013684BE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28523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63C42A-49D7-0539-054B-4C59B37B7D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754010-C73D-B92C-10A9-8F2A889B07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7C304A-D8C0-63E2-C78E-4D2EC6A23D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7876DE-520A-280E-6108-FC60F579E2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280C27-06DC-1C33-B3F1-9C007585D1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12A976-72B5-2029-1C86-D933B255C9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88D0-4698-4E8D-84AA-3D5B3480ACAA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D7A103D-F124-506D-59F6-66E8847BBD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80139E9-C58A-5D5C-CAC1-307CC0927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A2E2-4ED5-4B72-BC7F-13013684BE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6122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241647-5157-C7C5-3FC1-2D720D58B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CF1D39E-4F36-5EC7-8D15-2373C09C66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88D0-4698-4E8D-84AA-3D5B3480ACAA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21E6665-5255-C7D0-8411-499C4FA33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2B6B41-DB60-50AE-2899-9A7E2E739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A2E2-4ED5-4B72-BC7F-13013684BE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0709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4AE06C-2A89-537B-5147-E2A7CF128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88D0-4698-4E8D-84AA-3D5B3480ACAA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440AF3-E13A-279B-F2C0-F8F9B787D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4279AD-1928-24CE-4AD9-30FB94B8CA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A2E2-4ED5-4B72-BC7F-13013684BE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86912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4B6A7E-0FAF-BA28-AAAF-0A3B6E1A51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01477-FCBA-BA17-7DC9-1916253515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17D46A-54D6-F78D-DFFF-7CAB5E09BF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2691B2-3D58-06AF-AEBC-711F05523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88D0-4698-4E8D-84AA-3D5B3480ACAA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8A4135-1BA0-5062-7535-B16365E10F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ACBED9-8AC7-BD6F-DF1A-485882802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A2E2-4ED5-4B72-BC7F-13013684BE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978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D92E0-3530-CCEE-1C50-C8E5D5867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A19CED3-2C1E-0054-8399-3B9E7005774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35A782-66CA-2E30-4706-563E993583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13130D-B498-B217-93B5-0670D5F62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4488D0-4698-4E8D-84AA-3D5B3480ACAA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E335C3-DA98-0ED1-549D-50551D86A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90DCD6-8BCA-BE13-9AA7-9F8BDFB3EB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1CA2E2-4ED5-4B72-BC7F-13013684BE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759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54AA11-0670-5BBE-814E-474BC7F96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FC6ED9-1BF7-2429-1F56-BDAA63A88B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9CB5E-8BFC-2FCA-0B3B-8D875C6FB6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4488D0-4698-4E8D-84AA-3D5B3480ACAA}" type="datetimeFigureOut">
              <a:rPr lang="en-GB" smtClean="0"/>
              <a:t>20/08/2025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84982-95AA-994C-B0E2-4B6E6A75FCF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F3B7C-4111-81DC-EBF6-5F6C4E4145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41CA2E2-4ED5-4B72-BC7F-13013684BE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782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94097-A464-6C10-544A-E164AF87E3C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Matthew 22 v 34 - 46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2DBD03-E795-EA62-F557-5648BBE3D1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The Torah Law question to Jesus and the Messianic question to the Jews</a:t>
            </a:r>
          </a:p>
        </p:txBody>
      </p:sp>
    </p:spTree>
    <p:extLst>
      <p:ext uri="{BB962C8B-B14F-4D97-AF65-F5344CB8AC3E}">
        <p14:creationId xmlns:p14="http://schemas.microsoft.com/office/powerpoint/2010/main" val="13006340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007E3-A233-F329-39C7-00871B9D6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Matthew 22 v 34 – 40 – the Torah Law Question to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1CB1F5-D7E9-7554-E734-D1FB151139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49830"/>
            <a:ext cx="10896600" cy="5421084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So, when we left off last time, The Jewish leaders were asking question of Jesus, deliberately trying to trap Him with His words.</a:t>
            </a:r>
          </a:p>
          <a:p>
            <a:r>
              <a:rPr lang="en-GB" dirty="0"/>
              <a:t>You may recall that this was, on the face of it, part of their investigation of any candidate for the role of Messiah.</a:t>
            </a:r>
          </a:p>
          <a:p>
            <a:r>
              <a:rPr lang="en-GB" dirty="0"/>
              <a:t>However, this was not just investigative, but was vindictive.</a:t>
            </a:r>
          </a:p>
          <a:p>
            <a:r>
              <a:rPr lang="en-GB" dirty="0"/>
              <a:t>We have seen several times as we have come through Matthew’s Gospel that they became so irate with Jesus that they wanted to destroy (kill) Him.</a:t>
            </a:r>
          </a:p>
          <a:p>
            <a:r>
              <a:rPr lang="en-GB" dirty="0"/>
              <a:t>In this chapter, they had, so far, asked Him a question about the legality of paying taxes.</a:t>
            </a:r>
          </a:p>
          <a:p>
            <a:r>
              <a:rPr lang="en-GB" dirty="0"/>
              <a:t>They had asked this deliberately in front of the Herodians, so that whichever answer He gave, He would upset either Rome or the Jews, providing their excuse to arrest Him.</a:t>
            </a:r>
          </a:p>
          <a:p>
            <a:r>
              <a:rPr lang="en-GB" dirty="0"/>
              <a:t>Then the Sadducees had asked Him about the resurrection – a mocking question in answer to which He had shown them from the very small part of the Bible they believed in that there was indeed a resurrection (as well as Angels).</a:t>
            </a:r>
          </a:p>
          <a:p>
            <a:r>
              <a:rPr lang="en-GB" dirty="0"/>
              <a:t>They are now going to ask Him a question about the Torah, so, a religious question, after which He will ask them a question.</a:t>
            </a:r>
          </a:p>
          <a:p>
            <a:r>
              <a:rPr lang="en-GB" dirty="0"/>
              <a:t>In all four questions, Jesus silences their opposition, enraging them further and further demonstrating His Messiahship.</a:t>
            </a:r>
          </a:p>
        </p:txBody>
      </p:sp>
    </p:spTree>
    <p:extLst>
      <p:ext uri="{BB962C8B-B14F-4D97-AF65-F5344CB8AC3E}">
        <p14:creationId xmlns:p14="http://schemas.microsoft.com/office/powerpoint/2010/main" val="2772120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0437C-75A9-1C47-6DFF-D97CE7DFEE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7EEC26-257D-18E7-70B3-C4EC34635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Matthew 22 v 34 – 40 – the Torah Law Question to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93321-0CDD-A5BA-4222-A6DDDB9B76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258"/>
            <a:ext cx="10515600" cy="5453742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The first point that we should not miss is that when the Pharisees heard that Jesus had silenced the Pharisees, they came together.</a:t>
            </a:r>
          </a:p>
          <a:p>
            <a:r>
              <a:rPr lang="en-GB" dirty="0"/>
              <a:t>These two groups had little time for each other and would not normally collaborate on anything.</a:t>
            </a:r>
          </a:p>
          <a:p>
            <a:r>
              <a:rPr lang="en-GB" dirty="0"/>
              <a:t>The Pharisees prided themselves on their belief in the Law and the Prophets and believed in the final resurrection of all and also believed in Angels.</a:t>
            </a:r>
          </a:p>
          <a:p>
            <a:r>
              <a:rPr lang="en-GB" dirty="0"/>
              <a:t>Their teaching was based upon this approach to scripture and had been spoiled by their greed and corruption, like many churches today.</a:t>
            </a:r>
          </a:p>
          <a:p>
            <a:r>
              <a:rPr lang="en-GB" dirty="0"/>
              <a:t>The Sadducees only believed in the Torah – the first 5 books – and did not believe in an afterlife (so no resurrection).</a:t>
            </a:r>
          </a:p>
          <a:p>
            <a:r>
              <a:rPr lang="en-GB" dirty="0"/>
              <a:t>This is one of the reasons that campaigning for religious unity with those whose beliefs you do not share is a nonsense.</a:t>
            </a:r>
          </a:p>
          <a:p>
            <a:r>
              <a:rPr lang="en-GB" dirty="0"/>
              <a:t>The teachings of either one of these groups was anathema to the other.</a:t>
            </a:r>
          </a:p>
          <a:p>
            <a:r>
              <a:rPr lang="en-GB" dirty="0"/>
              <a:t>They had come together only because they had a common enemy in Jesus whose teaching was going to undermine the public perception of both groups.</a:t>
            </a:r>
          </a:p>
          <a:p>
            <a:r>
              <a:rPr lang="en-GB" dirty="0"/>
              <a:t>So, they came together to launch what was to be the question of all questions to trap Him</a:t>
            </a:r>
          </a:p>
          <a:p>
            <a:r>
              <a:rPr lang="en-GB" dirty="0"/>
              <a:t>They had the question posed by a Lawyer – someone well versed is posing questions skilfully, for the purpose of manipulating the answer against a defendant.</a:t>
            </a:r>
          </a:p>
        </p:txBody>
      </p:sp>
    </p:spTree>
    <p:extLst>
      <p:ext uri="{BB962C8B-B14F-4D97-AF65-F5344CB8AC3E}">
        <p14:creationId xmlns:p14="http://schemas.microsoft.com/office/powerpoint/2010/main" val="3732039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892555-386A-F9A3-C237-B74407A7F2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2217E-76D5-CF67-AF0F-5BC97E03ED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Matthew 22 v 34 – 40 – the Torah Law Question to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AAB44-6A61-81BA-F74A-68993E5A1A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258"/>
            <a:ext cx="10515600" cy="5453742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The question? – Which is the great commandment in the Law.</a:t>
            </a:r>
          </a:p>
          <a:p>
            <a:r>
              <a:rPr lang="en-GB" dirty="0"/>
              <a:t>How was this a trap? Well in several ways.</a:t>
            </a:r>
          </a:p>
          <a:p>
            <a:r>
              <a:rPr lang="en-GB" dirty="0"/>
              <a:t>The Jews held that there were 613 commandments in the Law and by Jesus’ time, these had been ring-fenced with lots of other commandments to create a buffer zone to prevent one from breaking the original law.</a:t>
            </a:r>
          </a:p>
          <a:p>
            <a:r>
              <a:rPr lang="en-GB" dirty="0"/>
              <a:t>What would His answer be?</a:t>
            </a:r>
          </a:p>
          <a:p>
            <a:r>
              <a:rPr lang="en-GB" dirty="0"/>
              <a:t>Would He take the first of the 10 commandments (Exodus 20 v 3)?</a:t>
            </a:r>
          </a:p>
          <a:p>
            <a:r>
              <a:rPr lang="en-GB" dirty="0"/>
              <a:t>Whatever He answered, He was likely to cause upset and set some people against Himself.</a:t>
            </a:r>
          </a:p>
          <a:p>
            <a:r>
              <a:rPr lang="en-GB" dirty="0"/>
              <a:t>This topic was one of much debate among Jews – some said keeping the Sabbath was the most important, many believed that the ceremonial laws were more important than others.</a:t>
            </a:r>
          </a:p>
          <a:p>
            <a:r>
              <a:rPr lang="en-GB" dirty="0"/>
              <a:t>It was a ploy to trap Him into causing mayhem, giving them sanction to arrest Him.</a:t>
            </a:r>
          </a:p>
          <a:p>
            <a:r>
              <a:rPr lang="en-GB" dirty="0"/>
              <a:t>We should note His answer carefully.</a:t>
            </a:r>
          </a:p>
          <a:p>
            <a:r>
              <a:rPr lang="en-GB" dirty="0"/>
              <a:t>He quoted from two separate parts of the Torah to bring them an answer.</a:t>
            </a:r>
          </a:p>
        </p:txBody>
      </p:sp>
    </p:spTree>
    <p:extLst>
      <p:ext uri="{BB962C8B-B14F-4D97-AF65-F5344CB8AC3E}">
        <p14:creationId xmlns:p14="http://schemas.microsoft.com/office/powerpoint/2010/main" val="4287459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A26EA-DDB6-8F8D-B592-AF95A3336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7E98C-AF00-0770-341F-04FF80785D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Matthew 22 v 34 – 40 – the Torah Law Question to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018B3-89CC-4225-6486-DB5E33265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258"/>
            <a:ext cx="10515600" cy="5453742"/>
          </a:xfrm>
        </p:spPr>
        <p:txBody>
          <a:bodyPr>
            <a:normAutofit fontScale="77500" lnSpcReduction="20000"/>
          </a:bodyPr>
          <a:lstStyle/>
          <a:p>
            <a:r>
              <a:rPr lang="en-GB" dirty="0"/>
              <a:t>The question uses the Greek word ‘Megas’ </a:t>
            </a:r>
            <a:r>
              <a:rPr lang="en-GB" dirty="0" err="1"/>
              <a:t>fom</a:t>
            </a:r>
            <a:r>
              <a:rPr lang="en-GB" dirty="0"/>
              <a:t> which we get our use of the word or prefix ‘Mega’ and it means the greatest of the most important.</a:t>
            </a:r>
          </a:p>
          <a:p>
            <a:r>
              <a:rPr lang="en-GB" dirty="0"/>
              <a:t>Jesus was being asked to rank the commandments of God.</a:t>
            </a:r>
          </a:p>
          <a:p>
            <a:r>
              <a:rPr lang="en-GB" dirty="0"/>
              <a:t>He does not hesitate in His response from Deuteronomy 6 v 5.</a:t>
            </a:r>
          </a:p>
          <a:p>
            <a:r>
              <a:rPr lang="en-GB" dirty="0"/>
              <a:t>YOU SHALL LOVE THE LORD YOUR GOD WITH ALL YOUR HEART, AND WITH ALL YOUR SOUL, AND WITH ALL YOUR MIND.’ </a:t>
            </a:r>
          </a:p>
          <a:p>
            <a:r>
              <a:rPr lang="en-GB" dirty="0"/>
              <a:t>After which He adds, from Leviticus 19 v 18 that the second is just like it, ‘YOU SHALL LOVE YOUR NEIGHBOR AS YOURSELF’.</a:t>
            </a:r>
          </a:p>
          <a:p>
            <a:r>
              <a:rPr lang="en-GB" dirty="0"/>
              <a:t>Here He uses the Greek word ‘</a:t>
            </a:r>
            <a:r>
              <a:rPr lang="en-GB" dirty="0" err="1"/>
              <a:t>Homion</a:t>
            </a:r>
            <a:r>
              <a:rPr lang="en-GB" dirty="0"/>
              <a:t>’, meaning alike in appearance and character.</a:t>
            </a:r>
          </a:p>
          <a:p>
            <a:r>
              <a:rPr lang="en-GB" dirty="0"/>
              <a:t>He has juxtaposed these two commands as though one is dependant upon the other; a sentiment we see in 1 John 4 v 20.</a:t>
            </a:r>
          </a:p>
          <a:p>
            <a:r>
              <a:rPr lang="en-GB" dirty="0"/>
              <a:t>You cannot claim to love God if you hate your brother who was created in His image.</a:t>
            </a:r>
          </a:p>
          <a:p>
            <a:r>
              <a:rPr lang="en-GB" dirty="0"/>
              <a:t>In this answer, Jesus does two things: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He answers in a way that no one present can argue with – the greatest commandment is to put God first.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He addresses their utter self-obsession by placing a close second place and interdependence on the commandment to love one another.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06554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B9E6E2-72D3-0591-9496-630AC788EA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AC3B5-85AA-BD5B-A249-AA149F2A73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Matthew 22 v 34 – 40 – the Torah Law Question to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AA662-E666-C4F3-7516-ACB8E02BE5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258"/>
            <a:ext cx="10515600" cy="5453742"/>
          </a:xfrm>
        </p:spPr>
        <p:txBody>
          <a:bodyPr>
            <a:normAutofit fontScale="85000" lnSpcReduction="20000"/>
          </a:bodyPr>
          <a:lstStyle/>
          <a:p>
            <a:r>
              <a:rPr lang="en-GB" dirty="0"/>
              <a:t>In both answers we should note that according to Jesus both the greatest and the 2</a:t>
            </a:r>
            <a:r>
              <a:rPr lang="en-GB" baseline="30000" dirty="0"/>
              <a:t>nd</a:t>
            </a:r>
            <a:r>
              <a:rPr lang="en-GB" dirty="0"/>
              <a:t> greatest involve turning all one’s attention away from oneself to either God or others.</a:t>
            </a:r>
          </a:p>
          <a:p>
            <a:r>
              <a:rPr lang="en-GB" dirty="0"/>
              <a:t>The greatest among you is the servant of all (Matthew 23 v 11).</a:t>
            </a:r>
          </a:p>
          <a:p>
            <a:r>
              <a:rPr lang="en-GB" dirty="0"/>
              <a:t>Jesus’ example was to wash feet, feed people, heal people, teach people and ultimately die for people and save people.</a:t>
            </a:r>
          </a:p>
          <a:p>
            <a:r>
              <a:rPr lang="en-GB" dirty="0"/>
              <a:t>He kept these two commandments perfectly along with all others.</a:t>
            </a:r>
          </a:p>
          <a:p>
            <a:r>
              <a:rPr lang="en-GB" dirty="0"/>
              <a:t>He also used these answers to show them how far they were from obeying the Law – they had kept neither commandment.</a:t>
            </a:r>
          </a:p>
          <a:p>
            <a:r>
              <a:rPr lang="en-GB" dirty="0"/>
              <a:t>He then presented the pharisees with a question.</a:t>
            </a:r>
          </a:p>
          <a:p>
            <a:r>
              <a:rPr lang="en-GB" dirty="0"/>
              <a:t>“What do you think about the Christ, whose son is He?”</a:t>
            </a:r>
          </a:p>
          <a:p>
            <a:r>
              <a:rPr lang="en-GB" dirty="0"/>
              <a:t>These religious leaders were  the experts in the scriptures, but they gave an incomplete answer to Jesus’ question.</a:t>
            </a:r>
          </a:p>
          <a:p>
            <a:r>
              <a:rPr lang="en-GB" dirty="0"/>
              <a:t>“He is the son of David”.</a:t>
            </a:r>
          </a:p>
          <a:p>
            <a:r>
              <a:rPr lang="en-GB" dirty="0"/>
              <a:t>This answer was correct but was not the full answer – it referred only to Jesus’ humanity but not to His divinity.</a:t>
            </a:r>
          </a:p>
        </p:txBody>
      </p:sp>
    </p:spTree>
    <p:extLst>
      <p:ext uri="{BB962C8B-B14F-4D97-AF65-F5344CB8AC3E}">
        <p14:creationId xmlns:p14="http://schemas.microsoft.com/office/powerpoint/2010/main" val="3366907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DD4EA-642E-0084-4005-CC9E9AC803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AA677-D17A-EB8C-8B1A-D27608AB5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Matthew 22 v 34 – 40 – the Torah Law Question to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5564D-494F-694F-3D4D-DE373A2C25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258"/>
            <a:ext cx="10515600" cy="5453742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So, Jesus asked a further question.</a:t>
            </a:r>
          </a:p>
          <a:p>
            <a:r>
              <a:rPr lang="en-GB" dirty="0"/>
              <a:t>“If He was David’s son, how did David in the Spirit call Him Lord, saying, </a:t>
            </a:r>
            <a:r>
              <a:rPr lang="en-GB" b="1" dirty="0"/>
              <a:t>the Lords said to my Lord, sit at my right hand until I put your enemies beneath your feet?”</a:t>
            </a:r>
          </a:p>
          <a:p>
            <a:r>
              <a:rPr lang="en-GB" dirty="0"/>
              <a:t>What we make of this scripture depends on our view of what was meant by ‘the Lord said to my Lord’ ( a quotation from Psalm 110 v 1).</a:t>
            </a:r>
          </a:p>
          <a:p>
            <a:r>
              <a:rPr lang="en-GB" dirty="0"/>
              <a:t>Some interpreters say this was one of David’s courtiers and therefore this courtier was saying ‘The Lord (Jehovah) said to my Lord (David), sit at my right hand’.</a:t>
            </a:r>
          </a:p>
          <a:p>
            <a:r>
              <a:rPr lang="en-GB" dirty="0"/>
              <a:t>In other words, God invited David to sit at His right hand.</a:t>
            </a:r>
          </a:p>
          <a:p>
            <a:r>
              <a:rPr lang="en-GB" dirty="0"/>
              <a:t>This is unlikely, as Jesus’ use of this example would not raise the question He was evidently trying to raise with the Pharisees.</a:t>
            </a:r>
          </a:p>
          <a:p>
            <a:r>
              <a:rPr lang="en-GB" dirty="0"/>
              <a:t>Jesus’ question here was to make  them aware of Messiah’s divine and eternal nature.</a:t>
            </a:r>
          </a:p>
          <a:p>
            <a:r>
              <a:rPr lang="en-GB" dirty="0"/>
              <a:t>He was not simply human, but was the eternal God.</a:t>
            </a:r>
          </a:p>
          <a:p>
            <a:r>
              <a:rPr lang="en-GB" dirty="0"/>
              <a:t>He existed humanly as the son of David but existed eternally as the Son of God.</a:t>
            </a:r>
          </a:p>
          <a:p>
            <a:r>
              <a:rPr lang="en-GB" dirty="0"/>
              <a:t>So, the correct interpretation, ‘The Lord (Jehovah) said to my Lord (Jesus), sit at my right hand.</a:t>
            </a:r>
          </a:p>
          <a:p>
            <a:r>
              <a:rPr lang="en-GB" dirty="0"/>
              <a:t>David was King. For David to say Jehovah said to my Lord – David as King had no Lord except a divine one.</a:t>
            </a:r>
          </a:p>
          <a:p>
            <a:r>
              <a:rPr lang="en-GB" dirty="0"/>
              <a:t>So, the son Psalm 110 was referring to was superior to David and eternal.</a:t>
            </a:r>
          </a:p>
        </p:txBody>
      </p:sp>
    </p:spTree>
    <p:extLst>
      <p:ext uri="{BB962C8B-B14F-4D97-AF65-F5344CB8AC3E}">
        <p14:creationId xmlns:p14="http://schemas.microsoft.com/office/powerpoint/2010/main" val="38216494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58E995-76EF-6255-12DE-94A63A9F6E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E5CE0-4EC1-7435-6CE8-B851AE4BE7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Matthew 22 v 34 – 40 – the Torah Law Question to Jesus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1A4E7-8EFD-3505-9985-41BC4F2758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4258"/>
            <a:ext cx="10515600" cy="5453742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Psalm 110 – the most quoted psalm in the New Testament – speaks of a ‘Son of David’ who will shatter Kings in the day of His wrath and will fulfil the dual role of King and Priest.</a:t>
            </a:r>
          </a:p>
          <a:p>
            <a:r>
              <a:rPr lang="en-GB" dirty="0"/>
              <a:t>So, in this sense, Jesus is giving a warning to those who are against Him.</a:t>
            </a:r>
          </a:p>
          <a:p>
            <a:r>
              <a:rPr lang="en-GB" dirty="0"/>
              <a:t>Pointing out the Messiah – Himself – had to be a son of David in the flesh but an eternal being in the Spirit.</a:t>
            </a:r>
          </a:p>
          <a:p>
            <a:r>
              <a:rPr lang="en-GB" dirty="0"/>
              <a:t>Fully God and fully man and that there was a day of wrath to come over which He would preside.</a:t>
            </a:r>
          </a:p>
          <a:p>
            <a:r>
              <a:rPr lang="en-GB" dirty="0"/>
              <a:t>Many had perceived that He was the Son of David, or had at least asked the question, “Is this the son of David”.</a:t>
            </a:r>
          </a:p>
          <a:p>
            <a:r>
              <a:rPr lang="en-GB" dirty="0"/>
              <a:t>In Matthew 12 v 23 the crowds ask this question but refer to Him as the son of David – they need to understand that He </a:t>
            </a:r>
            <a:r>
              <a:rPr lang="en-GB"/>
              <a:t>is also </a:t>
            </a:r>
            <a:r>
              <a:rPr lang="en-GB" dirty="0"/>
              <a:t>the Son of God to be saved.</a:t>
            </a:r>
          </a:p>
          <a:p>
            <a:r>
              <a:rPr lang="en-GB" dirty="0"/>
              <a:t>In Matthew 16 v 13 – 20 we read that Peter understood that He was the ‘Son of the living God’.</a:t>
            </a:r>
          </a:p>
          <a:p>
            <a:r>
              <a:rPr lang="en-GB" dirty="0"/>
              <a:t>God sometimes blinds the minds of those who are in persistent rebellion against Him – ‘gives them over’ (Romans 1 v 24 – 26)</a:t>
            </a:r>
          </a:p>
          <a:p>
            <a:r>
              <a:rPr lang="en-GB" dirty="0"/>
              <a:t>We need to understand that Jesus was both fully human and fully divine, to achieve which we need to listen to the Gospel.</a:t>
            </a:r>
          </a:p>
          <a:p>
            <a:r>
              <a:rPr lang="en-GB" dirty="0"/>
              <a:t>Jesus told Peter that he knew that Jesus was the Messiah because God had revealed it to him.</a:t>
            </a:r>
          </a:p>
          <a:p>
            <a:r>
              <a:rPr lang="en-GB" dirty="0"/>
              <a:t>These Jews were wilful in their rejection of Jesus and did not understand His dual nature.</a:t>
            </a:r>
          </a:p>
        </p:txBody>
      </p:sp>
    </p:spTree>
    <p:extLst>
      <p:ext uri="{BB962C8B-B14F-4D97-AF65-F5344CB8AC3E}">
        <p14:creationId xmlns:p14="http://schemas.microsoft.com/office/powerpoint/2010/main" val="21282745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C063175DF504CA88AF12C082CE016" ma:contentTypeVersion="13" ma:contentTypeDescription="Create a new document." ma:contentTypeScope="" ma:versionID="a9bf50e5a8cfa745a9af4cb1453818a2">
  <xsd:schema xmlns:xsd="http://www.w3.org/2001/XMLSchema" xmlns:xs="http://www.w3.org/2001/XMLSchema" xmlns:p="http://schemas.microsoft.com/office/2006/metadata/properties" xmlns:ns2="7ab12f3f-b477-4c7f-9cbe-aef27c735382" xmlns:ns3="5131ba02-836f-4279-86cc-66acb1037933" targetNamespace="http://schemas.microsoft.com/office/2006/metadata/properties" ma:root="true" ma:fieldsID="9d685ba099c2c246ce3ef499302b2cfe" ns2:_="" ns3:_="">
    <xsd:import namespace="7ab12f3f-b477-4c7f-9cbe-aef27c735382"/>
    <xsd:import namespace="5131ba02-836f-4279-86cc-66acb103793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b12f3f-b477-4c7f-9cbe-aef27c7353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0b8bac6c-3eee-4b58-a120-65eda34c002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31ba02-836f-4279-86cc-66acb1037933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c8380f19-97b3-413f-b378-67e6821b60bd}" ma:internalName="TaxCatchAll" ma:showField="CatchAllData" ma:web="5131ba02-836f-4279-86cc-66acb103793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131ba02-836f-4279-86cc-66acb1037933" xsi:nil="true"/>
    <lcf76f155ced4ddcb4097134ff3c332f xmlns="7ab12f3f-b477-4c7f-9cbe-aef27c73538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97FFDCC-190E-4E87-AA30-F863EB8CD8C5}"/>
</file>

<file path=customXml/itemProps2.xml><?xml version="1.0" encoding="utf-8"?>
<ds:datastoreItem xmlns:ds="http://schemas.openxmlformats.org/officeDocument/2006/customXml" ds:itemID="{1D2BCF98-8102-4867-8BF1-4D50D930E706}"/>
</file>

<file path=customXml/itemProps3.xml><?xml version="1.0" encoding="utf-8"?>
<ds:datastoreItem xmlns:ds="http://schemas.openxmlformats.org/officeDocument/2006/customXml" ds:itemID="{99C62A28-439A-42A9-B699-29EEA4B5DCB8}"/>
</file>

<file path=docProps/app.xml><?xml version="1.0" encoding="utf-8"?>
<Properties xmlns="http://schemas.openxmlformats.org/officeDocument/2006/extended-properties" xmlns:vt="http://schemas.openxmlformats.org/officeDocument/2006/docPropsVTypes">
  <TotalTime>4424</TotalTime>
  <Words>1698</Words>
  <Application>Microsoft Office PowerPoint</Application>
  <PresentationFormat>Widescreen</PresentationFormat>
  <Paragraphs>82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Office Theme</vt:lpstr>
      <vt:lpstr>Matthew 22 v 34 - 46</vt:lpstr>
      <vt:lpstr>Matthew 22 v 34 – 40 – the Torah Law Question to Jesus</vt:lpstr>
      <vt:lpstr>Matthew 22 v 34 – 40 – the Torah Law Question to Jesus</vt:lpstr>
      <vt:lpstr>Matthew 22 v 34 – 40 – the Torah Law Question to Jesus</vt:lpstr>
      <vt:lpstr>Matthew 22 v 34 – 40 – the Torah Law Question to Jesus</vt:lpstr>
      <vt:lpstr>Matthew 22 v 34 – 40 – the Torah Law Question to Jesus</vt:lpstr>
      <vt:lpstr>Matthew 22 v 34 – 40 – the Torah Law Question to Jesus</vt:lpstr>
      <vt:lpstr>Matthew 22 v 34 – 40 – the Torah Law Question to Jesus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Ray Kelly</dc:creator>
  <cp:lastModifiedBy>Ray Kelly</cp:lastModifiedBy>
  <cp:revision>1</cp:revision>
  <dcterms:created xsi:type="dcterms:W3CDTF">2025-08-20T17:58:52Z</dcterms:created>
  <dcterms:modified xsi:type="dcterms:W3CDTF">2025-08-23T19:43:16Z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0x010100EB2C063175DF504CA88AF12C082CE016</vt:lpwstr>
  </property>
</Properties>
</file>