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A5CABB-2EF6-4796-8007-B2CD955E039F}" v="1" dt="2024-09-10T16:49:21.8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4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6DA5CABB-2EF6-4796-8007-B2CD955E039F}"/>
    <pc:docChg chg="undo custSel addSld delSld modSld sldOrd">
      <pc:chgData name="Ray Kelly" userId="fe8bf2b6eea63579" providerId="LiveId" clId="{6DA5CABB-2EF6-4796-8007-B2CD955E039F}" dt="2024-09-14T18:17:49.964" v="13807" actId="47"/>
      <pc:docMkLst>
        <pc:docMk/>
      </pc:docMkLst>
      <pc:sldChg chg="modSp mod">
        <pc:chgData name="Ray Kelly" userId="fe8bf2b6eea63579" providerId="LiveId" clId="{6DA5CABB-2EF6-4796-8007-B2CD955E039F}" dt="2024-09-13T18:10:03.905" v="11993" actId="20577"/>
        <pc:sldMkLst>
          <pc:docMk/>
          <pc:sldMk cId="658366425" sldId="256"/>
        </pc:sldMkLst>
        <pc:spChg chg="mod">
          <ac:chgData name="Ray Kelly" userId="fe8bf2b6eea63579" providerId="LiveId" clId="{6DA5CABB-2EF6-4796-8007-B2CD955E039F}" dt="2024-09-13T18:10:03.905" v="11993" actId="20577"/>
          <ac:spMkLst>
            <pc:docMk/>
            <pc:sldMk cId="658366425" sldId="256"/>
            <ac:spMk id="2" creationId="{2808B8D1-2894-4B6B-B7C7-FE108A174701}"/>
          </ac:spMkLst>
        </pc:spChg>
        <pc:spChg chg="mod">
          <ac:chgData name="Ray Kelly" userId="fe8bf2b6eea63579" providerId="LiveId" clId="{6DA5CABB-2EF6-4796-8007-B2CD955E039F}" dt="2024-09-08T15:58:57.718" v="48" actId="20577"/>
          <ac:spMkLst>
            <pc:docMk/>
            <pc:sldMk cId="658366425" sldId="256"/>
            <ac:spMk id="3" creationId="{FB26985A-1EF3-3F04-1964-5E08AB003B53}"/>
          </ac:spMkLst>
        </pc:spChg>
      </pc:sldChg>
      <pc:sldChg chg="modSp new mod">
        <pc:chgData name="Ray Kelly" userId="fe8bf2b6eea63579" providerId="LiveId" clId="{6DA5CABB-2EF6-4796-8007-B2CD955E039F}" dt="2024-09-14T15:33:49.378" v="13554" actId="20577"/>
        <pc:sldMkLst>
          <pc:docMk/>
          <pc:sldMk cId="3579587787" sldId="257"/>
        </pc:sldMkLst>
        <pc:spChg chg="mod">
          <ac:chgData name="Ray Kelly" userId="fe8bf2b6eea63579" providerId="LiveId" clId="{6DA5CABB-2EF6-4796-8007-B2CD955E039F}" dt="2024-09-08T15:59:18.542" v="61" actId="20577"/>
          <ac:spMkLst>
            <pc:docMk/>
            <pc:sldMk cId="3579587787" sldId="257"/>
            <ac:spMk id="2" creationId="{64EBDD73-B19E-D241-9C97-2013E201AF2E}"/>
          </ac:spMkLst>
        </pc:spChg>
        <pc:spChg chg="mod">
          <ac:chgData name="Ray Kelly" userId="fe8bf2b6eea63579" providerId="LiveId" clId="{6DA5CABB-2EF6-4796-8007-B2CD955E039F}" dt="2024-09-14T15:33:49.378" v="13554" actId="20577"/>
          <ac:spMkLst>
            <pc:docMk/>
            <pc:sldMk cId="3579587787" sldId="257"/>
            <ac:spMk id="3" creationId="{F6431FC1-9414-1D9E-2ACD-18430503532F}"/>
          </ac:spMkLst>
        </pc:spChg>
      </pc:sldChg>
      <pc:sldChg chg="modSp new mod">
        <pc:chgData name="Ray Kelly" userId="fe8bf2b6eea63579" providerId="LiveId" clId="{6DA5CABB-2EF6-4796-8007-B2CD955E039F}" dt="2024-09-14T15:37:00.629" v="13674" actId="20577"/>
        <pc:sldMkLst>
          <pc:docMk/>
          <pc:sldMk cId="3990804482" sldId="258"/>
        </pc:sldMkLst>
        <pc:spChg chg="mod">
          <ac:chgData name="Ray Kelly" userId="fe8bf2b6eea63579" providerId="LiveId" clId="{6DA5CABB-2EF6-4796-8007-B2CD955E039F}" dt="2024-09-09T19:05:07.624" v="1668" actId="20577"/>
          <ac:spMkLst>
            <pc:docMk/>
            <pc:sldMk cId="3990804482" sldId="258"/>
            <ac:spMk id="2" creationId="{14AB3F10-70EB-5D9E-896B-3282C908EEA0}"/>
          </ac:spMkLst>
        </pc:spChg>
        <pc:spChg chg="mod">
          <ac:chgData name="Ray Kelly" userId="fe8bf2b6eea63579" providerId="LiveId" clId="{6DA5CABB-2EF6-4796-8007-B2CD955E039F}" dt="2024-09-14T15:37:00.629" v="13674" actId="20577"/>
          <ac:spMkLst>
            <pc:docMk/>
            <pc:sldMk cId="3990804482" sldId="258"/>
            <ac:spMk id="3" creationId="{5414FC46-D866-5226-6F27-3D666C858B1D}"/>
          </ac:spMkLst>
        </pc:spChg>
      </pc:sldChg>
      <pc:sldChg chg="modSp add mod">
        <pc:chgData name="Ray Kelly" userId="fe8bf2b6eea63579" providerId="LiveId" clId="{6DA5CABB-2EF6-4796-8007-B2CD955E039F}" dt="2024-09-14T16:20:13.484" v="13680" actId="20577"/>
        <pc:sldMkLst>
          <pc:docMk/>
          <pc:sldMk cId="3645378215" sldId="259"/>
        </pc:sldMkLst>
        <pc:spChg chg="mod">
          <ac:chgData name="Ray Kelly" userId="fe8bf2b6eea63579" providerId="LiveId" clId="{6DA5CABB-2EF6-4796-8007-B2CD955E039F}" dt="2024-09-14T16:20:13.484" v="13680" actId="20577"/>
          <ac:spMkLst>
            <pc:docMk/>
            <pc:sldMk cId="3645378215" sldId="259"/>
            <ac:spMk id="3" creationId="{5414FC46-D866-5226-6F27-3D666C858B1D}"/>
          </ac:spMkLst>
        </pc:spChg>
      </pc:sldChg>
      <pc:sldChg chg="modSp add mod">
        <pc:chgData name="Ray Kelly" userId="fe8bf2b6eea63579" providerId="LiveId" clId="{6DA5CABB-2EF6-4796-8007-B2CD955E039F}" dt="2024-09-14T16:26:37.663" v="13708" actId="20577"/>
        <pc:sldMkLst>
          <pc:docMk/>
          <pc:sldMk cId="818297209" sldId="260"/>
        </pc:sldMkLst>
        <pc:spChg chg="mod">
          <ac:chgData name="Ray Kelly" userId="fe8bf2b6eea63579" providerId="LiveId" clId="{6DA5CABB-2EF6-4796-8007-B2CD955E039F}" dt="2024-09-14T16:26:37.663" v="13708" actId="20577"/>
          <ac:spMkLst>
            <pc:docMk/>
            <pc:sldMk cId="818297209" sldId="260"/>
            <ac:spMk id="3" creationId="{5414FC46-D866-5226-6F27-3D666C858B1D}"/>
          </ac:spMkLst>
        </pc:spChg>
      </pc:sldChg>
      <pc:sldChg chg="modSp add mod ord">
        <pc:chgData name="Ray Kelly" userId="fe8bf2b6eea63579" providerId="LiveId" clId="{6DA5CABB-2EF6-4796-8007-B2CD955E039F}" dt="2024-09-14T16:36:35.377" v="13758" actId="20577"/>
        <pc:sldMkLst>
          <pc:docMk/>
          <pc:sldMk cId="2734774226" sldId="261"/>
        </pc:sldMkLst>
        <pc:spChg chg="mod">
          <ac:chgData name="Ray Kelly" userId="fe8bf2b6eea63579" providerId="LiveId" clId="{6DA5CABB-2EF6-4796-8007-B2CD955E039F}" dt="2024-09-14T16:36:35.377" v="13758" actId="20577"/>
          <ac:spMkLst>
            <pc:docMk/>
            <pc:sldMk cId="2734774226" sldId="261"/>
            <ac:spMk id="3" creationId="{5414FC46-D866-5226-6F27-3D666C858B1D}"/>
          </ac:spMkLst>
        </pc:spChg>
      </pc:sldChg>
      <pc:sldChg chg="modSp add mod">
        <pc:chgData name="Ray Kelly" userId="fe8bf2b6eea63579" providerId="LiveId" clId="{6DA5CABB-2EF6-4796-8007-B2CD955E039F}" dt="2024-09-14T16:46:48.721" v="13805" actId="20577"/>
        <pc:sldMkLst>
          <pc:docMk/>
          <pc:sldMk cId="1126577544" sldId="262"/>
        </pc:sldMkLst>
        <pc:spChg chg="mod">
          <ac:chgData name="Ray Kelly" userId="fe8bf2b6eea63579" providerId="LiveId" clId="{6DA5CABB-2EF6-4796-8007-B2CD955E039F}" dt="2024-09-14T16:46:48.721" v="13805" actId="20577"/>
          <ac:spMkLst>
            <pc:docMk/>
            <pc:sldMk cId="1126577544" sldId="262"/>
            <ac:spMk id="3" creationId="{5414FC46-D866-5226-6F27-3D666C858B1D}"/>
          </ac:spMkLst>
        </pc:spChg>
      </pc:sldChg>
      <pc:sldChg chg="modSp add mod">
        <pc:chgData name="Ray Kelly" userId="fe8bf2b6eea63579" providerId="LiveId" clId="{6DA5CABB-2EF6-4796-8007-B2CD955E039F}" dt="2024-09-11T17:03:07.908" v="11979" actId="20577"/>
        <pc:sldMkLst>
          <pc:docMk/>
          <pc:sldMk cId="4195723823" sldId="263"/>
        </pc:sldMkLst>
        <pc:spChg chg="mod">
          <ac:chgData name="Ray Kelly" userId="fe8bf2b6eea63579" providerId="LiveId" clId="{6DA5CABB-2EF6-4796-8007-B2CD955E039F}" dt="2024-09-11T17:03:07.908" v="11979" actId="20577"/>
          <ac:spMkLst>
            <pc:docMk/>
            <pc:sldMk cId="4195723823" sldId="263"/>
            <ac:spMk id="3" creationId="{5414FC46-D866-5226-6F27-3D666C858B1D}"/>
          </ac:spMkLst>
        </pc:spChg>
      </pc:sldChg>
      <pc:sldChg chg="modSp add del mod">
        <pc:chgData name="Ray Kelly" userId="fe8bf2b6eea63579" providerId="LiveId" clId="{6DA5CABB-2EF6-4796-8007-B2CD955E039F}" dt="2024-09-14T18:17:49.964" v="13807" actId="47"/>
        <pc:sldMkLst>
          <pc:docMk/>
          <pc:sldMk cId="2601981499" sldId="264"/>
        </pc:sldMkLst>
        <pc:spChg chg="mod">
          <ac:chgData name="Ray Kelly" userId="fe8bf2b6eea63579" providerId="LiveId" clId="{6DA5CABB-2EF6-4796-8007-B2CD955E039F}" dt="2024-09-13T19:28:15.130" v="12081" actId="20577"/>
          <ac:spMkLst>
            <pc:docMk/>
            <pc:sldMk cId="2601981499" sldId="264"/>
            <ac:spMk id="3" creationId="{5414FC46-D866-5226-6F27-3D666C858B1D}"/>
          </ac:spMkLst>
        </pc:spChg>
      </pc:sldChg>
      <pc:sldChg chg="modSp add mod">
        <pc:chgData name="Ray Kelly" userId="fe8bf2b6eea63579" providerId="LiveId" clId="{6DA5CABB-2EF6-4796-8007-B2CD955E039F}" dt="2024-09-14T15:28:14.758" v="13396" actId="20577"/>
        <pc:sldMkLst>
          <pc:docMk/>
          <pc:sldMk cId="3342227174" sldId="265"/>
        </pc:sldMkLst>
        <pc:spChg chg="mod">
          <ac:chgData name="Ray Kelly" userId="fe8bf2b6eea63579" providerId="LiveId" clId="{6DA5CABB-2EF6-4796-8007-B2CD955E039F}" dt="2024-09-14T15:28:14.758" v="13396" actId="20577"/>
          <ac:spMkLst>
            <pc:docMk/>
            <pc:sldMk cId="3342227174" sldId="265"/>
            <ac:spMk id="3" creationId="{5414FC46-D866-5226-6F27-3D666C858B1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6E2B9-8ABA-D886-3686-6EC025BD1B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D362F49-05C8-BC31-8623-0F31ECA772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AD33799-D96E-7BAD-853E-1AE9B361644F}"/>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5" name="Footer Placeholder 4">
            <a:extLst>
              <a:ext uri="{FF2B5EF4-FFF2-40B4-BE49-F238E27FC236}">
                <a16:creationId xmlns:a16="http://schemas.microsoft.com/office/drawing/2014/main" id="{A7EFDA23-07BF-EC2D-9B38-E8304E2F33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B62B5E-CF8D-AFCD-AC41-2BD4297C5A73}"/>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2569227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C1F53-F3A8-7ED9-1535-4EA5206016B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8ECA41-8FDA-5460-3697-5CF4D32D18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ED8902-CF6C-B98F-03F0-0FFA02BEE189}"/>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5" name="Footer Placeholder 4">
            <a:extLst>
              <a:ext uri="{FF2B5EF4-FFF2-40B4-BE49-F238E27FC236}">
                <a16:creationId xmlns:a16="http://schemas.microsoft.com/office/drawing/2014/main" id="{44B1EF5E-206D-F3BC-24F7-0608DE61B0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CFC454-1E98-6DDE-018F-72601058FEAD}"/>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1041300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F6F837-91EE-3A54-7844-028065629B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D2E6E-272E-0573-EB25-0A9E236886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7F60F7-F5F8-6D7E-11BE-E4C6A52B5CE1}"/>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5" name="Footer Placeholder 4">
            <a:extLst>
              <a:ext uri="{FF2B5EF4-FFF2-40B4-BE49-F238E27FC236}">
                <a16:creationId xmlns:a16="http://schemas.microsoft.com/office/drawing/2014/main" id="{584FF48C-6E60-CAF4-EA38-13FD739687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2871CF-14AF-4622-1034-0812EE97D0E6}"/>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1656398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77F70-B64C-AF15-9913-45144AEE5CB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32511A-6650-97B1-1E68-C870070153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07BCBF-6E58-5456-9FCF-BA0864C8305B}"/>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5" name="Footer Placeholder 4">
            <a:extLst>
              <a:ext uri="{FF2B5EF4-FFF2-40B4-BE49-F238E27FC236}">
                <a16:creationId xmlns:a16="http://schemas.microsoft.com/office/drawing/2014/main" id="{05EC01E6-39C9-9C00-EB23-B7FF7B32CC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78F6A7-80D2-DB6B-00D1-73A79DE48B53}"/>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2041093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8A947-62BC-691C-0340-EAA8277CCF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32D1ABE-1C1D-3D21-3FE1-4F401AAB8DD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09A29E-C2AE-FA17-EBC8-E4AB08AF0944}"/>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5" name="Footer Placeholder 4">
            <a:extLst>
              <a:ext uri="{FF2B5EF4-FFF2-40B4-BE49-F238E27FC236}">
                <a16:creationId xmlns:a16="http://schemas.microsoft.com/office/drawing/2014/main" id="{A003CC09-0F9D-74B1-BD19-6F53F484AA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74190C-50B8-F4CB-CEB1-6714E6F3236A}"/>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130190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2CAB8-0C47-680C-D6EB-778D18A98D9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CEC011-2D82-90B2-4495-3C873F8E89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1AB6C7C-BBB8-DE0E-BE15-3FA9FE491F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CCA89A6-0784-DA07-1EC0-4576B161EEE5}"/>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6" name="Footer Placeholder 5">
            <a:extLst>
              <a:ext uri="{FF2B5EF4-FFF2-40B4-BE49-F238E27FC236}">
                <a16:creationId xmlns:a16="http://schemas.microsoft.com/office/drawing/2014/main" id="{AAC6CA67-51F3-811F-90A5-DFBC57A389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326D38-6B4A-6E4A-630B-9319005737BA}"/>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1501028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AAEBA-5D0B-1F34-A0F0-6484D42B06E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5CF217-993D-6C1B-9BF2-C60AB6358E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EA6677-BAD9-EF4D-BED2-21D8128CAE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1573D3-2284-84BD-D32B-5FAA1F0F98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514EFC-FA86-4F9A-8498-EC9A7E9997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4D46EEA-0975-BC7E-0EE1-2C702220930B}"/>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8" name="Footer Placeholder 7">
            <a:extLst>
              <a:ext uri="{FF2B5EF4-FFF2-40B4-BE49-F238E27FC236}">
                <a16:creationId xmlns:a16="http://schemas.microsoft.com/office/drawing/2014/main" id="{FC90725F-BE01-E20C-17D0-9E740DA625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B6F7AFB-4FA1-C998-ADB1-31A70797CBB8}"/>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3814536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F1FE1-856E-8732-AE77-A83C276E539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F030CF7-5C98-3D25-11DD-C8F5C6CAB5B1}"/>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4" name="Footer Placeholder 3">
            <a:extLst>
              <a:ext uri="{FF2B5EF4-FFF2-40B4-BE49-F238E27FC236}">
                <a16:creationId xmlns:a16="http://schemas.microsoft.com/office/drawing/2014/main" id="{91994FD4-7C53-D29D-A02A-9744999659A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D488141-0E24-0F12-505D-45BEE8140927}"/>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3524616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BF08B0-5538-BBD3-6110-CE36987CB163}"/>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3" name="Footer Placeholder 2">
            <a:extLst>
              <a:ext uri="{FF2B5EF4-FFF2-40B4-BE49-F238E27FC236}">
                <a16:creationId xmlns:a16="http://schemas.microsoft.com/office/drawing/2014/main" id="{9EE6C6B9-627A-CB83-D369-16A9B7F8B18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5C35690-EEEE-F0D8-16C7-6D1ED440A497}"/>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1497262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2384F-F314-DA76-EE62-C22060DBAA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ABF8ED-D500-09C1-2802-D8A9677A48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A4EA3F-68C1-1670-ADA6-922ECA2490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06F5DA-5396-8B22-2D7D-F8C27537F4AB}"/>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6" name="Footer Placeholder 5">
            <a:extLst>
              <a:ext uri="{FF2B5EF4-FFF2-40B4-BE49-F238E27FC236}">
                <a16:creationId xmlns:a16="http://schemas.microsoft.com/office/drawing/2014/main" id="{42373CB4-BF78-1A80-094D-B2962DBCA5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5F026A-2E61-DC33-FD9A-782330F460DC}"/>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3807966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CF9C7-07E7-2613-B9A7-84DF0D40E9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C2F92C2-C47E-E6E6-CCE9-B06166092E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BF0D873-9F14-BFB4-F8D0-1254B527C5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BBA1B7-4C55-3197-93EB-990518C25F3F}"/>
              </a:ext>
            </a:extLst>
          </p:cNvPr>
          <p:cNvSpPr>
            <a:spLocks noGrp="1"/>
          </p:cNvSpPr>
          <p:nvPr>
            <p:ph type="dt" sz="half" idx="10"/>
          </p:nvPr>
        </p:nvSpPr>
        <p:spPr/>
        <p:txBody>
          <a:bodyPr/>
          <a:lstStyle/>
          <a:p>
            <a:fld id="{CC10D497-A096-44F5-BE7A-0925AABEAD6D}" type="datetimeFigureOut">
              <a:rPr lang="en-GB" smtClean="0"/>
              <a:t>14/09/2024</a:t>
            </a:fld>
            <a:endParaRPr lang="en-GB"/>
          </a:p>
        </p:txBody>
      </p:sp>
      <p:sp>
        <p:nvSpPr>
          <p:cNvPr id="6" name="Footer Placeholder 5">
            <a:extLst>
              <a:ext uri="{FF2B5EF4-FFF2-40B4-BE49-F238E27FC236}">
                <a16:creationId xmlns:a16="http://schemas.microsoft.com/office/drawing/2014/main" id="{EC1C5FD8-BB9D-2519-D70A-637DD419E8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44CC02-B5C2-6D69-AD87-EE37C2AB669D}"/>
              </a:ext>
            </a:extLst>
          </p:cNvPr>
          <p:cNvSpPr>
            <a:spLocks noGrp="1"/>
          </p:cNvSpPr>
          <p:nvPr>
            <p:ph type="sldNum" sz="quarter" idx="12"/>
          </p:nvPr>
        </p:nvSpPr>
        <p:spPr/>
        <p:txBody>
          <a:bodyPr/>
          <a:lstStyle/>
          <a:p>
            <a:fld id="{01F189F7-F836-4638-8FA3-85241EEC167C}" type="slidenum">
              <a:rPr lang="en-GB" smtClean="0"/>
              <a:t>‹#›</a:t>
            </a:fld>
            <a:endParaRPr lang="en-GB"/>
          </a:p>
        </p:txBody>
      </p:sp>
    </p:spTree>
    <p:extLst>
      <p:ext uri="{BB962C8B-B14F-4D97-AF65-F5344CB8AC3E}">
        <p14:creationId xmlns:p14="http://schemas.microsoft.com/office/powerpoint/2010/main" val="2919792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D132A1-DB1B-DEE1-A215-5B66242781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EAD7C2-7D8D-401A-226F-E6E2A8D8A1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C47D94-27B9-EC75-3466-8BA500F213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10D497-A096-44F5-BE7A-0925AABEAD6D}" type="datetimeFigureOut">
              <a:rPr lang="en-GB" smtClean="0"/>
              <a:t>14/09/2024</a:t>
            </a:fld>
            <a:endParaRPr lang="en-GB"/>
          </a:p>
        </p:txBody>
      </p:sp>
      <p:sp>
        <p:nvSpPr>
          <p:cNvPr id="5" name="Footer Placeholder 4">
            <a:extLst>
              <a:ext uri="{FF2B5EF4-FFF2-40B4-BE49-F238E27FC236}">
                <a16:creationId xmlns:a16="http://schemas.microsoft.com/office/drawing/2014/main" id="{9A9B4279-B822-A7A1-A06B-BCE9B8CCA6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F745F34-3376-46F6-72B5-4BD1FA15E3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1F189F7-F836-4638-8FA3-85241EEC167C}" type="slidenum">
              <a:rPr lang="en-GB" smtClean="0"/>
              <a:t>‹#›</a:t>
            </a:fld>
            <a:endParaRPr lang="en-GB"/>
          </a:p>
        </p:txBody>
      </p:sp>
    </p:spTree>
    <p:extLst>
      <p:ext uri="{BB962C8B-B14F-4D97-AF65-F5344CB8AC3E}">
        <p14:creationId xmlns:p14="http://schemas.microsoft.com/office/powerpoint/2010/main" val="3522701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8B8D1-2894-4B6B-B7C7-FE108A174701}"/>
              </a:ext>
            </a:extLst>
          </p:cNvPr>
          <p:cNvSpPr>
            <a:spLocks noGrp="1"/>
          </p:cNvSpPr>
          <p:nvPr>
            <p:ph type="ctrTitle"/>
          </p:nvPr>
        </p:nvSpPr>
        <p:spPr/>
        <p:txBody>
          <a:bodyPr/>
          <a:lstStyle/>
          <a:p>
            <a:r>
              <a:rPr lang="en-GB" dirty="0"/>
              <a:t>Matthew 13 v 53 – 58</a:t>
            </a:r>
          </a:p>
        </p:txBody>
      </p:sp>
      <p:sp>
        <p:nvSpPr>
          <p:cNvPr id="3" name="Subtitle 2">
            <a:extLst>
              <a:ext uri="{FF2B5EF4-FFF2-40B4-BE49-F238E27FC236}">
                <a16:creationId xmlns:a16="http://schemas.microsoft.com/office/drawing/2014/main" id="{FB26985A-1EF3-3F04-1964-5E08AB003B53}"/>
              </a:ext>
            </a:extLst>
          </p:cNvPr>
          <p:cNvSpPr>
            <a:spLocks noGrp="1"/>
          </p:cNvSpPr>
          <p:nvPr>
            <p:ph type="subTitle" idx="1"/>
          </p:nvPr>
        </p:nvSpPr>
        <p:spPr/>
        <p:txBody>
          <a:bodyPr/>
          <a:lstStyle/>
          <a:p>
            <a:r>
              <a:rPr lang="en-GB" dirty="0"/>
              <a:t>Unbelief and rebellion</a:t>
            </a:r>
          </a:p>
        </p:txBody>
      </p:sp>
    </p:spTree>
    <p:extLst>
      <p:ext uri="{BB962C8B-B14F-4D97-AF65-F5344CB8AC3E}">
        <p14:creationId xmlns:p14="http://schemas.microsoft.com/office/powerpoint/2010/main" val="658366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F10-70EB-5D9E-896B-3282C908EEA0}"/>
              </a:ext>
            </a:extLst>
          </p:cNvPr>
          <p:cNvSpPr>
            <a:spLocks noGrp="1"/>
          </p:cNvSpPr>
          <p:nvPr>
            <p:ph type="title"/>
          </p:nvPr>
        </p:nvSpPr>
        <p:spPr/>
        <p:txBody>
          <a:bodyPr/>
          <a:lstStyle/>
          <a:p>
            <a:r>
              <a:rPr lang="en-GB" dirty="0"/>
              <a:t>The return to Nazareth</a:t>
            </a:r>
          </a:p>
        </p:txBody>
      </p:sp>
      <p:sp>
        <p:nvSpPr>
          <p:cNvPr id="3" name="Content Placeholder 2">
            <a:extLst>
              <a:ext uri="{FF2B5EF4-FFF2-40B4-BE49-F238E27FC236}">
                <a16:creationId xmlns:a16="http://schemas.microsoft.com/office/drawing/2014/main" id="{5414FC46-D866-5226-6F27-3D666C858B1D}"/>
              </a:ext>
            </a:extLst>
          </p:cNvPr>
          <p:cNvSpPr>
            <a:spLocks noGrp="1"/>
          </p:cNvSpPr>
          <p:nvPr>
            <p:ph idx="1"/>
          </p:nvPr>
        </p:nvSpPr>
        <p:spPr>
          <a:xfrm>
            <a:off x="176981" y="1383172"/>
            <a:ext cx="11887200" cy="5474827"/>
          </a:xfrm>
        </p:spPr>
        <p:txBody>
          <a:bodyPr>
            <a:normAutofit fontScale="92500" lnSpcReduction="20000"/>
          </a:bodyPr>
          <a:lstStyle/>
          <a:p>
            <a:r>
              <a:rPr lang="en-GB" dirty="0"/>
              <a:t>Applications</a:t>
            </a:r>
          </a:p>
          <a:p>
            <a:r>
              <a:rPr lang="en-GB" dirty="0"/>
              <a:t>There are no contradictions in God’s word, so we need to be diligent to understand it.</a:t>
            </a:r>
          </a:p>
          <a:p>
            <a:r>
              <a:rPr lang="en-GB" dirty="0"/>
              <a:t>Study for yourself and do not believe what your favourite preacher says unconditionally. They are all wrong in part.                                                                                                                                                                                                                                                                                                                                                                     </a:t>
            </a:r>
          </a:p>
          <a:p>
            <a:r>
              <a:rPr lang="en-GB" dirty="0"/>
              <a:t>The emotions we feel are also emotions Jesus feels with even greater intensity.</a:t>
            </a:r>
          </a:p>
          <a:p>
            <a:r>
              <a:rPr lang="en-GB" dirty="0"/>
              <a:t>Jesus’ responses are driven by love – we need to understand his depth of love for us that is not diminished because of His foreknowledge or because He has to judge us, discipline us or correct us.</a:t>
            </a:r>
          </a:p>
          <a:p>
            <a:r>
              <a:rPr lang="en-GB" dirty="0"/>
              <a:t>Jesus went back to His home-town knowing how He would be received, but He persisted anyway – we need to love people more than our fear of their reactions or rejection.</a:t>
            </a:r>
          </a:p>
          <a:p>
            <a:r>
              <a:rPr lang="en-GB" dirty="0"/>
              <a:t>The Gospel is not a message of unconditional salvation for all, but for those who believe: for those who refuse to believe it is an eternal death sentence.</a:t>
            </a:r>
          </a:p>
          <a:p>
            <a:r>
              <a:rPr lang="en-GB" dirty="0"/>
              <a:t>We need to share the Gospel with all and be prepared for gut wrenching sadness when many or perhaps all reject it.</a:t>
            </a:r>
          </a:p>
        </p:txBody>
      </p:sp>
    </p:spTree>
    <p:extLst>
      <p:ext uri="{BB962C8B-B14F-4D97-AF65-F5344CB8AC3E}">
        <p14:creationId xmlns:p14="http://schemas.microsoft.com/office/powerpoint/2010/main" val="3342227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BDD73-B19E-D241-9C97-2013E201AF2E}"/>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F6431FC1-9414-1D9E-2ACD-18430503532F}"/>
              </a:ext>
            </a:extLst>
          </p:cNvPr>
          <p:cNvSpPr>
            <a:spLocks noGrp="1"/>
          </p:cNvSpPr>
          <p:nvPr>
            <p:ph idx="1"/>
          </p:nvPr>
        </p:nvSpPr>
        <p:spPr>
          <a:xfrm>
            <a:off x="838200" y="1278194"/>
            <a:ext cx="10515600" cy="5579806"/>
          </a:xfrm>
        </p:spPr>
        <p:txBody>
          <a:bodyPr>
            <a:normAutofit fontScale="62500" lnSpcReduction="20000"/>
          </a:bodyPr>
          <a:lstStyle/>
          <a:p>
            <a:r>
              <a:rPr lang="en-GB" dirty="0"/>
              <a:t>First, a small correction from last week.</a:t>
            </a:r>
          </a:p>
          <a:p>
            <a:r>
              <a:rPr lang="en-GB" dirty="0"/>
              <a:t>I referred to the distinction between the parable of the dragnet and that of the wheat and the tares.</a:t>
            </a:r>
          </a:p>
          <a:p>
            <a:r>
              <a:rPr lang="en-GB" dirty="0"/>
              <a:t>In it I referred to the wheat and the tares as referencing the poisonous sowing of tares into the church.  This was incorrect – the field is the world not the church.</a:t>
            </a:r>
          </a:p>
          <a:p>
            <a:r>
              <a:rPr lang="en-GB" dirty="0"/>
              <a:t>But the distinction still remains that the tares were sown by the enemy to produce those poisonous and deceitful people who resemble the wheat (those who receive the seed sown into good hearts) but are removed at the time of the harvest. It refers to the particular penalty for deceivers among believers.</a:t>
            </a:r>
          </a:p>
          <a:p>
            <a:r>
              <a:rPr lang="en-GB" dirty="0"/>
              <a:t>The dragnet refers to an indiscriminate catch of all humanity, after which a great separation will occur.</a:t>
            </a:r>
          </a:p>
          <a:p>
            <a:r>
              <a:rPr lang="en-GB" dirty="0"/>
              <a:t>Now we come to what happens after Jesus completed the Kingdom parables.</a:t>
            </a:r>
          </a:p>
          <a:p>
            <a:r>
              <a:rPr lang="en-GB" dirty="0"/>
              <a:t>In the parables Jesus has given us a window on what the Kingdom of God is like – remember the Jews have been offered the Kingdom of God (heaven) by the King (Jesus) and have refused Him and, by extension, His Kingdom.</a:t>
            </a:r>
          </a:p>
          <a:p>
            <a:r>
              <a:rPr lang="en-GB" dirty="0"/>
              <a:t>The Kingdom was created by the sowing of the seed of God’s word into the fertile soil of willing hearts, challenged by the tares (those who would destroy the crop by deception and poison), yet would grow to accommodate the gentiles (the unclean) through a pathway created by an unleavened sin offering (Jesus) who became leavened (sin) for us.</a:t>
            </a:r>
          </a:p>
          <a:p>
            <a:r>
              <a:rPr lang="en-GB" dirty="0"/>
              <a:t>There would be two treasures within the Kingdom, the buried treasure from the earth (believing Israel) and the pearl  of great price (believing Gentiles), both of which can be seen in the foundations and gates of the New Jerusalem</a:t>
            </a:r>
          </a:p>
          <a:p>
            <a:r>
              <a:rPr lang="en-GB" dirty="0"/>
              <a:t>Based upon this, God’s dragnet would spread out, capturing the whole of humanity, after which there will be a great separation of the good from the bad (saved from unsaved) with the good being preserved and the bad being burned up (fulfilment of Daniel 12 v 2).</a:t>
            </a:r>
          </a:p>
        </p:txBody>
      </p:sp>
    </p:spTree>
    <p:extLst>
      <p:ext uri="{BB962C8B-B14F-4D97-AF65-F5344CB8AC3E}">
        <p14:creationId xmlns:p14="http://schemas.microsoft.com/office/powerpoint/2010/main" val="3579587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F10-70EB-5D9E-896B-3282C908EEA0}"/>
              </a:ext>
            </a:extLst>
          </p:cNvPr>
          <p:cNvSpPr>
            <a:spLocks noGrp="1"/>
          </p:cNvSpPr>
          <p:nvPr>
            <p:ph type="title"/>
          </p:nvPr>
        </p:nvSpPr>
        <p:spPr/>
        <p:txBody>
          <a:bodyPr/>
          <a:lstStyle/>
          <a:p>
            <a:r>
              <a:rPr lang="en-GB" dirty="0"/>
              <a:t>The return to Nazareth</a:t>
            </a:r>
          </a:p>
        </p:txBody>
      </p:sp>
      <p:sp>
        <p:nvSpPr>
          <p:cNvPr id="3" name="Content Placeholder 2">
            <a:extLst>
              <a:ext uri="{FF2B5EF4-FFF2-40B4-BE49-F238E27FC236}">
                <a16:creationId xmlns:a16="http://schemas.microsoft.com/office/drawing/2014/main" id="{5414FC46-D866-5226-6F27-3D666C858B1D}"/>
              </a:ext>
            </a:extLst>
          </p:cNvPr>
          <p:cNvSpPr>
            <a:spLocks noGrp="1"/>
          </p:cNvSpPr>
          <p:nvPr>
            <p:ph idx="1"/>
          </p:nvPr>
        </p:nvSpPr>
        <p:spPr>
          <a:xfrm>
            <a:off x="196645" y="1383172"/>
            <a:ext cx="11897032" cy="5474827"/>
          </a:xfrm>
        </p:spPr>
        <p:txBody>
          <a:bodyPr>
            <a:normAutofit fontScale="70000" lnSpcReduction="20000"/>
          </a:bodyPr>
          <a:lstStyle/>
          <a:p>
            <a:r>
              <a:rPr lang="en-GB" dirty="0"/>
              <a:t>So, we read that after this time, Jesus departed from the sea of Galilee and returned to the town in which He had grown up, Nazareth.</a:t>
            </a:r>
          </a:p>
          <a:p>
            <a:r>
              <a:rPr lang="en-GB" dirty="0"/>
              <a:t>Nazareth was a small impoverished village, and it is suspected that there was nothing there to entice anyone to visit, hence the statement from Nathanael in John 1 v 46, “Can anything good come out of Nazareth”.</a:t>
            </a:r>
          </a:p>
          <a:p>
            <a:r>
              <a:rPr lang="en-GB" dirty="0"/>
              <a:t>There is a movement to suggest that Nazareth didn’t exist at the time of Jesus, begun by a man called Rene Salm who wrote a book entitled ‘The Myth of Nazareth’. He has been disproved by experts since, though his confusing work still has some traction with determined unbelievers.</a:t>
            </a:r>
          </a:p>
          <a:p>
            <a:r>
              <a:rPr lang="en-GB" dirty="0"/>
              <a:t>Yet Jesus wanted to return there.</a:t>
            </a:r>
          </a:p>
          <a:p>
            <a:r>
              <a:rPr lang="en-GB" dirty="0"/>
              <a:t>His motivation was not one of any normal King: He didn’t seek opulence or the company of dignitaries, but the salvation of the common people – in this case, His immediate family and </a:t>
            </a:r>
            <a:r>
              <a:rPr lang="en-GB"/>
              <a:t>childhood peers.</a:t>
            </a:r>
            <a:endParaRPr lang="en-GB" dirty="0"/>
          </a:p>
          <a:p>
            <a:r>
              <a:rPr lang="en-GB" dirty="0"/>
              <a:t>He taught in their synagogue on the Sabbath and their response seems to be ambiguous.</a:t>
            </a:r>
          </a:p>
          <a:p>
            <a:r>
              <a:rPr lang="en-GB" dirty="0"/>
              <a:t>On the one hand they were astonished at His wisdom, His teaching and His miracles and on the other they took against Him.</a:t>
            </a:r>
          </a:p>
          <a:p>
            <a:r>
              <a:rPr lang="en-GB" dirty="0"/>
              <a:t>“This is Joe’s boy, Simon’s and Jude’s brother; we know His sisters”. They had knowledge but rejected Him</a:t>
            </a:r>
          </a:p>
          <a:p>
            <a:r>
              <a:rPr lang="en-GB" dirty="0"/>
              <a:t>We’ve probably all heard the saying, “familiarity breeds contempt”.</a:t>
            </a:r>
          </a:p>
          <a:p>
            <a:r>
              <a:rPr lang="en-GB" dirty="0"/>
              <a:t>We read that he did not do many miracles there, just healed a few people.</a:t>
            </a:r>
          </a:p>
          <a:p>
            <a:r>
              <a:rPr lang="en-GB" dirty="0"/>
              <a:t>Interesting that we would be glad of this track record in a whole lifetime – perhaps an indication of the great number of miracles Jesus actually performed.</a:t>
            </a:r>
          </a:p>
        </p:txBody>
      </p:sp>
    </p:spTree>
    <p:extLst>
      <p:ext uri="{BB962C8B-B14F-4D97-AF65-F5344CB8AC3E}">
        <p14:creationId xmlns:p14="http://schemas.microsoft.com/office/powerpoint/2010/main" val="3990804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F10-70EB-5D9E-896B-3282C908EEA0}"/>
              </a:ext>
            </a:extLst>
          </p:cNvPr>
          <p:cNvSpPr>
            <a:spLocks noGrp="1"/>
          </p:cNvSpPr>
          <p:nvPr>
            <p:ph type="title"/>
          </p:nvPr>
        </p:nvSpPr>
        <p:spPr/>
        <p:txBody>
          <a:bodyPr/>
          <a:lstStyle/>
          <a:p>
            <a:r>
              <a:rPr lang="en-GB" dirty="0"/>
              <a:t>The return to Nazareth</a:t>
            </a:r>
          </a:p>
        </p:txBody>
      </p:sp>
      <p:sp>
        <p:nvSpPr>
          <p:cNvPr id="3" name="Content Placeholder 2">
            <a:extLst>
              <a:ext uri="{FF2B5EF4-FFF2-40B4-BE49-F238E27FC236}">
                <a16:creationId xmlns:a16="http://schemas.microsoft.com/office/drawing/2014/main" id="{5414FC46-D866-5226-6F27-3D666C858B1D}"/>
              </a:ext>
            </a:extLst>
          </p:cNvPr>
          <p:cNvSpPr>
            <a:spLocks noGrp="1"/>
          </p:cNvSpPr>
          <p:nvPr>
            <p:ph idx="1"/>
          </p:nvPr>
        </p:nvSpPr>
        <p:spPr>
          <a:xfrm>
            <a:off x="838200" y="1383172"/>
            <a:ext cx="10515600" cy="5474827"/>
          </a:xfrm>
        </p:spPr>
        <p:txBody>
          <a:bodyPr>
            <a:normAutofit fontScale="70000" lnSpcReduction="20000"/>
          </a:bodyPr>
          <a:lstStyle/>
          <a:p>
            <a:r>
              <a:rPr lang="en-GB" dirty="0"/>
              <a:t>This period of Jesus’ life is clearly recorded in two of the synoptic Gospels and arguably also in the third.</a:t>
            </a:r>
          </a:p>
          <a:p>
            <a:r>
              <a:rPr lang="en-GB" dirty="0"/>
              <a:t>Mark 6 has an account that is clearly recording the same events but adds a few subtle details.</a:t>
            </a:r>
          </a:p>
          <a:p>
            <a:r>
              <a:rPr lang="en-GB" dirty="0"/>
              <a:t>First that when Jesus went to Nazareth, His disciples went with Him.</a:t>
            </a:r>
          </a:p>
          <a:p>
            <a:r>
              <a:rPr lang="en-GB" dirty="0"/>
              <a:t>This is significant because the accounts in the Gospels were probably eyewitness accounts, or at least corroborated by others.</a:t>
            </a:r>
          </a:p>
          <a:p>
            <a:r>
              <a:rPr lang="en-GB" dirty="0"/>
              <a:t>Secondly, Mark’s account uses the term, “He </a:t>
            </a:r>
            <a:r>
              <a:rPr lang="en-GB" b="1" dirty="0"/>
              <a:t>could</a:t>
            </a:r>
            <a:r>
              <a:rPr lang="en-GB" dirty="0"/>
              <a:t> do no miracle there because of their unbelief”.</a:t>
            </a:r>
          </a:p>
          <a:p>
            <a:r>
              <a:rPr lang="en-GB" dirty="0"/>
              <a:t>If not carefully understood these two passages taken together can produce confusion and doubt.</a:t>
            </a:r>
          </a:p>
          <a:p>
            <a:r>
              <a:rPr lang="en-GB" dirty="0"/>
              <a:t>Does this mean that Jesus was unable to do the miracle?</a:t>
            </a:r>
          </a:p>
          <a:p>
            <a:r>
              <a:rPr lang="en-GB" dirty="0"/>
              <a:t>Is this a contradiction? Does Mark’s account indicate a lack of ability on Jesus’ part, but Matthew’s indicates that He chose to do just a few miracles.</a:t>
            </a:r>
          </a:p>
          <a:p>
            <a:r>
              <a:rPr lang="en-GB" dirty="0"/>
              <a:t>Does this, as many of the pseudo faith-healers would have us believe, provide an explanation for failures in their ministries. “They did not have enough faith to be healed”.</a:t>
            </a:r>
          </a:p>
          <a:p>
            <a:r>
              <a:rPr lang="en-GB" dirty="0"/>
              <a:t>Some who demote Jesus from deity use this verse to suggest He wasn’t God.</a:t>
            </a:r>
          </a:p>
          <a:p>
            <a:r>
              <a:rPr lang="en-GB" dirty="0"/>
              <a:t>Properly understood, there is no contradiction here.</a:t>
            </a:r>
          </a:p>
        </p:txBody>
      </p:sp>
    </p:spTree>
    <p:extLst>
      <p:ext uri="{BB962C8B-B14F-4D97-AF65-F5344CB8AC3E}">
        <p14:creationId xmlns:p14="http://schemas.microsoft.com/office/powerpoint/2010/main" val="3645378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F10-70EB-5D9E-896B-3282C908EEA0}"/>
              </a:ext>
            </a:extLst>
          </p:cNvPr>
          <p:cNvSpPr>
            <a:spLocks noGrp="1"/>
          </p:cNvSpPr>
          <p:nvPr>
            <p:ph type="title"/>
          </p:nvPr>
        </p:nvSpPr>
        <p:spPr/>
        <p:txBody>
          <a:bodyPr/>
          <a:lstStyle/>
          <a:p>
            <a:r>
              <a:rPr lang="en-GB" dirty="0"/>
              <a:t>The return to Nazareth</a:t>
            </a:r>
          </a:p>
        </p:txBody>
      </p:sp>
      <p:sp>
        <p:nvSpPr>
          <p:cNvPr id="3" name="Content Placeholder 2">
            <a:extLst>
              <a:ext uri="{FF2B5EF4-FFF2-40B4-BE49-F238E27FC236}">
                <a16:creationId xmlns:a16="http://schemas.microsoft.com/office/drawing/2014/main" id="{5414FC46-D866-5226-6F27-3D666C858B1D}"/>
              </a:ext>
            </a:extLst>
          </p:cNvPr>
          <p:cNvSpPr>
            <a:spLocks noGrp="1"/>
          </p:cNvSpPr>
          <p:nvPr>
            <p:ph idx="1"/>
          </p:nvPr>
        </p:nvSpPr>
        <p:spPr>
          <a:xfrm>
            <a:off x="304799" y="1383172"/>
            <a:ext cx="11621729" cy="5474827"/>
          </a:xfrm>
        </p:spPr>
        <p:txBody>
          <a:bodyPr>
            <a:noAutofit/>
          </a:bodyPr>
          <a:lstStyle/>
          <a:p>
            <a:r>
              <a:rPr lang="en-GB" sz="1800" dirty="0"/>
              <a:t>Let’s try to put things in some kind of logical order to reveal how there is no contradiction here.</a:t>
            </a:r>
          </a:p>
          <a:p>
            <a:pPr marL="971550" lvl="1" indent="-514350">
              <a:buFont typeface="+mj-lt"/>
              <a:buAutoNum type="arabicPeriod"/>
            </a:pPr>
            <a:r>
              <a:rPr lang="en-GB" sz="1800" dirty="0"/>
              <a:t>Jesus, being God, was and is omnipotent (all powerful), so was certainly capable of doing miracles here.</a:t>
            </a:r>
          </a:p>
          <a:p>
            <a:pPr marL="971550" lvl="1" indent="-514350">
              <a:buFont typeface="+mj-lt"/>
              <a:buAutoNum type="arabicPeriod"/>
            </a:pPr>
            <a:r>
              <a:rPr lang="en-GB" sz="1800" dirty="0"/>
              <a:t>Matthew does not refer to capability and simply states that Jesus didn’t do any miracles.</a:t>
            </a:r>
          </a:p>
          <a:p>
            <a:pPr marL="971550" lvl="1" indent="-514350">
              <a:buFont typeface="+mj-lt"/>
              <a:buAutoNum type="arabicPeriod"/>
            </a:pPr>
            <a:r>
              <a:rPr lang="en-GB" sz="1800" dirty="0"/>
              <a:t>Mark refers to the fact that He ‘could do no miracles there because of their unbelief’</a:t>
            </a:r>
          </a:p>
          <a:p>
            <a:r>
              <a:rPr lang="en-GB" sz="1800" dirty="0"/>
              <a:t>The Bible teaches that Jesus had the power to perform miracles, and this was prophesied (Isaiah 35 v 5 &amp; 6).</a:t>
            </a:r>
          </a:p>
          <a:p>
            <a:r>
              <a:rPr lang="en-GB" sz="1800" dirty="0"/>
              <a:t>His miracles astounded His disciples (Matthew 14 v 33) and confounded His enemies (John 11 v 47).</a:t>
            </a:r>
          </a:p>
          <a:p>
            <a:r>
              <a:rPr lang="en-GB" sz="1800" dirty="0"/>
              <a:t>He exercised divine power over illnesses in people who showed no evidence of personal faith (Luke 7 v 11etc.)</a:t>
            </a:r>
          </a:p>
          <a:p>
            <a:r>
              <a:rPr lang="en-GB" sz="1800" dirty="0"/>
              <a:t>He exercised divine power over infirmity (John 9 v 1 etc.), the laws of nature (John 6 v 19), Material objects (John 2 v 1 etc.), the demonic world (Matthew 12 v 22) and death (John 11 v 43 &amp; 44).</a:t>
            </a:r>
          </a:p>
          <a:p>
            <a:r>
              <a:rPr lang="en-GB" sz="1800" dirty="0"/>
              <a:t>For Jesus to lack the ability to do miracles here is a ridiculous notion: inconceivable.</a:t>
            </a:r>
          </a:p>
          <a:p>
            <a:r>
              <a:rPr lang="en-GB" sz="1800" dirty="0"/>
              <a:t>So, how do we reconcile this?</a:t>
            </a:r>
          </a:p>
          <a:p>
            <a:r>
              <a:rPr lang="en-GB" sz="1800" dirty="0"/>
              <a:t>Well, the Greek construction ‘</a:t>
            </a:r>
            <a:r>
              <a:rPr lang="en-GB" sz="1800" dirty="0" err="1"/>
              <a:t>ou</a:t>
            </a:r>
            <a:r>
              <a:rPr lang="en-GB" sz="1800" dirty="0"/>
              <a:t> </a:t>
            </a:r>
            <a:r>
              <a:rPr lang="en-GB" sz="1800" dirty="0" err="1"/>
              <a:t>dunamai</a:t>
            </a:r>
            <a:r>
              <a:rPr lang="en-GB" sz="1800" dirty="0"/>
              <a:t>’ is an idiomatic way of speaking that often, though not always refers to a decision not to do something, rather than one’s inability to do it.</a:t>
            </a:r>
          </a:p>
          <a:p>
            <a:r>
              <a:rPr lang="en-GB" sz="1800" dirty="0"/>
              <a:t>For example, in Luke 14 v 20 the same construction is used to record someone’s decision not to follow Jesus.</a:t>
            </a:r>
          </a:p>
          <a:p>
            <a:r>
              <a:rPr lang="en-GB" sz="1800" dirty="0"/>
              <a:t>Another example would be 1 John 3 v 9 where the verse says a man in whom God’s seed abides ‘cannot sin’ – same construction. He’s not saying sin is impossible, but that there is a moral imperative to avoid it.</a:t>
            </a:r>
            <a:br>
              <a:rPr lang="en-GB" sz="1800" dirty="0"/>
            </a:br>
            <a:br>
              <a:rPr lang="en-GB" sz="1800" dirty="0"/>
            </a:br>
            <a:endParaRPr lang="en-GB" sz="1800" dirty="0"/>
          </a:p>
        </p:txBody>
      </p:sp>
    </p:spTree>
    <p:extLst>
      <p:ext uri="{BB962C8B-B14F-4D97-AF65-F5344CB8AC3E}">
        <p14:creationId xmlns:p14="http://schemas.microsoft.com/office/powerpoint/2010/main" val="818297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F10-70EB-5D9E-896B-3282C908EEA0}"/>
              </a:ext>
            </a:extLst>
          </p:cNvPr>
          <p:cNvSpPr>
            <a:spLocks noGrp="1"/>
          </p:cNvSpPr>
          <p:nvPr>
            <p:ph type="title"/>
          </p:nvPr>
        </p:nvSpPr>
        <p:spPr/>
        <p:txBody>
          <a:bodyPr/>
          <a:lstStyle/>
          <a:p>
            <a:r>
              <a:rPr lang="en-GB" dirty="0"/>
              <a:t>The return to Nazareth</a:t>
            </a:r>
          </a:p>
        </p:txBody>
      </p:sp>
      <p:sp>
        <p:nvSpPr>
          <p:cNvPr id="3" name="Content Placeholder 2">
            <a:extLst>
              <a:ext uri="{FF2B5EF4-FFF2-40B4-BE49-F238E27FC236}">
                <a16:creationId xmlns:a16="http://schemas.microsoft.com/office/drawing/2014/main" id="{5414FC46-D866-5226-6F27-3D666C858B1D}"/>
              </a:ext>
            </a:extLst>
          </p:cNvPr>
          <p:cNvSpPr>
            <a:spLocks noGrp="1"/>
          </p:cNvSpPr>
          <p:nvPr>
            <p:ph idx="1"/>
          </p:nvPr>
        </p:nvSpPr>
        <p:spPr>
          <a:xfrm>
            <a:off x="838200" y="1383172"/>
            <a:ext cx="10515600" cy="5474827"/>
          </a:xfrm>
        </p:spPr>
        <p:txBody>
          <a:bodyPr>
            <a:normAutofit fontScale="77500" lnSpcReduction="20000"/>
          </a:bodyPr>
          <a:lstStyle/>
          <a:p>
            <a:r>
              <a:rPr lang="en-GB" dirty="0"/>
              <a:t>A parallel might be if someone asked us to cut the lawn with nail scissors, we might just say ‘no’, or we might say, “What! I can’t do that!”</a:t>
            </a:r>
          </a:p>
          <a:p>
            <a:r>
              <a:rPr lang="en-GB" dirty="0"/>
              <a:t>Let’s remind ourselves that both Gospel writers record that Jesus did some powerful works here, though their number was evidently considerably reduced.</a:t>
            </a:r>
          </a:p>
          <a:p>
            <a:r>
              <a:rPr lang="en-GB" dirty="0"/>
              <a:t>So why would Jesus consider that He couldn’t perform miracles here?</a:t>
            </a:r>
          </a:p>
          <a:p>
            <a:r>
              <a:rPr lang="en-GB" dirty="0"/>
              <a:t>I can think of two reasons</a:t>
            </a:r>
          </a:p>
          <a:p>
            <a:pPr marL="914400" lvl="1" indent="-457200">
              <a:buFont typeface="+mj-lt"/>
              <a:buAutoNum type="arabicPeriod"/>
            </a:pPr>
            <a:r>
              <a:rPr lang="en-GB" dirty="0"/>
              <a:t>Miracles had been used until recently to provide credibility to Jesus’ messianic claims. The attitude in His own home-town was not going to honour God, whatever He did. God gives human beings choice and forces Himself upon no one. There was no evangelistic advantage here in performing miracles. The knew of His miracles and rejected Him anyway.</a:t>
            </a:r>
          </a:p>
          <a:p>
            <a:pPr marL="914400" lvl="1" indent="-457200">
              <a:buFont typeface="+mj-lt"/>
              <a:buAutoNum type="arabicPeriod"/>
            </a:pPr>
            <a:r>
              <a:rPr lang="en-GB" dirty="0"/>
              <a:t>The determined unbelief in these crowds placed them in the same position as the previous unbelieving Jews to whom He had promised no more signs, apart from that of the sign of Jonah (the resurrection). He, therefore, could not do it without breaking His word to the unbelieving Jewry.</a:t>
            </a:r>
          </a:p>
          <a:p>
            <a:r>
              <a:rPr lang="en-GB" dirty="0"/>
              <a:t>I believe we can confirm this by looking at Luke’s account, which I believe to be of the same events.</a:t>
            </a:r>
          </a:p>
          <a:p>
            <a:r>
              <a:rPr lang="en-GB" dirty="0"/>
              <a:t>Remember that the four gospels were written with particular purposes and audiences in mind. Matthew’s Gospel was written to Jewish Christians, Mark’s to the Romans and Luke’s to a Gentile (Theophilus), hence Luke’s account contains information more pertinent to the proof presented to this Gentile.</a:t>
            </a:r>
          </a:p>
          <a:p>
            <a:pPr marL="914400" lvl="1" indent="-457200">
              <a:buFont typeface="+mj-lt"/>
              <a:buAutoNum type="arabicPeriod"/>
            </a:pPr>
            <a:endParaRPr lang="en-GB" dirty="0"/>
          </a:p>
        </p:txBody>
      </p:sp>
    </p:spTree>
    <p:extLst>
      <p:ext uri="{BB962C8B-B14F-4D97-AF65-F5344CB8AC3E}">
        <p14:creationId xmlns:p14="http://schemas.microsoft.com/office/powerpoint/2010/main" val="2734774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F10-70EB-5D9E-896B-3282C908EEA0}"/>
              </a:ext>
            </a:extLst>
          </p:cNvPr>
          <p:cNvSpPr>
            <a:spLocks noGrp="1"/>
          </p:cNvSpPr>
          <p:nvPr>
            <p:ph type="title"/>
          </p:nvPr>
        </p:nvSpPr>
        <p:spPr/>
        <p:txBody>
          <a:bodyPr/>
          <a:lstStyle/>
          <a:p>
            <a:r>
              <a:rPr lang="en-GB" dirty="0"/>
              <a:t>The return to Nazareth</a:t>
            </a:r>
          </a:p>
        </p:txBody>
      </p:sp>
      <p:sp>
        <p:nvSpPr>
          <p:cNvPr id="3" name="Content Placeholder 2">
            <a:extLst>
              <a:ext uri="{FF2B5EF4-FFF2-40B4-BE49-F238E27FC236}">
                <a16:creationId xmlns:a16="http://schemas.microsoft.com/office/drawing/2014/main" id="{5414FC46-D866-5226-6F27-3D666C858B1D}"/>
              </a:ext>
            </a:extLst>
          </p:cNvPr>
          <p:cNvSpPr>
            <a:spLocks noGrp="1"/>
          </p:cNvSpPr>
          <p:nvPr>
            <p:ph idx="1"/>
          </p:nvPr>
        </p:nvSpPr>
        <p:spPr>
          <a:xfrm>
            <a:off x="452284" y="1383172"/>
            <a:ext cx="11346426" cy="5474827"/>
          </a:xfrm>
        </p:spPr>
        <p:txBody>
          <a:bodyPr>
            <a:normAutofit fontScale="70000" lnSpcReduction="20000"/>
          </a:bodyPr>
          <a:lstStyle/>
          <a:p>
            <a:r>
              <a:rPr lang="en-GB" dirty="0"/>
              <a:t>In Luke chapter 4 starting at verse 14, we have the whole of the kingdom parables (more pertinent to Jews) skipped over in the first two verses and then it is stated that Jesus comes to Nazareth.</a:t>
            </a:r>
          </a:p>
          <a:p>
            <a:r>
              <a:rPr lang="en-GB" dirty="0"/>
              <a:t>Most commentators agree that this was the same occasion as we see dealt with in Matthew’s and Mark’s Gospels, though some do not.</a:t>
            </a:r>
          </a:p>
          <a:p>
            <a:r>
              <a:rPr lang="en-GB" dirty="0"/>
              <a:t>Luke provides more detail about the way in which Jesus presented Himself in the Nazareth Synagogue, claiming to fulfil messianic prophecies.</a:t>
            </a:r>
          </a:p>
          <a:p>
            <a:r>
              <a:rPr lang="en-GB" dirty="0"/>
              <a:t>As we progress through the account, we see that He challenges their attitude.</a:t>
            </a:r>
          </a:p>
          <a:p>
            <a:r>
              <a:rPr lang="en-GB" dirty="0"/>
              <a:t>Verse 22 says all were speaking well of Him, yet we gain the impression that their hearts were not recognising Him as their Messiah – This is Joe’s boy, isn’t it?</a:t>
            </a:r>
          </a:p>
          <a:p>
            <a:r>
              <a:rPr lang="en-GB" dirty="0"/>
              <a:t>In verses 23 and 24 we might sum it up as patronising – they welcomed Him as Joe’s boy, not as the Son of the living God.</a:t>
            </a:r>
          </a:p>
          <a:p>
            <a:r>
              <a:rPr lang="en-GB" dirty="0"/>
              <a:t>He referred to the fact that He was not being honoured in His own land (country or town).</a:t>
            </a:r>
          </a:p>
          <a:p>
            <a:r>
              <a:rPr lang="en-GB" dirty="0"/>
              <a:t>I suspect they then became enraged when He alluded to two occasions in the Old Testament when God favoured believing Gentiles (Naaman and the Widow of </a:t>
            </a:r>
            <a:r>
              <a:rPr lang="en-GB" dirty="0" err="1"/>
              <a:t>Zaraphath</a:t>
            </a:r>
            <a:r>
              <a:rPr lang="en-GB" dirty="0"/>
              <a:t>) over stubborn and rebellious unbelieving Jews.</a:t>
            </a:r>
          </a:p>
          <a:p>
            <a:r>
              <a:rPr lang="en-GB" dirty="0"/>
              <a:t>Note that their rejection of Jesus ended in much the same way as it did in chapter 12 of Matthew.</a:t>
            </a:r>
          </a:p>
          <a:p>
            <a:r>
              <a:rPr lang="en-GB" dirty="0"/>
              <a:t>They sought to kill Him, this time by throwing Him off a cliff.</a:t>
            </a:r>
          </a:p>
          <a:p>
            <a:r>
              <a:rPr lang="en-GB" dirty="0"/>
              <a:t>There was a further demonstration of Power when He simply walked through their midst and went on His way.</a:t>
            </a:r>
          </a:p>
          <a:p>
            <a:pPr lvl="1"/>
            <a:endParaRPr lang="en-GB" dirty="0"/>
          </a:p>
        </p:txBody>
      </p:sp>
    </p:spTree>
    <p:extLst>
      <p:ext uri="{BB962C8B-B14F-4D97-AF65-F5344CB8AC3E}">
        <p14:creationId xmlns:p14="http://schemas.microsoft.com/office/powerpoint/2010/main" val="1126577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F10-70EB-5D9E-896B-3282C908EEA0}"/>
              </a:ext>
            </a:extLst>
          </p:cNvPr>
          <p:cNvSpPr>
            <a:spLocks noGrp="1"/>
          </p:cNvSpPr>
          <p:nvPr>
            <p:ph type="title"/>
          </p:nvPr>
        </p:nvSpPr>
        <p:spPr/>
        <p:txBody>
          <a:bodyPr/>
          <a:lstStyle/>
          <a:p>
            <a:r>
              <a:rPr lang="en-GB" dirty="0"/>
              <a:t>The return to Nazareth</a:t>
            </a:r>
          </a:p>
        </p:txBody>
      </p:sp>
      <p:sp>
        <p:nvSpPr>
          <p:cNvPr id="3" name="Content Placeholder 2">
            <a:extLst>
              <a:ext uri="{FF2B5EF4-FFF2-40B4-BE49-F238E27FC236}">
                <a16:creationId xmlns:a16="http://schemas.microsoft.com/office/drawing/2014/main" id="{5414FC46-D866-5226-6F27-3D666C858B1D}"/>
              </a:ext>
            </a:extLst>
          </p:cNvPr>
          <p:cNvSpPr>
            <a:spLocks noGrp="1"/>
          </p:cNvSpPr>
          <p:nvPr>
            <p:ph idx="1"/>
          </p:nvPr>
        </p:nvSpPr>
        <p:spPr>
          <a:xfrm>
            <a:off x="838200" y="1383172"/>
            <a:ext cx="10515600" cy="5474827"/>
          </a:xfrm>
        </p:spPr>
        <p:txBody>
          <a:bodyPr>
            <a:normAutofit fontScale="70000" lnSpcReduction="20000"/>
          </a:bodyPr>
          <a:lstStyle/>
          <a:p>
            <a:r>
              <a:rPr lang="en-GB" dirty="0"/>
              <a:t>This leaves us with one last dilemma.</a:t>
            </a:r>
          </a:p>
          <a:p>
            <a:r>
              <a:rPr lang="en-GB" dirty="0"/>
              <a:t>We read in Mark’s account that Jesus marvelled/wondered or was astonished at their unbelief.</a:t>
            </a:r>
          </a:p>
          <a:p>
            <a:r>
              <a:rPr lang="en-GB" dirty="0"/>
              <a:t>Yet we read that Jesus was divine and therefore all-knowing (omniscient) (John 14 v 6 – 11, John 8 v 56 &amp; 59 &amp; Philippians 2 v 5 – 7 &amp; Colossians 1 v 15 - 20).</a:t>
            </a:r>
          </a:p>
          <a:p>
            <a:r>
              <a:rPr lang="en-GB" dirty="0"/>
              <a:t>Many commentators dodge this issue by saying that Jesus was not omniscient as a man (in human form), but this does not really satisfy the enquiry, as it seems to contradict other scriptures that indicate He had divine or supernatural knowledge.</a:t>
            </a:r>
          </a:p>
          <a:p>
            <a:r>
              <a:rPr lang="en-GB" dirty="0"/>
              <a:t>Matthew 12 v 25 – 30 records that Jesus knew their thoughts, John 2 v 25 tells us that Jesus has foreknowledge of what is in the heart of men. Psalm 139 v 1 – 4 tells us that God knows us from before our own birth, including every thought, known from afar.</a:t>
            </a:r>
          </a:p>
          <a:p>
            <a:r>
              <a:rPr lang="en-GB" dirty="0"/>
              <a:t>By far the majority of Bible references on the topic refer to the fact that God knows us and everything about us, so this verse and others that speak of Jesus ‘marvelling’ at human responses cannot mean that He was taken by surprise or caught off-guard.</a:t>
            </a:r>
          </a:p>
          <a:p>
            <a:r>
              <a:rPr lang="en-GB" dirty="0"/>
              <a:t>The Greek word used is ‘</a:t>
            </a:r>
            <a:r>
              <a:rPr lang="en-GB" dirty="0" err="1"/>
              <a:t>thaumazo</a:t>
            </a:r>
            <a:r>
              <a:rPr lang="en-GB" dirty="0"/>
              <a:t>’, which means, in various contexts, to be amazed or to admire or to wonder or to marvel.</a:t>
            </a:r>
          </a:p>
          <a:p>
            <a:r>
              <a:rPr lang="en-GB" dirty="0"/>
              <a:t>So the word is contextually driven and can be positive or negative.</a:t>
            </a:r>
          </a:p>
          <a:p>
            <a:r>
              <a:rPr lang="en-GB" dirty="0"/>
              <a:t>There are 46 occurrences of the word in the New Testament, and most are devoted to the reaction of people to Jesus’ teaching or miracles.</a:t>
            </a:r>
          </a:p>
          <a:p>
            <a:endParaRPr lang="en-GB" dirty="0"/>
          </a:p>
        </p:txBody>
      </p:sp>
    </p:spTree>
    <p:extLst>
      <p:ext uri="{BB962C8B-B14F-4D97-AF65-F5344CB8AC3E}">
        <p14:creationId xmlns:p14="http://schemas.microsoft.com/office/powerpoint/2010/main" val="4195723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F10-70EB-5D9E-896B-3282C908EEA0}"/>
              </a:ext>
            </a:extLst>
          </p:cNvPr>
          <p:cNvSpPr>
            <a:spLocks noGrp="1"/>
          </p:cNvSpPr>
          <p:nvPr>
            <p:ph type="title"/>
          </p:nvPr>
        </p:nvSpPr>
        <p:spPr/>
        <p:txBody>
          <a:bodyPr/>
          <a:lstStyle/>
          <a:p>
            <a:r>
              <a:rPr lang="en-GB" dirty="0"/>
              <a:t>The return to Nazareth</a:t>
            </a:r>
          </a:p>
        </p:txBody>
      </p:sp>
      <p:sp>
        <p:nvSpPr>
          <p:cNvPr id="3" name="Content Placeholder 2">
            <a:extLst>
              <a:ext uri="{FF2B5EF4-FFF2-40B4-BE49-F238E27FC236}">
                <a16:creationId xmlns:a16="http://schemas.microsoft.com/office/drawing/2014/main" id="{5414FC46-D866-5226-6F27-3D666C858B1D}"/>
              </a:ext>
            </a:extLst>
          </p:cNvPr>
          <p:cNvSpPr>
            <a:spLocks noGrp="1"/>
          </p:cNvSpPr>
          <p:nvPr>
            <p:ph idx="1"/>
          </p:nvPr>
        </p:nvSpPr>
        <p:spPr>
          <a:xfrm>
            <a:off x="176981" y="1383172"/>
            <a:ext cx="11887200" cy="5474827"/>
          </a:xfrm>
        </p:spPr>
        <p:txBody>
          <a:bodyPr>
            <a:normAutofit fontScale="62500" lnSpcReduction="20000"/>
          </a:bodyPr>
          <a:lstStyle/>
          <a:p>
            <a:r>
              <a:rPr lang="en-GB" dirty="0"/>
              <a:t>However, there are occasions when the word is used of Jesus.</a:t>
            </a:r>
          </a:p>
          <a:p>
            <a:r>
              <a:rPr lang="en-GB" dirty="0"/>
              <a:t>In Matthew 8 v 10 (also recorded in Luke 7 v 9) for example, Jesus marvelled at the faith of the Centurion and compared it to the poor faith of the Jews.</a:t>
            </a:r>
          </a:p>
          <a:p>
            <a:r>
              <a:rPr lang="en-GB" dirty="0"/>
              <a:t>I believe this indicates a visceral response to circumstances despite foreknowledge that  they would occur.</a:t>
            </a:r>
          </a:p>
          <a:p>
            <a:r>
              <a:rPr lang="en-GB" dirty="0"/>
              <a:t>We know that Jesus came to die by crucifixion, yet in the Garden of Gethsemane He had the visceral response of anguish – His divinity and foreknowledge did not make Him immune to emotional response when He sweat blood.</a:t>
            </a:r>
          </a:p>
          <a:p>
            <a:r>
              <a:rPr lang="en-GB" dirty="0"/>
              <a:t>We know God loves us with intense passion (John 3 v 16). John 11 v 35 gives us another example of Jesus’ love</a:t>
            </a:r>
          </a:p>
          <a:p>
            <a:r>
              <a:rPr lang="en-GB" dirty="0"/>
              <a:t>We know that God does not desire that any should perish (miss their salvation)(2 Peter 3 v 9 &amp; Ezekiel 18 v 23 and 32 &amp; 33 v 11).</a:t>
            </a:r>
          </a:p>
          <a:p>
            <a:r>
              <a:rPr lang="en-GB" dirty="0"/>
              <a:t>In fact, in Ezekiel 33 we read of the visceral response of which I speak.</a:t>
            </a:r>
          </a:p>
          <a:p>
            <a:r>
              <a:rPr lang="en-GB" dirty="0"/>
              <a:t>There is a cry as if from the heart of God saying, “Oh why will you die oh Israel, I take no pleasure in your death, why will you not repent and live?”</a:t>
            </a:r>
          </a:p>
          <a:p>
            <a:r>
              <a:rPr lang="en-GB" dirty="0"/>
              <a:t>The scenario in Nazareth is one that involves all those close to Jesus – those of His family and others with whom He grew up.</a:t>
            </a:r>
          </a:p>
          <a:p>
            <a:r>
              <a:rPr lang="en-GB" dirty="0"/>
              <a:t>Whilst knowing that they will reject Him, He must have had an emotional response when it actually happened, perhaps exclaiming, “Why will you die in your sin: why not repent and live?”</a:t>
            </a:r>
          </a:p>
          <a:p>
            <a:r>
              <a:rPr lang="en-GB" dirty="0"/>
              <a:t>He would likely have expressed wonder because their rejection of Him was wilful. </a:t>
            </a:r>
          </a:p>
          <a:p>
            <a:r>
              <a:rPr lang="en-GB" dirty="0"/>
              <a:t>They knew of His miracles and wisdom and rejected eternal life because He was Joe’s boy in their eyes, rather than Messiah.</a:t>
            </a:r>
          </a:p>
          <a:p>
            <a:r>
              <a:rPr lang="en-GB" dirty="0"/>
              <a:t>Who is He to you?</a:t>
            </a:r>
          </a:p>
          <a:p>
            <a:endParaRPr lang="en-GB" dirty="0"/>
          </a:p>
        </p:txBody>
      </p:sp>
    </p:spTree>
    <p:extLst>
      <p:ext uri="{BB962C8B-B14F-4D97-AF65-F5344CB8AC3E}">
        <p14:creationId xmlns:p14="http://schemas.microsoft.com/office/powerpoint/2010/main" val="2601981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53D81CC-31F3-4B89-90FD-EF8EC1923DA8}"/>
</file>

<file path=customXml/itemProps2.xml><?xml version="1.0" encoding="utf-8"?>
<ds:datastoreItem xmlns:ds="http://schemas.openxmlformats.org/officeDocument/2006/customXml" ds:itemID="{754E717A-F45C-4DD3-B89C-731C057A4E57}"/>
</file>

<file path=customXml/itemProps3.xml><?xml version="1.0" encoding="utf-8"?>
<ds:datastoreItem xmlns:ds="http://schemas.openxmlformats.org/officeDocument/2006/customXml" ds:itemID="{CDD26130-9F73-4003-ACEF-17A3198870D6}"/>
</file>

<file path=docProps/app.xml><?xml version="1.0" encoding="utf-8"?>
<Properties xmlns="http://schemas.openxmlformats.org/officeDocument/2006/extended-properties" xmlns:vt="http://schemas.openxmlformats.org/officeDocument/2006/docPropsVTypes">
  <TotalTime>5821</TotalTime>
  <Words>2585</Words>
  <Application>Microsoft Office PowerPoint</Application>
  <PresentationFormat>Widescreen</PresentationFormat>
  <Paragraphs>105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13 v 53 – 58</vt:lpstr>
      <vt:lpstr>Introduction</vt:lpstr>
      <vt:lpstr>The return to Nazareth</vt:lpstr>
      <vt:lpstr>The return to Nazareth</vt:lpstr>
      <vt:lpstr>The return to Nazareth</vt:lpstr>
      <vt:lpstr>The return to Nazareth</vt:lpstr>
      <vt:lpstr>The return to Nazareth</vt:lpstr>
      <vt:lpstr>The return to Nazareth</vt:lpstr>
      <vt:lpstr>The return to Nazareth</vt:lpstr>
      <vt:lpstr>The return to Nazareth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2024-09-08T15:36:15Z</dcterms:created>
  <dcterms:modified xsi:type="dcterms:W3CDTF">2024-09-14T18:18:00Z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