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58" r:id="rId6"/>
    <p:sldId id="259" r:id="rId7"/>
    <p:sldId id="260" r:id="rId8"/>
    <p:sldId id="261"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C879A-D8B3-5277-E3AD-F38C7FA4F3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55537A3-E709-E6EA-BE86-4A82A643B2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3791475-A70B-87CA-E683-CFF4AFB335A8}"/>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668941E3-9766-3E61-320B-3D9B44043D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95BBF9-58E8-0852-C973-7EDC1FBC2EE8}"/>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114682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42C8-7652-21E7-9DFD-93E6A14A27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4A7F45-21B2-CAF4-40C7-68B7CDB0CF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FDAF66-7645-63D6-C693-38B142BE2526}"/>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71447A82-3E46-CA14-3635-E185EB17DB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D681CB-F626-BBAA-E159-A28E881FE2C9}"/>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3517291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0E0427-F277-EB0B-DEF9-537BEF194D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D5FA4A-51AF-0DE6-C84C-96E1306903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03B6B0-1B9F-148C-8B3C-BF151464C1B0}"/>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1E153B56-1696-3593-29F9-1C96DE721F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EB887B-8D92-5AEC-818A-7C7ADE417C25}"/>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183950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A93CA-45D3-B5BB-FB55-52C2955218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250163-B06F-64F7-0CD3-BB8FFF41B6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51E412-9612-0A10-479A-D7E8BBB7FDDC}"/>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220810E3-574E-D181-C4A6-A8761853F6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BDF354-0EED-EC25-2958-6AB65A8A1826}"/>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3648824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61D8E-D9A2-3E4B-DB07-83EDEBEC05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5A30605-6868-47DF-0386-F32A3A227D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786AF6-312D-663B-8720-84617DB56B20}"/>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5D6AC8DB-3775-34A4-BCB7-711FE5A9A3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98B9D8-869C-D590-669A-BD78958D1AAA}"/>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166458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6824-4E32-6100-BDB9-7B55BA650F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225087-0F23-F40C-E6F0-BF9423A29E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8CE73A-83D5-6677-1E52-21C5ECF645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E8E5A1E-210C-C9E8-6A51-EAF7A5FCF35B}"/>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6" name="Footer Placeholder 5">
            <a:extLst>
              <a:ext uri="{FF2B5EF4-FFF2-40B4-BE49-F238E27FC236}">
                <a16:creationId xmlns:a16="http://schemas.microsoft.com/office/drawing/2014/main" id="{8FEC0218-DA54-030D-6312-B2265809E8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FEA8A0-7F67-42A6-087C-191793F54B66}"/>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22077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8A6FF-197E-08F0-F144-9AAAB178DF3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550D9FD-CC9B-4CA3-3B7A-B278402859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419B2F-65A9-CD4E-7D5C-9B10D74B61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C6F8B85-CD1B-46D8-3CF2-2C7B66948C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71F226-EC90-9528-D168-C27F5C57AA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30B085-C92E-05ED-775B-68E9BC2C4A80}"/>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8" name="Footer Placeholder 7">
            <a:extLst>
              <a:ext uri="{FF2B5EF4-FFF2-40B4-BE49-F238E27FC236}">
                <a16:creationId xmlns:a16="http://schemas.microsoft.com/office/drawing/2014/main" id="{51534B5D-C1BD-D358-BCC9-DC5A99FF9BE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3F207BA-A65B-401B-4E5E-7E98ECD4FECC}"/>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2972385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D6D61-B818-9DE5-BB74-67F0D849B5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376AE76-B371-35BF-C34F-49A409DA114E}"/>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4" name="Footer Placeholder 3">
            <a:extLst>
              <a:ext uri="{FF2B5EF4-FFF2-40B4-BE49-F238E27FC236}">
                <a16:creationId xmlns:a16="http://schemas.microsoft.com/office/drawing/2014/main" id="{D6B791C7-AE5B-019F-9191-22A00E0D2E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3D0E367-F097-A63A-41C7-0E3D937E36B8}"/>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3670018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062632-9656-70C0-6E8D-7DB320A46CA2}"/>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3" name="Footer Placeholder 2">
            <a:extLst>
              <a:ext uri="{FF2B5EF4-FFF2-40B4-BE49-F238E27FC236}">
                <a16:creationId xmlns:a16="http://schemas.microsoft.com/office/drawing/2014/main" id="{ABF3CE6E-9721-3E97-0F48-9CBC0E021A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E479AFD-C9A9-1285-9F65-168F8788EDAB}"/>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132722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AF293-D91C-1F15-B0C6-BE0A75862F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28F6C54-4AE1-C174-2FD0-8034C1A2E3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4184D0-776A-59C7-F9F1-86AF0C095F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7F9699-B210-8031-B283-0A2D26285F13}"/>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6" name="Footer Placeholder 5">
            <a:extLst>
              <a:ext uri="{FF2B5EF4-FFF2-40B4-BE49-F238E27FC236}">
                <a16:creationId xmlns:a16="http://schemas.microsoft.com/office/drawing/2014/main" id="{8C3029A1-AB5D-0F52-6C08-87AF4995AE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F3259B-7E38-A247-3310-79956035DD73}"/>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88136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4124F-0C83-5DBC-129F-C29F4B788D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0F63562-1B4C-1325-CA40-C256DF46FC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CDB261-A797-3154-B7CA-56BC6658EE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CBDA5-D30D-9954-6A21-D45E039C2111}"/>
              </a:ext>
            </a:extLst>
          </p:cNvPr>
          <p:cNvSpPr>
            <a:spLocks noGrp="1"/>
          </p:cNvSpPr>
          <p:nvPr>
            <p:ph type="dt" sz="half" idx="10"/>
          </p:nvPr>
        </p:nvSpPr>
        <p:spPr/>
        <p:txBody>
          <a:bodyPr/>
          <a:lstStyle/>
          <a:p>
            <a:fld id="{F65E0946-7F20-4A4D-B1AF-9A069880931A}" type="datetimeFigureOut">
              <a:rPr lang="en-GB" smtClean="0"/>
              <a:t>08/03/2026</a:t>
            </a:fld>
            <a:endParaRPr lang="en-GB"/>
          </a:p>
        </p:txBody>
      </p:sp>
      <p:sp>
        <p:nvSpPr>
          <p:cNvPr id="6" name="Footer Placeholder 5">
            <a:extLst>
              <a:ext uri="{FF2B5EF4-FFF2-40B4-BE49-F238E27FC236}">
                <a16:creationId xmlns:a16="http://schemas.microsoft.com/office/drawing/2014/main" id="{2616CEA9-9F4B-ADBF-6F8E-24C77D01BF0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EAFA10-B169-6E6F-96B7-1739E6F05813}"/>
              </a:ext>
            </a:extLst>
          </p:cNvPr>
          <p:cNvSpPr>
            <a:spLocks noGrp="1"/>
          </p:cNvSpPr>
          <p:nvPr>
            <p:ph type="sldNum" sz="quarter" idx="12"/>
          </p:nvPr>
        </p:nvSpPr>
        <p:spPr/>
        <p:txBody>
          <a:bodyPr/>
          <a:lstStyle/>
          <a:p>
            <a:fld id="{FD67BF2A-7D02-465F-8C20-E42FF0896D05}" type="slidenum">
              <a:rPr lang="en-GB" smtClean="0"/>
              <a:t>‹#›</a:t>
            </a:fld>
            <a:endParaRPr lang="en-GB"/>
          </a:p>
        </p:txBody>
      </p:sp>
    </p:spTree>
    <p:extLst>
      <p:ext uri="{BB962C8B-B14F-4D97-AF65-F5344CB8AC3E}">
        <p14:creationId xmlns:p14="http://schemas.microsoft.com/office/powerpoint/2010/main" val="109514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E751FC-1957-8D02-EFC1-88BFB0FF91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5A6C79-F700-0842-198C-60D183C3B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6A17F5-B9D3-0588-BAC9-BC0DBF2AEF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5E0946-7F20-4A4D-B1AF-9A069880931A}" type="datetimeFigureOut">
              <a:rPr lang="en-GB" smtClean="0"/>
              <a:t>08/03/2026</a:t>
            </a:fld>
            <a:endParaRPr lang="en-GB"/>
          </a:p>
        </p:txBody>
      </p:sp>
      <p:sp>
        <p:nvSpPr>
          <p:cNvPr id="5" name="Footer Placeholder 4">
            <a:extLst>
              <a:ext uri="{FF2B5EF4-FFF2-40B4-BE49-F238E27FC236}">
                <a16:creationId xmlns:a16="http://schemas.microsoft.com/office/drawing/2014/main" id="{3F69AAD7-E7F4-26E9-4175-90956078D0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FCB5FE3-B8E0-77F8-046B-D8824CB835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67BF2A-7D02-465F-8C20-E42FF0896D05}" type="slidenum">
              <a:rPr lang="en-GB" smtClean="0"/>
              <a:t>‹#›</a:t>
            </a:fld>
            <a:endParaRPr lang="en-GB"/>
          </a:p>
        </p:txBody>
      </p:sp>
    </p:spTree>
    <p:extLst>
      <p:ext uri="{BB962C8B-B14F-4D97-AF65-F5344CB8AC3E}">
        <p14:creationId xmlns:p14="http://schemas.microsoft.com/office/powerpoint/2010/main" val="2356404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EE88A-AF5C-0699-7AB3-93914F7AE920}"/>
              </a:ext>
            </a:extLst>
          </p:cNvPr>
          <p:cNvSpPr>
            <a:spLocks noGrp="1"/>
          </p:cNvSpPr>
          <p:nvPr>
            <p:ph type="ctrTitle"/>
          </p:nvPr>
        </p:nvSpPr>
        <p:spPr/>
        <p:txBody>
          <a:bodyPr/>
          <a:lstStyle/>
          <a:p>
            <a:r>
              <a:rPr lang="en-GB" dirty="0"/>
              <a:t>Matthew 28</a:t>
            </a:r>
          </a:p>
        </p:txBody>
      </p:sp>
      <p:sp>
        <p:nvSpPr>
          <p:cNvPr id="3" name="Subtitle 2">
            <a:extLst>
              <a:ext uri="{FF2B5EF4-FFF2-40B4-BE49-F238E27FC236}">
                <a16:creationId xmlns:a16="http://schemas.microsoft.com/office/drawing/2014/main" id="{4A95B9DD-D9CA-9C08-2C89-3BDCE310CF10}"/>
              </a:ext>
            </a:extLst>
          </p:cNvPr>
          <p:cNvSpPr>
            <a:spLocks noGrp="1"/>
          </p:cNvSpPr>
          <p:nvPr>
            <p:ph type="subTitle" idx="1"/>
          </p:nvPr>
        </p:nvSpPr>
        <p:spPr/>
        <p:txBody>
          <a:bodyPr/>
          <a:lstStyle/>
          <a:p>
            <a:r>
              <a:rPr lang="en-GB" dirty="0"/>
              <a:t>The resurrection of Jesus the Messiah</a:t>
            </a:r>
          </a:p>
        </p:txBody>
      </p:sp>
    </p:spTree>
    <p:extLst>
      <p:ext uri="{BB962C8B-B14F-4D97-AF65-F5344CB8AC3E}">
        <p14:creationId xmlns:p14="http://schemas.microsoft.com/office/powerpoint/2010/main" val="943383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FE2C-0022-19DB-1F40-8C2441316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2BDAC-2B5D-9094-4AF2-22E6B50CDE91}"/>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05010BD7-D716-AB7C-E251-30CF4FFB79C6}"/>
              </a:ext>
            </a:extLst>
          </p:cNvPr>
          <p:cNvSpPr>
            <a:spLocks noGrp="1"/>
          </p:cNvSpPr>
          <p:nvPr>
            <p:ph idx="1"/>
          </p:nvPr>
        </p:nvSpPr>
        <p:spPr>
          <a:xfrm>
            <a:off x="838200" y="1145894"/>
            <a:ext cx="10515600" cy="5712106"/>
          </a:xfrm>
        </p:spPr>
        <p:txBody>
          <a:bodyPr>
            <a:normAutofit fontScale="77500" lnSpcReduction="20000"/>
          </a:bodyPr>
          <a:lstStyle/>
          <a:p>
            <a:r>
              <a:rPr lang="en-GB" b="1" dirty="0"/>
              <a:t>Sequence of events at the time of the resurrection</a:t>
            </a:r>
          </a:p>
          <a:p>
            <a:endParaRPr lang="en-GB" b="1" dirty="0"/>
          </a:p>
          <a:p>
            <a:r>
              <a:rPr lang="en-GB" dirty="0"/>
              <a:t>1. Mary Magdalene, Mary the mother of James, and Salome start for the tomb, Lk. 23:55-24:1</a:t>
            </a:r>
          </a:p>
          <a:p>
            <a:r>
              <a:rPr lang="en-GB" dirty="0"/>
              <a:t>2. They find the stone rolled away, Lk. 24:2-9</a:t>
            </a:r>
          </a:p>
          <a:p>
            <a:r>
              <a:rPr lang="en-GB" dirty="0"/>
              <a:t>3. Mary Magdalene goes to tell the disciples, Jn. 20:1-2</a:t>
            </a:r>
          </a:p>
          <a:p>
            <a:r>
              <a:rPr lang="en-GB" dirty="0"/>
              <a:t>4. Mary, the mother of James, draws near and sees the angel, Mt. 28:1-2</a:t>
            </a:r>
          </a:p>
          <a:p>
            <a:r>
              <a:rPr lang="en-GB" dirty="0"/>
              <a:t>5. She goes back to meet the other women following with spices</a:t>
            </a:r>
          </a:p>
          <a:p>
            <a:r>
              <a:rPr lang="en-GB" dirty="0"/>
              <a:t>6. Meanwhile Peter and John arrive, look in and depart, Jn. 20:3-10</a:t>
            </a:r>
          </a:p>
          <a:p>
            <a:r>
              <a:rPr lang="en-GB" dirty="0"/>
              <a:t>7. Mary Magdalene returns weeping, sees two angels, then Jesus, Jn. 20:11-18</a:t>
            </a:r>
          </a:p>
          <a:p>
            <a:r>
              <a:rPr lang="en-GB" dirty="0"/>
              <a:t>8. The risen Christ bids her tell the disciples, Jn. 20:17-18</a:t>
            </a:r>
          </a:p>
          <a:p>
            <a:r>
              <a:rPr lang="en-GB" dirty="0"/>
              <a:t>9. Mary (mother of James) meanwhile returns with the women, Lk. 24:1-4</a:t>
            </a:r>
          </a:p>
          <a:p>
            <a:r>
              <a:rPr lang="en-GB" dirty="0"/>
              <a:t>10. They return and see the two angels, Lk. 24:5; Mk. 16:5</a:t>
            </a:r>
          </a:p>
          <a:p>
            <a:r>
              <a:rPr lang="en-GB" dirty="0"/>
              <a:t>11. They also hear the angel’s message, Mt. 28:6-8</a:t>
            </a:r>
          </a:p>
          <a:p>
            <a:r>
              <a:rPr lang="en-GB" dirty="0"/>
              <a:t>12. On their way to find the disciples, they are met by the risen Christ, Mt. 28:9-10</a:t>
            </a:r>
          </a:p>
        </p:txBody>
      </p:sp>
    </p:spTree>
    <p:extLst>
      <p:ext uri="{BB962C8B-B14F-4D97-AF65-F5344CB8AC3E}">
        <p14:creationId xmlns:p14="http://schemas.microsoft.com/office/powerpoint/2010/main" val="367812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3ADD2-A1B6-D270-4A0F-7D249121EEF6}"/>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FCAD2EC4-7638-8D22-F9EA-17744EAC960A}"/>
              </a:ext>
            </a:extLst>
          </p:cNvPr>
          <p:cNvSpPr>
            <a:spLocks noGrp="1"/>
          </p:cNvSpPr>
          <p:nvPr>
            <p:ph idx="1"/>
          </p:nvPr>
        </p:nvSpPr>
        <p:spPr>
          <a:xfrm>
            <a:off x="838200" y="1145894"/>
            <a:ext cx="10515600" cy="5712106"/>
          </a:xfrm>
        </p:spPr>
        <p:txBody>
          <a:bodyPr>
            <a:normAutofit fontScale="70000" lnSpcReduction="20000"/>
          </a:bodyPr>
          <a:lstStyle/>
          <a:p>
            <a:r>
              <a:rPr lang="en-GB" b="1" dirty="0"/>
              <a:t>Introduction</a:t>
            </a:r>
          </a:p>
          <a:p>
            <a:r>
              <a:rPr lang="en-GB" dirty="0"/>
              <a:t>Today’s topic in Matthew 28, fills me with, at once, the greatest excitement as well as a sense of foreboding.</a:t>
            </a:r>
          </a:p>
          <a:p>
            <a:r>
              <a:rPr lang="en-GB" dirty="0"/>
              <a:t>If we know  that the resurrection happened as described in the bible, we are filled with so much hope because of it (Ephesians 2 v 4 – 6) (He raised us with Him).</a:t>
            </a:r>
          </a:p>
          <a:p>
            <a:r>
              <a:rPr lang="en-GB" dirty="0"/>
              <a:t>If He can raise Himself, He can also raise me.</a:t>
            </a:r>
          </a:p>
          <a:p>
            <a:r>
              <a:rPr lang="en-GB" dirty="0"/>
              <a:t>If He carried out the resurrection as a fulfilment of prophetic promises to  the Jews and the world, He can and will do the same for us.</a:t>
            </a:r>
          </a:p>
          <a:p>
            <a:r>
              <a:rPr lang="en-GB" dirty="0"/>
              <a:t>If it is nothing more than a huge hoax perpetrated upon mankind by ‘religion’, we are among all men the most to be pitied (1 Corinthians 15 v 19).</a:t>
            </a:r>
          </a:p>
          <a:p>
            <a:r>
              <a:rPr lang="en-GB" dirty="0"/>
              <a:t>According to the Bible, it is essential to believe in the resurrection of Jesus to be saved (Romans 10 v 9 and 4 v 23 - 25).</a:t>
            </a:r>
          </a:p>
          <a:p>
            <a:r>
              <a:rPr lang="en-GB" dirty="0"/>
              <a:t>Yet it is this belief for which we are the most ridiculed.</a:t>
            </a:r>
          </a:p>
          <a:p>
            <a:r>
              <a:rPr lang="en-GB" dirty="0"/>
              <a:t>John Lennox – professor of Mathematics – when debating Richard Dawkins – so-called scientist- expressed the necessity of believing in the resurrection and Dawkins responded, “Well there you are! He believes in a resurrection!”</a:t>
            </a:r>
          </a:p>
          <a:p>
            <a:r>
              <a:rPr lang="en-GB" dirty="0"/>
              <a:t>Indeed, if it is simply a strange belief with no evidential foundation, we have nothing to offer the unbelieving world.</a:t>
            </a:r>
          </a:p>
          <a:p>
            <a:r>
              <a:rPr lang="en-GB" dirty="0"/>
              <a:t>But if it’s true, and we can evidence it, we have everything to offer to the unsaved and He has given us everything that counts.</a:t>
            </a:r>
          </a:p>
        </p:txBody>
      </p:sp>
    </p:spTree>
    <p:extLst>
      <p:ext uri="{BB962C8B-B14F-4D97-AF65-F5344CB8AC3E}">
        <p14:creationId xmlns:p14="http://schemas.microsoft.com/office/powerpoint/2010/main" val="362311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B73F4-1CE5-D894-D974-BCC93FF5B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31EA6-7A4E-7658-A52A-8DB03203180D}"/>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DD3A5F96-56C5-A0F3-C80C-7B606877ACD9}"/>
              </a:ext>
            </a:extLst>
          </p:cNvPr>
          <p:cNvSpPr>
            <a:spLocks noGrp="1"/>
          </p:cNvSpPr>
          <p:nvPr>
            <p:ph idx="1"/>
          </p:nvPr>
        </p:nvSpPr>
        <p:spPr>
          <a:xfrm>
            <a:off x="838200" y="1145894"/>
            <a:ext cx="10515600" cy="5712106"/>
          </a:xfrm>
        </p:spPr>
        <p:txBody>
          <a:bodyPr>
            <a:normAutofit fontScale="70000" lnSpcReduction="20000"/>
          </a:bodyPr>
          <a:lstStyle/>
          <a:p>
            <a:r>
              <a:rPr lang="en-GB" dirty="0"/>
              <a:t>The Apostle Paul expressed this view vehemently in 1 Corinthians 15 v 1 – 28.</a:t>
            </a:r>
          </a:p>
          <a:p>
            <a:r>
              <a:rPr lang="en-GB" dirty="0"/>
              <a:t>If we’ve been preaching a risen Christ and He isn’t risen, our faith is vain and worthless, and we are liars.</a:t>
            </a:r>
          </a:p>
          <a:p>
            <a:r>
              <a:rPr lang="en-GB" dirty="0"/>
              <a:t>If He is not risen, we are still in our sins, not saved.</a:t>
            </a:r>
          </a:p>
          <a:p>
            <a:r>
              <a:rPr lang="en-GB" dirty="0"/>
              <a:t>Effectively, if He did not rise, He is no more than another corpse.</a:t>
            </a:r>
          </a:p>
          <a:p>
            <a:r>
              <a:rPr lang="en-GB" dirty="0"/>
              <a:t>But, over this week and next, we will see that He prophesied almost every detail of it – He heralded it and even marshalled it.</a:t>
            </a:r>
          </a:p>
          <a:p>
            <a:r>
              <a:rPr lang="en-GB" dirty="0"/>
              <a:t>We will also see why the only proper response to the resurrection accounts is to believe them, despite their supernatural nature and the incredulity they bring.</a:t>
            </a:r>
          </a:p>
          <a:p>
            <a:r>
              <a:rPr lang="en-GB" dirty="0"/>
              <a:t>Sir Arthur Conan-Doyle once said, “Once you eliminate the impossible, whatever remains, no matter how improbable, must be the truth.”</a:t>
            </a:r>
          </a:p>
          <a:p>
            <a:r>
              <a:rPr lang="en-GB" dirty="0"/>
              <a:t>So, if Jesus was not resurrected, he did not fulfil the Old Testament prophecies and was therefore not the Jewish Messiah.</a:t>
            </a:r>
          </a:p>
          <a:p>
            <a:r>
              <a:rPr lang="en-GB" dirty="0"/>
              <a:t>If He was resurrected, He can only have been the Jewish Messiah.</a:t>
            </a:r>
          </a:p>
          <a:p>
            <a:r>
              <a:rPr lang="en-GB" dirty="0"/>
              <a:t>God is very accomplished at placing us in a corner where we have to accept or reject His word and He affords us no middle-ground.</a:t>
            </a:r>
          </a:p>
          <a:p>
            <a:r>
              <a:rPr lang="en-GB" dirty="0"/>
              <a:t>John Lennox, once again, being interviewed alongside a leading Anglican Bishop, responded to his claim that it had never seemed necessary to him to believe that the resurrection was literal. John pointed out that a literal, bodily resurrection was essential for the Christian faith to have any credibility.</a:t>
            </a:r>
          </a:p>
          <a:p>
            <a:pPr marL="0" indent="0">
              <a:buNone/>
            </a:pPr>
            <a:endParaRPr lang="en-GB" dirty="0"/>
          </a:p>
        </p:txBody>
      </p:sp>
    </p:spTree>
    <p:extLst>
      <p:ext uri="{BB962C8B-B14F-4D97-AF65-F5344CB8AC3E}">
        <p14:creationId xmlns:p14="http://schemas.microsoft.com/office/powerpoint/2010/main" val="279867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7D101-D5C3-4738-0704-95B76F83D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A2A1A-3D7B-7478-B827-5E59A47072F4}"/>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84AF5568-0EBB-B79A-CB55-558C8216149B}"/>
              </a:ext>
            </a:extLst>
          </p:cNvPr>
          <p:cNvSpPr>
            <a:spLocks noGrp="1"/>
          </p:cNvSpPr>
          <p:nvPr>
            <p:ph idx="1"/>
          </p:nvPr>
        </p:nvSpPr>
        <p:spPr>
          <a:xfrm>
            <a:off x="838200" y="1145894"/>
            <a:ext cx="10515600" cy="5712106"/>
          </a:xfrm>
        </p:spPr>
        <p:txBody>
          <a:bodyPr>
            <a:normAutofit fontScale="85000" lnSpcReduction="20000"/>
          </a:bodyPr>
          <a:lstStyle/>
          <a:p>
            <a:r>
              <a:rPr lang="en-GB" dirty="0"/>
              <a:t>So, we ended our last study in Matthew with Jesus having been killed by the Jews and the Romans (Jews and Gentiles).</a:t>
            </a:r>
          </a:p>
          <a:p>
            <a:r>
              <a:rPr lang="en-GB" dirty="0"/>
              <a:t>The trial process provided the religious leaders with many opportunities to recognise Him as their Messiah.</a:t>
            </a:r>
          </a:p>
          <a:p>
            <a:r>
              <a:rPr lang="en-GB" dirty="0"/>
              <a:t>He proved who He was by fulfilling so many prophesies, made centuries and in some cases, millennia ago.</a:t>
            </a:r>
          </a:p>
          <a:p>
            <a:r>
              <a:rPr lang="en-GB" dirty="0"/>
              <a:t>The sign above His cross testified that He had committed no crime (it simply said ‘Jesus, King of the Jews’).</a:t>
            </a:r>
          </a:p>
          <a:p>
            <a:r>
              <a:rPr lang="en-GB" dirty="0"/>
              <a:t>Both Pilate and Herod had found no fault in Him and no evidence had been brought against Him.</a:t>
            </a:r>
          </a:p>
          <a:p>
            <a:r>
              <a:rPr lang="en-GB" dirty="0"/>
              <a:t>Then, at the point of His death, we recall that four things happened simultaneously.</a:t>
            </a:r>
          </a:p>
          <a:p>
            <a:pPr marL="514350" indent="-514350">
              <a:buFont typeface="+mj-lt"/>
              <a:buAutoNum type="arabicPeriod"/>
            </a:pPr>
            <a:r>
              <a:rPr lang="en-GB" dirty="0"/>
              <a:t>He cried out with a loud voice, “</a:t>
            </a:r>
            <a:r>
              <a:rPr lang="en-GB" dirty="0" err="1"/>
              <a:t>Tetalesti</a:t>
            </a:r>
            <a:r>
              <a:rPr lang="en-GB" dirty="0"/>
              <a:t>” (it is finished or Paid in full).</a:t>
            </a:r>
          </a:p>
          <a:p>
            <a:pPr marL="514350" indent="-514350">
              <a:buFont typeface="+mj-lt"/>
              <a:buAutoNum type="arabicPeriod"/>
            </a:pPr>
            <a:r>
              <a:rPr lang="en-GB" dirty="0"/>
              <a:t>The veil in the Temple was torn in two from top-to-bottom, giving access to God for all for the first time.</a:t>
            </a:r>
          </a:p>
          <a:p>
            <a:pPr marL="514350" indent="-514350">
              <a:buFont typeface="+mj-lt"/>
              <a:buAutoNum type="arabicPeriod"/>
            </a:pPr>
            <a:r>
              <a:rPr lang="en-GB" dirty="0"/>
              <a:t>The earth shook – an earthquake shook the ground, and rocks split, and,</a:t>
            </a:r>
          </a:p>
          <a:p>
            <a:pPr marL="514350" indent="-514350">
              <a:buFont typeface="+mj-lt"/>
              <a:buAutoNum type="arabicPeriod"/>
            </a:pPr>
            <a:r>
              <a:rPr lang="en-GB" dirty="0"/>
              <a:t>Many of those who had died were seen walking the streets of the city.</a:t>
            </a:r>
          </a:p>
        </p:txBody>
      </p:sp>
    </p:spTree>
    <p:extLst>
      <p:ext uri="{BB962C8B-B14F-4D97-AF65-F5344CB8AC3E}">
        <p14:creationId xmlns:p14="http://schemas.microsoft.com/office/powerpoint/2010/main" val="380812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59479-0B3E-A70D-8C7D-9ED7002F2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30319-021A-6714-2697-E02F1AABC3CE}"/>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80CAD3AD-38D9-E31B-A749-EB5B2DDDDBC8}"/>
              </a:ext>
            </a:extLst>
          </p:cNvPr>
          <p:cNvSpPr>
            <a:spLocks noGrp="1"/>
          </p:cNvSpPr>
          <p:nvPr>
            <p:ph idx="1"/>
          </p:nvPr>
        </p:nvSpPr>
        <p:spPr>
          <a:xfrm>
            <a:off x="838200" y="1145894"/>
            <a:ext cx="10515600" cy="5712106"/>
          </a:xfrm>
        </p:spPr>
        <p:txBody>
          <a:bodyPr>
            <a:normAutofit fontScale="70000" lnSpcReduction="20000"/>
          </a:bodyPr>
          <a:lstStyle/>
          <a:p>
            <a:r>
              <a:rPr lang="en-GB" dirty="0"/>
              <a:t>So, as we are studying the Resurrection, we will begin with those who apparently had a resurrection before that of Jesus, recorded in chapter 27 v 52 &amp; 53.</a:t>
            </a:r>
          </a:p>
          <a:p>
            <a:r>
              <a:rPr lang="en-GB" dirty="0"/>
              <a:t>“The tombs were opened, and many bodies of the saints who had fallen asleep were raised; and coming out of the tombs after His resurrection they entered the holy city and appeared to many.” </a:t>
            </a:r>
          </a:p>
          <a:p>
            <a:r>
              <a:rPr lang="en-GB" dirty="0"/>
              <a:t>Near the end of His ministry, Jesus raised Lazarus from the dead, and here, at the moment He declared “</a:t>
            </a:r>
            <a:r>
              <a:rPr lang="en-GB" dirty="0" err="1"/>
              <a:t>Tetalesti</a:t>
            </a:r>
            <a:r>
              <a:rPr lang="en-GB" dirty="0"/>
              <a:t>”,  more resurrections were observed.</a:t>
            </a:r>
          </a:p>
          <a:p>
            <a:r>
              <a:rPr lang="en-GB" dirty="0"/>
              <a:t>We know they were believers, but we don’t know how long they had been dead? why they were chosen? how old they were? were they all Jews? did they die again or were they raptured? did they preach? did any of them testify to what it had been like being dead? was it just a few or were there hundreds or even thousands?</a:t>
            </a:r>
          </a:p>
          <a:p>
            <a:r>
              <a:rPr lang="en-GB" dirty="0"/>
              <a:t>So much information missing?? Many writers say these were the 500 persons at one time.</a:t>
            </a:r>
          </a:p>
          <a:p>
            <a:r>
              <a:rPr lang="en-GB" dirty="0"/>
              <a:t>However, what we can infer, is that Jesus’ greatest testimony was and is that He is sovereign over the state of life and death.</a:t>
            </a:r>
          </a:p>
          <a:p>
            <a:r>
              <a:rPr lang="en-GB" dirty="0"/>
              <a:t>Given that these resurrected souls were not dug up but simply appeared, we must assume that they had similar properties to Jesus at His resurrection.</a:t>
            </a:r>
          </a:p>
          <a:p>
            <a:r>
              <a:rPr lang="en-GB" dirty="0"/>
              <a:t>They apparently rose out of the tombs without them being opened.</a:t>
            </a:r>
          </a:p>
          <a:p>
            <a:r>
              <a:rPr lang="en-GB" dirty="0"/>
              <a:t>They appeared in recognisable bodily form.</a:t>
            </a:r>
          </a:p>
          <a:p>
            <a:r>
              <a:rPr lang="en-GB" dirty="0"/>
              <a:t>The Jews believed in a final resurrection (known as ‘</a:t>
            </a:r>
            <a:r>
              <a:rPr lang="en-GB" b="1" dirty="0"/>
              <a:t>The (one and only) Resurrection’</a:t>
            </a:r>
            <a:r>
              <a:rPr lang="en-GB" dirty="0"/>
              <a:t>).</a:t>
            </a:r>
          </a:p>
          <a:p>
            <a:r>
              <a:rPr lang="en-GB" dirty="0"/>
              <a:t>This belief was brought about by scriptures such as Daniel 12 v 2 – a general resurrection.</a:t>
            </a:r>
          </a:p>
        </p:txBody>
      </p:sp>
    </p:spTree>
    <p:extLst>
      <p:ext uri="{BB962C8B-B14F-4D97-AF65-F5344CB8AC3E}">
        <p14:creationId xmlns:p14="http://schemas.microsoft.com/office/powerpoint/2010/main" val="3028280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70996-2313-32D6-5AA3-FC4277185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7F4B9-4DFD-1D49-D2D2-CCDB299F5D7D}"/>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09329282-356F-8D1A-61B8-355CEDD7C6DC}"/>
              </a:ext>
            </a:extLst>
          </p:cNvPr>
          <p:cNvSpPr>
            <a:spLocks noGrp="1"/>
          </p:cNvSpPr>
          <p:nvPr>
            <p:ph idx="1"/>
          </p:nvPr>
        </p:nvSpPr>
        <p:spPr>
          <a:xfrm>
            <a:off x="838200" y="1145894"/>
            <a:ext cx="10515600" cy="5712106"/>
          </a:xfrm>
        </p:spPr>
        <p:txBody>
          <a:bodyPr>
            <a:normAutofit fontScale="77500" lnSpcReduction="20000"/>
          </a:bodyPr>
          <a:lstStyle/>
          <a:p>
            <a:r>
              <a:rPr lang="en-GB" dirty="0"/>
              <a:t>Seeing these Saints raised as a precursor of the final resurrection of all believers must have given hope to all that witnessed it and confirmed that Jesus was their Messiah and had the power to raise them at the last day.</a:t>
            </a:r>
          </a:p>
          <a:p>
            <a:r>
              <a:rPr lang="en-GB" dirty="0"/>
              <a:t>This was, indeed, a promise Jesus had made in John 6 v 39, 40 &amp; 44.</a:t>
            </a:r>
          </a:p>
          <a:p>
            <a:r>
              <a:rPr lang="en-GB" dirty="0"/>
              <a:t>So, as we progress through chapter 28, we begin with the morning of the third day.</a:t>
            </a:r>
          </a:p>
          <a:p>
            <a:r>
              <a:rPr lang="en-GB" dirty="0"/>
              <a:t>There is a guard around the tomb, and the rock is sealed across its entrance.</a:t>
            </a:r>
          </a:p>
          <a:p>
            <a:r>
              <a:rPr lang="en-GB" dirty="0"/>
              <a:t>They had already said that ‘that deceiver’ had said He would rise on the third day (Matthew 27 v 63).</a:t>
            </a:r>
          </a:p>
          <a:p>
            <a:r>
              <a:rPr lang="en-GB" dirty="0"/>
              <a:t>And so we read that early in the morning, as it began to dawn, Mary Magdalene, Mary the mother of James and Salome came to the tomb with spices to anoint the body of the Lord.</a:t>
            </a:r>
          </a:p>
          <a:p>
            <a:r>
              <a:rPr lang="en-GB" dirty="0"/>
              <a:t>John’s account says, “While it was still dark” – so, at the very moment of the dawn.</a:t>
            </a:r>
          </a:p>
          <a:p>
            <a:r>
              <a:rPr lang="en-GB" dirty="0"/>
              <a:t>Psalm 22, in its title, pins this to ‘the hind of the morning’ (the deer of the dawn) – that moment when the first two shafts of sunlight break through looking like two horns of a deer.</a:t>
            </a:r>
          </a:p>
          <a:p>
            <a:r>
              <a:rPr lang="en-GB" dirty="0"/>
              <a:t>Matthew mentions that there was a severe earthquake, as the Angel had rolled away the stone.</a:t>
            </a:r>
          </a:p>
          <a:p>
            <a:r>
              <a:rPr lang="en-GB" dirty="0"/>
              <a:t>This would have been around 6am – the day having started, according to Jewish tradition, at 6pm the previous evening, so the Jewish day was 12 hours old.</a:t>
            </a:r>
          </a:p>
          <a:p>
            <a:endParaRPr lang="en-GB" dirty="0"/>
          </a:p>
        </p:txBody>
      </p:sp>
    </p:spTree>
    <p:extLst>
      <p:ext uri="{BB962C8B-B14F-4D97-AF65-F5344CB8AC3E}">
        <p14:creationId xmlns:p14="http://schemas.microsoft.com/office/powerpoint/2010/main" val="3362846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DEB24-EAE9-5D3C-F3C5-A3B37B8673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C9BFF-79B9-68FB-441C-A6B014C3BCBF}"/>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21E63225-2DF2-1ED7-7F85-CBB41D0A485D}"/>
              </a:ext>
            </a:extLst>
          </p:cNvPr>
          <p:cNvSpPr>
            <a:spLocks noGrp="1"/>
          </p:cNvSpPr>
          <p:nvPr>
            <p:ph idx="1"/>
          </p:nvPr>
        </p:nvSpPr>
        <p:spPr>
          <a:xfrm>
            <a:off x="838200" y="1145894"/>
            <a:ext cx="10515600" cy="5712106"/>
          </a:xfrm>
        </p:spPr>
        <p:txBody>
          <a:bodyPr>
            <a:normAutofit fontScale="77500" lnSpcReduction="20000"/>
          </a:bodyPr>
          <a:lstStyle/>
          <a:p>
            <a:r>
              <a:rPr lang="en-GB" dirty="0"/>
              <a:t>Given what we know about the resurrected bodies of the saints, we can infer that this was not rolled away to let Jesus out but to let the women and the disciples in as witnesses.</a:t>
            </a:r>
          </a:p>
          <a:p>
            <a:r>
              <a:rPr lang="en-GB" dirty="0"/>
              <a:t>The fact that the first witnesses were women is a major feature among the reasons why we should believe in the resurrection.</a:t>
            </a:r>
          </a:p>
          <a:p>
            <a:r>
              <a:rPr lang="en-GB" dirty="0"/>
              <a:t>In this society, women were not counted as worthy of trust and honesty, so much so that a woman’s testimony was not valid in court.</a:t>
            </a:r>
          </a:p>
          <a:p>
            <a:r>
              <a:rPr lang="en-GB" dirty="0"/>
              <a:t>If someone was trying to fabricate this, they would have chosen a local dignitary or someone of repute as the first person to claim to have found the empty tomb (at the very least, they would have chosen a man).</a:t>
            </a:r>
          </a:p>
          <a:p>
            <a:r>
              <a:rPr lang="en-GB" dirty="0"/>
              <a:t>In Matthew’s account we read that an Angel of the Lord remover the stone and sat upon it.</a:t>
            </a:r>
          </a:p>
          <a:p>
            <a:r>
              <a:rPr lang="en-GB" dirty="0"/>
              <a:t>What an insult to the security Rome and the Jews could provide – their very best efforts finished up under the rear of an angel who had simply pushed is all aside.</a:t>
            </a:r>
          </a:p>
          <a:p>
            <a:r>
              <a:rPr lang="en-GB" dirty="0"/>
              <a:t>He had Dazzling clothing (Luke’s account says there were two such ‘men’ – this is not a contradiction, but Matthew only mentions one of them).</a:t>
            </a:r>
          </a:p>
          <a:p>
            <a:r>
              <a:rPr lang="en-GB" dirty="0"/>
              <a:t>Matthew’s account says that the guard was terrified and were prostrate like dead men. (Did the women have to step over them?).</a:t>
            </a:r>
          </a:p>
          <a:p>
            <a:r>
              <a:rPr lang="en-GB" dirty="0"/>
              <a:t>In all accounts the message was, “You’re looking for Jesus and He is not here”</a:t>
            </a:r>
          </a:p>
        </p:txBody>
      </p:sp>
    </p:spTree>
    <p:extLst>
      <p:ext uri="{BB962C8B-B14F-4D97-AF65-F5344CB8AC3E}">
        <p14:creationId xmlns:p14="http://schemas.microsoft.com/office/powerpoint/2010/main" val="1790362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3821C-C1F2-B67E-07C3-C1789A4D8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0A221A-E2D0-8CBE-27FC-714D0151D6BE}"/>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9AFBF0FA-8A9C-2EA3-80FC-A36694E3D8A2}"/>
              </a:ext>
            </a:extLst>
          </p:cNvPr>
          <p:cNvSpPr>
            <a:spLocks noGrp="1"/>
          </p:cNvSpPr>
          <p:nvPr>
            <p:ph idx="1"/>
          </p:nvPr>
        </p:nvSpPr>
        <p:spPr>
          <a:xfrm>
            <a:off x="838200" y="1145894"/>
            <a:ext cx="10515600" cy="5712106"/>
          </a:xfrm>
        </p:spPr>
        <p:txBody>
          <a:bodyPr>
            <a:normAutofit fontScale="70000" lnSpcReduction="20000"/>
          </a:bodyPr>
          <a:lstStyle/>
          <a:p>
            <a:r>
              <a:rPr lang="en-GB" dirty="0"/>
              <a:t>He is Risen!!</a:t>
            </a:r>
          </a:p>
          <a:p>
            <a:r>
              <a:rPr lang="en-GB" dirty="0"/>
              <a:t>Go and tell His disciples”</a:t>
            </a:r>
          </a:p>
          <a:p>
            <a:r>
              <a:rPr lang="en-GB" dirty="0"/>
              <a:t>“He will be waiting for you in Galilee, just as He said” (Matthew 26 v 32 &amp; Mark 14 v 28).</a:t>
            </a:r>
          </a:p>
          <a:p>
            <a:r>
              <a:rPr lang="en-GB" dirty="0"/>
              <a:t>Note that initially they didn’t rush to go to Galilee in response to what He had said, but each went to their own home.</a:t>
            </a:r>
          </a:p>
          <a:p>
            <a:r>
              <a:rPr lang="en-GB" dirty="0"/>
              <a:t>In Mark’s account (chapter 16 v 11 – 13) and Luke’s account (chapter 24 v 11) the women told various disciples, but they did not believe them (despite Jesus being clear that He would rise again on the third day).</a:t>
            </a:r>
          </a:p>
          <a:p>
            <a:r>
              <a:rPr lang="en-GB" dirty="0"/>
              <a:t>In John’s account we read that the women ran to tell Peter and John (the disciple whom Jesus loved), who, in turn, ran to the tomb.</a:t>
            </a:r>
          </a:p>
          <a:p>
            <a:r>
              <a:rPr lang="en-GB" dirty="0"/>
              <a:t>John got there first and looked in and ‘saw’ (</a:t>
            </a:r>
            <a:r>
              <a:rPr lang="en-GB" dirty="0" err="1"/>
              <a:t>Blepo</a:t>
            </a:r>
            <a:r>
              <a:rPr lang="en-GB" dirty="0"/>
              <a:t> – a glance – a superficial look) the wrappings lying there.</a:t>
            </a:r>
          </a:p>
          <a:p>
            <a:r>
              <a:rPr lang="en-GB" dirty="0"/>
              <a:t>Then Peter catches up and goes in and sees (</a:t>
            </a:r>
            <a:r>
              <a:rPr lang="en-GB" dirty="0" err="1"/>
              <a:t>Theoreo</a:t>
            </a:r>
            <a:r>
              <a:rPr lang="en-GB" dirty="0"/>
              <a:t>, from which we get our word ‘theatre’, so he looked with a more searching eye, trying to find understanding).</a:t>
            </a:r>
          </a:p>
          <a:p>
            <a:r>
              <a:rPr lang="en-GB" dirty="0"/>
              <a:t>Then John went back in, this time entering the tomb and ‘saw’ (Eidos – gaining understanding) and then believed – it doesn’t say what he believed but we can infer that he put the pieces of the puzzle together and believed what Jesus had said before the event – that He had risen and gone ahead of them to Galilee.</a:t>
            </a:r>
            <a:r>
              <a:rPr lang="en-GB" dirty="0">
                <a:solidFill>
                  <a:srgbClr val="FF0000"/>
                </a:solidFill>
              </a:rPr>
              <a:t> </a:t>
            </a:r>
          </a:p>
          <a:p>
            <a:r>
              <a:rPr lang="en-GB" dirty="0">
                <a:solidFill>
                  <a:srgbClr val="FF0000"/>
                </a:solidFill>
              </a:rPr>
              <a:t>We’re involved in the same process now – examining the resurrection to decide whether Jesus has fulfilled the word or not.</a:t>
            </a:r>
            <a:endParaRPr lang="en-GB" dirty="0"/>
          </a:p>
          <a:p>
            <a:endParaRPr lang="en-GB" dirty="0"/>
          </a:p>
        </p:txBody>
      </p:sp>
    </p:spTree>
    <p:extLst>
      <p:ext uri="{BB962C8B-B14F-4D97-AF65-F5344CB8AC3E}">
        <p14:creationId xmlns:p14="http://schemas.microsoft.com/office/powerpoint/2010/main" val="1402057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481DF-3098-4656-0F75-68D608871E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420F5-468B-1A77-9BDB-D1C00FA3D5D3}"/>
              </a:ext>
            </a:extLst>
          </p:cNvPr>
          <p:cNvSpPr>
            <a:spLocks noGrp="1"/>
          </p:cNvSpPr>
          <p:nvPr>
            <p:ph type="title"/>
          </p:nvPr>
        </p:nvSpPr>
        <p:spPr/>
        <p:txBody>
          <a:bodyPr>
            <a:normAutofit fontScale="90000"/>
          </a:bodyPr>
          <a:lstStyle/>
          <a:p>
            <a:r>
              <a:rPr lang="en-GB" dirty="0"/>
              <a:t>Matthew 28: The resurrection of Jesus the Messiah</a:t>
            </a:r>
            <a:br>
              <a:rPr lang="en-GB" dirty="0"/>
            </a:br>
            <a:endParaRPr lang="en-GB" dirty="0"/>
          </a:p>
        </p:txBody>
      </p:sp>
      <p:sp>
        <p:nvSpPr>
          <p:cNvPr id="3" name="Content Placeholder 2">
            <a:extLst>
              <a:ext uri="{FF2B5EF4-FFF2-40B4-BE49-F238E27FC236}">
                <a16:creationId xmlns:a16="http://schemas.microsoft.com/office/drawing/2014/main" id="{BB2F6130-F653-E604-1D4E-6DC3C9645AC6}"/>
              </a:ext>
            </a:extLst>
          </p:cNvPr>
          <p:cNvSpPr>
            <a:spLocks noGrp="1"/>
          </p:cNvSpPr>
          <p:nvPr>
            <p:ph idx="1"/>
          </p:nvPr>
        </p:nvSpPr>
        <p:spPr>
          <a:xfrm>
            <a:off x="838200" y="1145894"/>
            <a:ext cx="10515600" cy="5712106"/>
          </a:xfrm>
        </p:spPr>
        <p:txBody>
          <a:bodyPr>
            <a:normAutofit fontScale="70000" lnSpcReduction="20000"/>
          </a:bodyPr>
          <a:lstStyle/>
          <a:p>
            <a:r>
              <a:rPr lang="en-GB" dirty="0"/>
              <a:t>Because they didn’t understand the scriptures that tell us that He must rise again on the third day, they went to their homes.</a:t>
            </a:r>
          </a:p>
          <a:p>
            <a:r>
              <a:rPr lang="en-GB" dirty="0">
                <a:solidFill>
                  <a:srgbClr val="FF0000"/>
                </a:solidFill>
              </a:rPr>
              <a:t>Scriptures that tell us that He must rise on the third day are hard to find – we’ll have a closer look at this </a:t>
            </a:r>
            <a:r>
              <a:rPr lang="en-GB">
                <a:solidFill>
                  <a:srgbClr val="FF0000"/>
                </a:solidFill>
              </a:rPr>
              <a:t>next time.</a:t>
            </a:r>
            <a:endParaRPr lang="en-GB" dirty="0">
              <a:solidFill>
                <a:srgbClr val="FF0000"/>
              </a:solidFill>
            </a:endParaRPr>
          </a:p>
          <a:p>
            <a:r>
              <a:rPr lang="en-GB" dirty="0"/>
              <a:t>But we read in John’s account that Mary returned and stood outside the tomb and was weeping, confused as to what they had done with Jesus’ body.</a:t>
            </a:r>
          </a:p>
          <a:p>
            <a:r>
              <a:rPr lang="en-GB" dirty="0"/>
              <a:t>The angels said to her, “why are you weeping?” The answer? I am looking for Jesus’ body, and I don’t know where they have laid Him.</a:t>
            </a:r>
          </a:p>
          <a:p>
            <a:r>
              <a:rPr lang="en-GB" dirty="0"/>
              <a:t>Then Jesus appears to her, though she didn’t recognise Him.</a:t>
            </a:r>
          </a:p>
          <a:p>
            <a:r>
              <a:rPr lang="en-GB" dirty="0"/>
              <a:t>This could be because He was still disfigured from His ordeal or simply because Jesus wanted to remain incognito.</a:t>
            </a:r>
          </a:p>
          <a:p>
            <a:r>
              <a:rPr lang="en-GB" dirty="0"/>
              <a:t>When He said her name, however, she recognised Him immediately and said, “Rabboni” (teacher)</a:t>
            </a:r>
          </a:p>
          <a:p>
            <a:r>
              <a:rPr lang="en-GB" dirty="0"/>
              <a:t>Next time we will look at a few more details of the resurrection and will explore about a dozen reasons we can depend upon its veracity.</a:t>
            </a:r>
          </a:p>
          <a:p>
            <a:r>
              <a:rPr lang="en-GB" dirty="0"/>
              <a:t>The aim is not just to explore the Resurrection narrative, but to equip us to defend it when questioned or debated on the topic.</a:t>
            </a:r>
          </a:p>
          <a:p>
            <a:r>
              <a:rPr lang="en-GB" dirty="0"/>
              <a:t>This will also serve to affirm and confirm in our own hearts that this doctrine deserves to be interpreted literally and embraced fully without equivocation.</a:t>
            </a:r>
          </a:p>
        </p:txBody>
      </p:sp>
    </p:spTree>
    <p:extLst>
      <p:ext uri="{BB962C8B-B14F-4D97-AF65-F5344CB8AC3E}">
        <p14:creationId xmlns:p14="http://schemas.microsoft.com/office/powerpoint/2010/main" val="2448543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2993</TotalTime>
  <Words>2409</Words>
  <Application>Microsoft Office PowerPoint</Application>
  <PresentationFormat>Widescreen</PresentationFormat>
  <Paragraphs>107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28</vt:lpstr>
      <vt:lpstr>Matthew 28: The resurrection of Jesus the Messiah </vt:lpstr>
      <vt:lpstr>Matthew 28: The resurrection of Jesus the Messiah </vt:lpstr>
      <vt:lpstr>Matthew 28: The resurrection of Jesus the Messiah </vt:lpstr>
      <vt:lpstr>Matthew 28: The resurrection of Jesus the Messiah </vt:lpstr>
      <vt:lpstr>Matthew 28: The resurrection of Jesus the Messiah </vt:lpstr>
      <vt:lpstr>Matthew 28: The resurrection of Jesus the Messiah </vt:lpstr>
      <vt:lpstr>Matthew 28: The resurrection of Jesus the Messiah </vt:lpstr>
      <vt:lpstr>Matthew 28: The resurrection of Jesus the Messiah </vt:lpstr>
      <vt:lpstr>Matthew 28: The resurrection of Jesus the Messiah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2</cp:revision>
  <dcterms:created xsi:type="dcterms:W3CDTF">2026-03-03T15:47:42Z</dcterms:created>
  <dcterms:modified xsi:type="dcterms:W3CDTF">2026-03-08T12:11:09Z</dcterms:modified>
</cp:coreProperties>
</file>