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60" r:id="rId4"/>
    <p:sldId id="258" r:id="rId5"/>
    <p:sldId id="265" r:id="rId6"/>
    <p:sldId id="259" r:id="rId7"/>
    <p:sldId id="261" r:id="rId8"/>
    <p:sldId id="263" r:id="rId9"/>
    <p:sldId id="262"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custSel addSld modSld sldOrd">
      <pc:chgData name="Ray Kelly" userId="fe8bf2b6eea63579" providerId="LiveId" clId="{B98B9D12-8AEB-4359-BED4-D52F3681A5A0}" dt="2025-12-06T08:12:03.708" v="10008" actId="20577"/>
      <pc:docMkLst>
        <pc:docMk/>
      </pc:docMkLst>
      <pc:sldChg chg="modSp mod">
        <pc:chgData name="Ray Kelly" userId="fe8bf2b6eea63579" providerId="LiveId" clId="{B98B9D12-8AEB-4359-BED4-D52F3681A5A0}" dt="2025-12-03T16:59:57.273" v="88" actId="20577"/>
        <pc:sldMkLst>
          <pc:docMk/>
          <pc:sldMk cId="1580914511" sldId="256"/>
        </pc:sldMkLst>
        <pc:spChg chg="mod">
          <ac:chgData name="Ray Kelly" userId="fe8bf2b6eea63579" providerId="LiveId" clId="{B98B9D12-8AEB-4359-BED4-D52F3681A5A0}" dt="2025-12-03T16:59:05.734" v="19" actId="20577"/>
          <ac:spMkLst>
            <pc:docMk/>
            <pc:sldMk cId="1580914511" sldId="256"/>
            <ac:spMk id="2" creationId="{47F7F1BD-BE48-BF7A-CFAD-CB3AF550AA55}"/>
          </ac:spMkLst>
        </pc:spChg>
        <pc:spChg chg="mod">
          <ac:chgData name="Ray Kelly" userId="fe8bf2b6eea63579" providerId="LiveId" clId="{B98B9D12-8AEB-4359-BED4-D52F3681A5A0}" dt="2025-12-03T16:59:57.273" v="88" actId="20577"/>
          <ac:spMkLst>
            <pc:docMk/>
            <pc:sldMk cId="1580914511" sldId="256"/>
            <ac:spMk id="3" creationId="{F70F4697-78AB-F61D-2BAA-95D8531518EE}"/>
          </ac:spMkLst>
        </pc:spChg>
      </pc:sldChg>
      <pc:sldChg chg="modSp new mod">
        <pc:chgData name="Ray Kelly" userId="fe8bf2b6eea63579" providerId="LiveId" clId="{B98B9D12-8AEB-4359-BED4-D52F3681A5A0}" dt="2025-12-05T14:31:31.134" v="8435" actId="20577"/>
        <pc:sldMkLst>
          <pc:docMk/>
          <pc:sldMk cId="3361422072" sldId="257"/>
        </pc:sldMkLst>
        <pc:spChg chg="mod">
          <ac:chgData name="Ray Kelly" userId="fe8bf2b6eea63579" providerId="LiveId" clId="{B98B9D12-8AEB-4359-BED4-D52F3681A5A0}" dt="2025-12-03T17:00:50.351" v="107" actId="14100"/>
          <ac:spMkLst>
            <pc:docMk/>
            <pc:sldMk cId="3361422072" sldId="257"/>
            <ac:spMk id="2" creationId="{89B8E34F-AA38-15CA-0C2A-F424654C78D4}"/>
          </ac:spMkLst>
        </pc:spChg>
        <pc:spChg chg="mod">
          <ac:chgData name="Ray Kelly" userId="fe8bf2b6eea63579" providerId="LiveId" clId="{B98B9D12-8AEB-4359-BED4-D52F3681A5A0}" dt="2025-12-05T14:31:31.134" v="8435" actId="20577"/>
          <ac:spMkLst>
            <pc:docMk/>
            <pc:sldMk cId="3361422072" sldId="257"/>
            <ac:spMk id="3" creationId="{30F824EF-6915-61A6-2035-395DFFC48A31}"/>
          </ac:spMkLst>
        </pc:spChg>
      </pc:sldChg>
      <pc:sldChg chg="modSp add mod">
        <pc:chgData name="Ray Kelly" userId="fe8bf2b6eea63579" providerId="LiveId" clId="{B98B9D12-8AEB-4359-BED4-D52F3681A5A0}" dt="2025-12-06T07:33:50.602" v="8813" actId="20577"/>
        <pc:sldMkLst>
          <pc:docMk/>
          <pc:sldMk cId="758433984" sldId="258"/>
        </pc:sldMkLst>
        <pc:spChg chg="mod">
          <ac:chgData name="Ray Kelly" userId="fe8bf2b6eea63579" providerId="LiveId" clId="{B98B9D12-8AEB-4359-BED4-D52F3681A5A0}" dt="2025-12-06T07:33:50.602" v="8813" actId="20577"/>
          <ac:spMkLst>
            <pc:docMk/>
            <pc:sldMk cId="758433984" sldId="258"/>
            <ac:spMk id="3" creationId="{56D7C0CE-3562-DFA6-CFDD-1EB2B82BB703}"/>
          </ac:spMkLst>
        </pc:spChg>
      </pc:sldChg>
      <pc:sldChg chg="modSp add mod">
        <pc:chgData name="Ray Kelly" userId="fe8bf2b6eea63579" providerId="LiveId" clId="{B98B9D12-8AEB-4359-BED4-D52F3681A5A0}" dt="2025-12-04T08:06:54.320" v="4019" actId="20577"/>
        <pc:sldMkLst>
          <pc:docMk/>
          <pc:sldMk cId="3481733435" sldId="259"/>
        </pc:sldMkLst>
        <pc:spChg chg="mod">
          <ac:chgData name="Ray Kelly" userId="fe8bf2b6eea63579" providerId="LiveId" clId="{B98B9D12-8AEB-4359-BED4-D52F3681A5A0}" dt="2025-12-04T08:06:54.320" v="4019" actId="20577"/>
          <ac:spMkLst>
            <pc:docMk/>
            <pc:sldMk cId="3481733435" sldId="259"/>
            <ac:spMk id="3" creationId="{C6AF474A-1989-4D35-5165-3126E7841B5E}"/>
          </ac:spMkLst>
        </pc:spChg>
      </pc:sldChg>
      <pc:sldChg chg="modSp add mod">
        <pc:chgData name="Ray Kelly" userId="fe8bf2b6eea63579" providerId="LiveId" clId="{B98B9D12-8AEB-4359-BED4-D52F3681A5A0}" dt="2025-12-04T07:28:45.878" v="3797" actId="20577"/>
        <pc:sldMkLst>
          <pc:docMk/>
          <pc:sldMk cId="218385402" sldId="260"/>
        </pc:sldMkLst>
        <pc:spChg chg="mod">
          <ac:chgData name="Ray Kelly" userId="fe8bf2b6eea63579" providerId="LiveId" clId="{B98B9D12-8AEB-4359-BED4-D52F3681A5A0}" dt="2025-12-04T07:28:45.878" v="3797" actId="20577"/>
          <ac:spMkLst>
            <pc:docMk/>
            <pc:sldMk cId="218385402" sldId="260"/>
            <ac:spMk id="3" creationId="{00840100-8ACE-653E-BBC7-4D496DFD5891}"/>
          </ac:spMkLst>
        </pc:spChg>
      </pc:sldChg>
      <pc:sldChg chg="modSp add mod">
        <pc:chgData name="Ray Kelly" userId="fe8bf2b6eea63579" providerId="LiveId" clId="{B98B9D12-8AEB-4359-BED4-D52F3681A5A0}" dt="2025-12-06T08:12:03.708" v="10008" actId="20577"/>
        <pc:sldMkLst>
          <pc:docMk/>
          <pc:sldMk cId="1137605598" sldId="261"/>
        </pc:sldMkLst>
        <pc:spChg chg="mod">
          <ac:chgData name="Ray Kelly" userId="fe8bf2b6eea63579" providerId="LiveId" clId="{B98B9D12-8AEB-4359-BED4-D52F3681A5A0}" dt="2025-12-06T08:12:03.708" v="10008" actId="20577"/>
          <ac:spMkLst>
            <pc:docMk/>
            <pc:sldMk cId="1137605598" sldId="261"/>
            <ac:spMk id="3" creationId="{F8822683-5474-5046-3F2E-885B5C256FEB}"/>
          </ac:spMkLst>
        </pc:spChg>
      </pc:sldChg>
      <pc:sldChg chg="modSp add mod ord">
        <pc:chgData name="Ray Kelly" userId="fe8bf2b6eea63579" providerId="LiveId" clId="{B98B9D12-8AEB-4359-BED4-D52F3681A5A0}" dt="2025-12-05T07:44:28.869" v="7255" actId="27636"/>
        <pc:sldMkLst>
          <pc:docMk/>
          <pc:sldMk cId="860673319" sldId="262"/>
        </pc:sldMkLst>
        <pc:spChg chg="mod">
          <ac:chgData name="Ray Kelly" userId="fe8bf2b6eea63579" providerId="LiveId" clId="{B98B9D12-8AEB-4359-BED4-D52F3681A5A0}" dt="2025-12-05T07:44:28.869" v="7255" actId="27636"/>
          <ac:spMkLst>
            <pc:docMk/>
            <pc:sldMk cId="860673319" sldId="262"/>
            <ac:spMk id="3" creationId="{B05C1AE8-E07E-87E9-FF5C-4999D2369E77}"/>
          </ac:spMkLst>
        </pc:spChg>
      </pc:sldChg>
      <pc:sldChg chg="add">
        <pc:chgData name="Ray Kelly" userId="fe8bf2b6eea63579" providerId="LiveId" clId="{B98B9D12-8AEB-4359-BED4-D52F3681A5A0}" dt="2025-12-05T07:03:20.060" v="6022" actId="2890"/>
        <pc:sldMkLst>
          <pc:docMk/>
          <pc:sldMk cId="3000484338" sldId="263"/>
        </pc:sldMkLst>
      </pc:sldChg>
      <pc:sldChg chg="modSp add mod">
        <pc:chgData name="Ray Kelly" userId="fe8bf2b6eea63579" providerId="LiveId" clId="{B98B9D12-8AEB-4359-BED4-D52F3681A5A0}" dt="2025-12-05T08:18:28.725" v="8434" actId="20577"/>
        <pc:sldMkLst>
          <pc:docMk/>
          <pc:sldMk cId="3107865389" sldId="264"/>
        </pc:sldMkLst>
        <pc:spChg chg="mod">
          <ac:chgData name="Ray Kelly" userId="fe8bf2b6eea63579" providerId="LiveId" clId="{B98B9D12-8AEB-4359-BED4-D52F3681A5A0}" dt="2025-12-05T08:18:28.725" v="8434" actId="20577"/>
          <ac:spMkLst>
            <pc:docMk/>
            <pc:sldMk cId="3107865389" sldId="264"/>
            <ac:spMk id="3" creationId="{A7F58A46-2DA1-E90C-851A-8F065AD60C0F}"/>
          </ac:spMkLst>
        </pc:spChg>
      </pc:sldChg>
      <pc:sldChg chg="modSp add mod">
        <pc:chgData name="Ray Kelly" userId="fe8bf2b6eea63579" providerId="LiveId" clId="{B98B9D12-8AEB-4359-BED4-D52F3681A5A0}" dt="2025-12-06T08:07:00.038" v="9952" actId="20577"/>
        <pc:sldMkLst>
          <pc:docMk/>
          <pc:sldMk cId="595342437" sldId="265"/>
        </pc:sldMkLst>
        <pc:spChg chg="mod">
          <ac:chgData name="Ray Kelly" userId="fe8bf2b6eea63579" providerId="LiveId" clId="{B98B9D12-8AEB-4359-BED4-D52F3681A5A0}" dt="2025-12-06T08:07:00.038" v="9952" actId="20577"/>
          <ac:spMkLst>
            <pc:docMk/>
            <pc:sldMk cId="595342437" sldId="265"/>
            <ac:spMk id="3" creationId="{25D87DF8-D89A-CA1B-2157-910470F8C0E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95834B-7B2B-4BD7-B69B-4A6C54C6D0D6}" type="datetimeFigureOut">
              <a:rPr lang="en-GB" smtClean="0"/>
              <a:t>05/12/2025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C12BDC-B840-491A-9765-D5365C3ED96D}" type="slidenum">
              <a:rPr lang="en-GB" smtClean="0"/>
              <a:t>‹#›</a:t>
            </a:fld>
            <a:endParaRPr lang="en-GB"/>
          </a:p>
        </p:txBody>
      </p:sp>
    </p:spTree>
    <p:extLst>
      <p:ext uri="{BB962C8B-B14F-4D97-AF65-F5344CB8AC3E}">
        <p14:creationId xmlns:p14="http://schemas.microsoft.com/office/powerpoint/2010/main" val="1218818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CC12BDC-B840-491A-9765-D5365C3ED96D}" type="slidenum">
              <a:rPr lang="en-GB" smtClean="0"/>
              <a:t>9</a:t>
            </a:fld>
            <a:endParaRPr lang="en-GB"/>
          </a:p>
        </p:txBody>
      </p:sp>
    </p:spTree>
    <p:extLst>
      <p:ext uri="{BB962C8B-B14F-4D97-AF65-F5344CB8AC3E}">
        <p14:creationId xmlns:p14="http://schemas.microsoft.com/office/powerpoint/2010/main" val="4215137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0A4CFF-D86D-6A77-DDC3-662D408B37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7795AE-1A90-0573-F014-EAC167BA39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4D9621-79CE-4AC0-4749-ADEBA36C2BE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B4E0DFA-2231-435A-B223-82DB66365B34}"/>
              </a:ext>
            </a:extLst>
          </p:cNvPr>
          <p:cNvSpPr>
            <a:spLocks noGrp="1"/>
          </p:cNvSpPr>
          <p:nvPr>
            <p:ph type="sldNum" sz="quarter" idx="5"/>
          </p:nvPr>
        </p:nvSpPr>
        <p:spPr/>
        <p:txBody>
          <a:bodyPr/>
          <a:lstStyle/>
          <a:p>
            <a:fld id="{7CC12BDC-B840-491A-9765-D5365C3ED96D}" type="slidenum">
              <a:rPr lang="en-GB" smtClean="0"/>
              <a:t>10</a:t>
            </a:fld>
            <a:endParaRPr lang="en-GB"/>
          </a:p>
        </p:txBody>
      </p:sp>
    </p:spTree>
    <p:extLst>
      <p:ext uri="{BB962C8B-B14F-4D97-AF65-F5344CB8AC3E}">
        <p14:creationId xmlns:p14="http://schemas.microsoft.com/office/powerpoint/2010/main" val="3914889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8E383-36C5-E030-6917-EF31637500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E60179A-3116-C404-0CF4-FDC51A8C07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2EFC3C3-8D63-D837-5731-0A0374C7E136}"/>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5" name="Footer Placeholder 4">
            <a:extLst>
              <a:ext uri="{FF2B5EF4-FFF2-40B4-BE49-F238E27FC236}">
                <a16:creationId xmlns:a16="http://schemas.microsoft.com/office/drawing/2014/main" id="{06780F2A-FE52-AF1C-1CB6-CD973EE07C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526AEC-98D3-A59D-E6BD-C683C98B60F9}"/>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3582967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90D64-7EC7-B8F4-0E0B-DF1FDB755EB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0F67C91-5C48-2B21-3DC0-5CD1EA9F4C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C74DFE6-B439-CEC6-80FF-A9D5BE43847C}"/>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5" name="Footer Placeholder 4">
            <a:extLst>
              <a:ext uri="{FF2B5EF4-FFF2-40B4-BE49-F238E27FC236}">
                <a16:creationId xmlns:a16="http://schemas.microsoft.com/office/drawing/2014/main" id="{04832C0B-6A48-0CB9-89D3-B02C41EE26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2DC079-F1E0-7A88-74D8-D90251909DDF}"/>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143886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0E80BF-B656-637D-4484-72D09A9CDC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A880127-4B52-64C1-2BF7-9ED84D60FA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1B8239-74BD-E362-C73D-4B60BDCBD2A1}"/>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5" name="Footer Placeholder 4">
            <a:extLst>
              <a:ext uri="{FF2B5EF4-FFF2-40B4-BE49-F238E27FC236}">
                <a16:creationId xmlns:a16="http://schemas.microsoft.com/office/drawing/2014/main" id="{8588F313-2F1D-E080-70AA-F8A09F52C4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3A4B88-6F56-0EC5-B248-6B0E3886AE34}"/>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2056313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E7659-B72F-A684-B22C-C210505BFB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82D585-6AF3-56B1-30A5-0AFFFD94E0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87DC38-BE54-9E3A-94E3-051B1BCE4D9F}"/>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5" name="Footer Placeholder 4">
            <a:extLst>
              <a:ext uri="{FF2B5EF4-FFF2-40B4-BE49-F238E27FC236}">
                <a16:creationId xmlns:a16="http://schemas.microsoft.com/office/drawing/2014/main" id="{F465F926-A171-5C9B-47D0-42C8EA8E5B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F327E5-BE10-5B1E-29D3-1B2B5F605423}"/>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494917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BF191-30F9-24BC-146B-FAE7012B76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C8F0533-6139-6533-F6E5-B66B25250C9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6194759-E5E6-CE33-22AF-5A2F4F0EBE72}"/>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5" name="Footer Placeholder 4">
            <a:extLst>
              <a:ext uri="{FF2B5EF4-FFF2-40B4-BE49-F238E27FC236}">
                <a16:creationId xmlns:a16="http://schemas.microsoft.com/office/drawing/2014/main" id="{3F4C16F5-1E1B-837E-C874-DD9150EB8E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C42C3F-B543-A496-2744-1256C6F22B88}"/>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667776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88C8F-6B62-82A6-FEAC-46820888C4A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73F7C7-C03D-3C71-2DA3-83572870C7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D08A8AC-3CAB-FB3E-4DF9-1081EB29299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33AC1C0-3729-6086-07E8-0AE9A18EC887}"/>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6" name="Footer Placeholder 5">
            <a:extLst>
              <a:ext uri="{FF2B5EF4-FFF2-40B4-BE49-F238E27FC236}">
                <a16:creationId xmlns:a16="http://schemas.microsoft.com/office/drawing/2014/main" id="{01A70A96-62E8-485D-E4C3-1DD2F527636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396CE0-2E91-6EA5-B027-405765C0751D}"/>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1284478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83D8F-1A36-A8BE-D8CC-C878343AECC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F689A5E-E86A-8492-304E-77DB6FD176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060738C-E8E8-D3EC-FBBB-CA4825CB99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2813BE1-9B09-BADA-361B-7E28C427F0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042973-35A3-3A6E-CB6D-1D94D167FA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4D7838C-F375-ECB1-B1C0-21E959EFC79B}"/>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8" name="Footer Placeholder 7">
            <a:extLst>
              <a:ext uri="{FF2B5EF4-FFF2-40B4-BE49-F238E27FC236}">
                <a16:creationId xmlns:a16="http://schemas.microsoft.com/office/drawing/2014/main" id="{83BD98D3-75A5-7B63-B07F-B07B013B70E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E10675E-8A30-6371-A887-7FC3742EC4C0}"/>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1767745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4D45E-35DB-C35F-CD22-19DF95EC7FE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1B1344C-A5FB-E975-18B9-DAF3E9884BF5}"/>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4" name="Footer Placeholder 3">
            <a:extLst>
              <a:ext uri="{FF2B5EF4-FFF2-40B4-BE49-F238E27FC236}">
                <a16:creationId xmlns:a16="http://schemas.microsoft.com/office/drawing/2014/main" id="{4C221D12-2AD9-C4CE-E5A3-FB31C6747F1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091DAFA-1AD6-B0AD-15BA-7F8462F0AD57}"/>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2507320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2D3B86-28F1-DB06-B983-9F2AD0B7230F}"/>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3" name="Footer Placeholder 2">
            <a:extLst>
              <a:ext uri="{FF2B5EF4-FFF2-40B4-BE49-F238E27FC236}">
                <a16:creationId xmlns:a16="http://schemas.microsoft.com/office/drawing/2014/main" id="{B2A2980E-3B7C-41E9-B9B6-2586452E146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F33E38F-D1AA-9249-65EC-BD39B4AE35E8}"/>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122646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A31D2-F9F1-8BA4-CC51-C24A0E368C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688F855-2DFD-68C8-929C-1C08FEE0B2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14D8FE-D2FB-E52B-246C-606EC36C10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3BE063-098D-082F-E7D8-B18A6ACCA3A0}"/>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6" name="Footer Placeholder 5">
            <a:extLst>
              <a:ext uri="{FF2B5EF4-FFF2-40B4-BE49-F238E27FC236}">
                <a16:creationId xmlns:a16="http://schemas.microsoft.com/office/drawing/2014/main" id="{084A4666-AC52-4D2C-BAE8-0E38393B495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FFAAA55-0F72-85B2-1DF9-60D662477729}"/>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2286940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E463E-3E3A-1F45-902C-7546DFE341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14A2354-6B88-69A7-47D4-DFA919977E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2C45752-A820-FBBD-EE8F-12FE1F9FA2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73B4A7-F708-19B3-90EE-DB0E7DA4A788}"/>
              </a:ext>
            </a:extLst>
          </p:cNvPr>
          <p:cNvSpPr>
            <a:spLocks noGrp="1"/>
          </p:cNvSpPr>
          <p:nvPr>
            <p:ph type="dt" sz="half" idx="10"/>
          </p:nvPr>
        </p:nvSpPr>
        <p:spPr/>
        <p:txBody>
          <a:bodyPr/>
          <a:lstStyle/>
          <a:p>
            <a:fld id="{F05B138E-6DF7-4D35-8FEE-B1F61E47CEE5}" type="datetimeFigureOut">
              <a:rPr lang="en-GB" smtClean="0"/>
              <a:t>05/12/2025</a:t>
            </a:fld>
            <a:endParaRPr lang="en-GB"/>
          </a:p>
        </p:txBody>
      </p:sp>
      <p:sp>
        <p:nvSpPr>
          <p:cNvPr id="6" name="Footer Placeholder 5">
            <a:extLst>
              <a:ext uri="{FF2B5EF4-FFF2-40B4-BE49-F238E27FC236}">
                <a16:creationId xmlns:a16="http://schemas.microsoft.com/office/drawing/2014/main" id="{4FBD6426-23A9-17BF-B4B0-974ED12205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215E3C-88D8-901C-3015-5ECEF0B80E35}"/>
              </a:ext>
            </a:extLst>
          </p:cNvPr>
          <p:cNvSpPr>
            <a:spLocks noGrp="1"/>
          </p:cNvSpPr>
          <p:nvPr>
            <p:ph type="sldNum" sz="quarter" idx="12"/>
          </p:nvPr>
        </p:nvSpPr>
        <p:spPr/>
        <p:txBody>
          <a:bodyPr/>
          <a:lstStyle/>
          <a:p>
            <a:fld id="{D9CF0715-42C1-49BD-A205-C4451B7D7EBE}" type="slidenum">
              <a:rPr lang="en-GB" smtClean="0"/>
              <a:t>‹#›</a:t>
            </a:fld>
            <a:endParaRPr lang="en-GB"/>
          </a:p>
        </p:txBody>
      </p:sp>
    </p:spTree>
    <p:extLst>
      <p:ext uri="{BB962C8B-B14F-4D97-AF65-F5344CB8AC3E}">
        <p14:creationId xmlns:p14="http://schemas.microsoft.com/office/powerpoint/2010/main" val="2816751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8943B7-954C-6FC5-4CF4-1CDB754305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57413AC-8E8C-A9C5-4F3E-29F6023BE1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47C29B-D50B-EE83-008B-AC5E0183CA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5B138E-6DF7-4D35-8FEE-B1F61E47CEE5}" type="datetimeFigureOut">
              <a:rPr lang="en-GB" smtClean="0"/>
              <a:t>05/12/2025</a:t>
            </a:fld>
            <a:endParaRPr lang="en-GB"/>
          </a:p>
        </p:txBody>
      </p:sp>
      <p:sp>
        <p:nvSpPr>
          <p:cNvPr id="5" name="Footer Placeholder 4">
            <a:extLst>
              <a:ext uri="{FF2B5EF4-FFF2-40B4-BE49-F238E27FC236}">
                <a16:creationId xmlns:a16="http://schemas.microsoft.com/office/drawing/2014/main" id="{9B08489A-112D-6D73-1BC2-13B0ED8FC3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058CCA78-18CE-8FE1-F6D3-92DA6BEC76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CF0715-42C1-49BD-A205-C4451B7D7EBE}" type="slidenum">
              <a:rPr lang="en-GB" smtClean="0"/>
              <a:t>‹#›</a:t>
            </a:fld>
            <a:endParaRPr lang="en-GB"/>
          </a:p>
        </p:txBody>
      </p:sp>
    </p:spTree>
    <p:extLst>
      <p:ext uri="{BB962C8B-B14F-4D97-AF65-F5344CB8AC3E}">
        <p14:creationId xmlns:p14="http://schemas.microsoft.com/office/powerpoint/2010/main" val="1338027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7F1BD-BE48-BF7A-CFAD-CB3AF550AA55}"/>
              </a:ext>
            </a:extLst>
          </p:cNvPr>
          <p:cNvSpPr>
            <a:spLocks noGrp="1"/>
          </p:cNvSpPr>
          <p:nvPr>
            <p:ph type="ctrTitle"/>
          </p:nvPr>
        </p:nvSpPr>
        <p:spPr/>
        <p:txBody>
          <a:bodyPr/>
          <a:lstStyle/>
          <a:p>
            <a:r>
              <a:rPr lang="en-GB" dirty="0"/>
              <a:t>Matthew 25 v 31 - 46</a:t>
            </a:r>
          </a:p>
        </p:txBody>
      </p:sp>
      <p:sp>
        <p:nvSpPr>
          <p:cNvPr id="3" name="Subtitle 2">
            <a:extLst>
              <a:ext uri="{FF2B5EF4-FFF2-40B4-BE49-F238E27FC236}">
                <a16:creationId xmlns:a16="http://schemas.microsoft.com/office/drawing/2014/main" id="{F70F4697-78AB-F61D-2BAA-95D8531518EE}"/>
              </a:ext>
            </a:extLst>
          </p:cNvPr>
          <p:cNvSpPr>
            <a:spLocks noGrp="1"/>
          </p:cNvSpPr>
          <p:nvPr>
            <p:ph type="subTitle" idx="1"/>
          </p:nvPr>
        </p:nvSpPr>
        <p:spPr/>
        <p:txBody>
          <a:bodyPr/>
          <a:lstStyle/>
          <a:p>
            <a:r>
              <a:rPr lang="en-GB" dirty="0"/>
              <a:t>The Judgement</a:t>
            </a:r>
          </a:p>
          <a:p>
            <a:r>
              <a:rPr lang="en-GB" dirty="0"/>
              <a:t>Sometimes called the Parable of the sheep and the goats</a:t>
            </a:r>
          </a:p>
        </p:txBody>
      </p:sp>
    </p:spTree>
    <p:extLst>
      <p:ext uri="{BB962C8B-B14F-4D97-AF65-F5344CB8AC3E}">
        <p14:creationId xmlns:p14="http://schemas.microsoft.com/office/powerpoint/2010/main" val="1580914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BE3E1-2D92-5A02-F695-D8ACC3FF34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53C24-9916-49B4-D728-B9D13280DAC4}"/>
              </a:ext>
            </a:extLst>
          </p:cNvPr>
          <p:cNvSpPr>
            <a:spLocks noGrp="1"/>
          </p:cNvSpPr>
          <p:nvPr>
            <p:ph type="title"/>
          </p:nvPr>
        </p:nvSpPr>
        <p:spPr>
          <a:xfrm>
            <a:off x="838200" y="365125"/>
            <a:ext cx="10515600" cy="1460500"/>
          </a:xfrm>
        </p:spPr>
        <p:txBody>
          <a:bodyPr/>
          <a:lstStyle/>
          <a:p>
            <a:r>
              <a:rPr lang="en-GB" dirty="0"/>
              <a:t>Matthew 25 v 31 – 46: The Judgement</a:t>
            </a:r>
          </a:p>
        </p:txBody>
      </p:sp>
      <p:sp>
        <p:nvSpPr>
          <p:cNvPr id="3" name="Content Placeholder 2">
            <a:extLst>
              <a:ext uri="{FF2B5EF4-FFF2-40B4-BE49-F238E27FC236}">
                <a16:creationId xmlns:a16="http://schemas.microsoft.com/office/drawing/2014/main" id="{A7F58A46-2DA1-E90C-851A-8F065AD60C0F}"/>
              </a:ext>
            </a:extLst>
          </p:cNvPr>
          <p:cNvSpPr>
            <a:spLocks noGrp="1"/>
          </p:cNvSpPr>
          <p:nvPr>
            <p:ph idx="1"/>
          </p:nvPr>
        </p:nvSpPr>
        <p:spPr>
          <a:xfrm>
            <a:off x="838200" y="1480456"/>
            <a:ext cx="10515600" cy="5377543"/>
          </a:xfrm>
        </p:spPr>
        <p:txBody>
          <a:bodyPr>
            <a:normAutofit fontScale="77500" lnSpcReduction="20000"/>
          </a:bodyPr>
          <a:lstStyle/>
          <a:p>
            <a:r>
              <a:rPr lang="en-GB" dirty="0"/>
              <a:t>In 1 John 4 v 19 we are told that we love because He first loved us.</a:t>
            </a:r>
          </a:p>
          <a:p>
            <a:r>
              <a:rPr lang="en-GB" dirty="0"/>
              <a:t>The attitudes shown in today’s passage are indications of a heart attitude of love, not an effort from the flesh to ‘do loving things’ to earn points on God’s clipboard of favour.</a:t>
            </a:r>
          </a:p>
          <a:p>
            <a:r>
              <a:rPr lang="en-GB" dirty="0"/>
              <a:t>Many of those who heard this parable believed in the God of the Bible, in the sense that they assented to His presence, buy they sought to kill the Lord and would later seek the lives of His disciples, primarily accusing them of blasphemy.</a:t>
            </a:r>
          </a:p>
          <a:p>
            <a:r>
              <a:rPr lang="en-GB" dirty="0"/>
              <a:t>One of the hallmarks of the end-times is that ‘men’s love will grow cold’ (Matthew 24 v 12).</a:t>
            </a:r>
          </a:p>
          <a:p>
            <a:r>
              <a:rPr lang="en-GB" dirty="0"/>
              <a:t>God is love (1 John 4 v 8) tells us that love is the very essence of God’s being and where there is an absence of Love, there is an absence of God.</a:t>
            </a:r>
          </a:p>
          <a:p>
            <a:r>
              <a:rPr lang="en-GB" dirty="0"/>
              <a:t>Many who go to churches and call themselves Christians but are cold-hearted towards the brethren need to ask God to give them a heart of love, especially for their brethren in Christ.</a:t>
            </a:r>
          </a:p>
          <a:p>
            <a:r>
              <a:rPr lang="en-GB" dirty="0"/>
              <a:t>In John 15 v 20 and 2 Timothy 2 v 12, as well as Philippians 1 v 29 we are told that believers will suffer persecution from the Godless.</a:t>
            </a:r>
          </a:p>
          <a:p>
            <a:r>
              <a:rPr lang="en-GB" dirty="0"/>
              <a:t>This is further evidence that the final judgement will be made based on our love for or hatred of the brethren.</a:t>
            </a:r>
          </a:p>
        </p:txBody>
      </p:sp>
    </p:spTree>
    <p:extLst>
      <p:ext uri="{BB962C8B-B14F-4D97-AF65-F5344CB8AC3E}">
        <p14:creationId xmlns:p14="http://schemas.microsoft.com/office/powerpoint/2010/main" val="3107865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8E34F-AA38-15CA-0C2A-F424654C78D4}"/>
              </a:ext>
            </a:extLst>
          </p:cNvPr>
          <p:cNvSpPr>
            <a:spLocks noGrp="1"/>
          </p:cNvSpPr>
          <p:nvPr>
            <p:ph type="title"/>
          </p:nvPr>
        </p:nvSpPr>
        <p:spPr>
          <a:xfrm>
            <a:off x="838200" y="365125"/>
            <a:ext cx="10515600" cy="1460500"/>
          </a:xfrm>
        </p:spPr>
        <p:txBody>
          <a:bodyPr/>
          <a:lstStyle/>
          <a:p>
            <a:r>
              <a:rPr lang="en-GB" dirty="0"/>
              <a:t>Matthew 25 v 31 – 46: The Judgement</a:t>
            </a:r>
          </a:p>
        </p:txBody>
      </p:sp>
      <p:sp>
        <p:nvSpPr>
          <p:cNvPr id="3" name="Content Placeholder 2">
            <a:extLst>
              <a:ext uri="{FF2B5EF4-FFF2-40B4-BE49-F238E27FC236}">
                <a16:creationId xmlns:a16="http://schemas.microsoft.com/office/drawing/2014/main" id="{30F824EF-6915-61A6-2035-395DFFC48A31}"/>
              </a:ext>
            </a:extLst>
          </p:cNvPr>
          <p:cNvSpPr>
            <a:spLocks noGrp="1"/>
          </p:cNvSpPr>
          <p:nvPr>
            <p:ph idx="1"/>
          </p:nvPr>
        </p:nvSpPr>
        <p:spPr>
          <a:xfrm>
            <a:off x="838200" y="1480456"/>
            <a:ext cx="10515600" cy="5377543"/>
          </a:xfrm>
        </p:spPr>
        <p:txBody>
          <a:bodyPr>
            <a:normAutofit fontScale="77500" lnSpcReduction="20000"/>
          </a:bodyPr>
          <a:lstStyle/>
          <a:p>
            <a:r>
              <a:rPr lang="en-GB" dirty="0"/>
              <a:t>So far in Chapters 24 and 25, Jesus has told the religious Jews to be ready, alert and faithful.</a:t>
            </a:r>
          </a:p>
          <a:p>
            <a:r>
              <a:rPr lang="en-GB" dirty="0"/>
              <a:t>He has presented 2 parables so far, urging them to be in in readiness for His 2</a:t>
            </a:r>
            <a:r>
              <a:rPr lang="en-GB" baseline="30000" dirty="0"/>
              <a:t>nd</a:t>
            </a:r>
            <a:r>
              <a:rPr lang="en-GB" dirty="0"/>
              <a:t> coming.</a:t>
            </a:r>
          </a:p>
          <a:p>
            <a:r>
              <a:rPr lang="en-GB" dirty="0"/>
              <a:t>He has told them about some 15 different signs they should look out for that will tell them His coming is near.</a:t>
            </a:r>
          </a:p>
          <a:p>
            <a:r>
              <a:rPr lang="en-GB" dirty="0"/>
              <a:t>That if they are not alert, they will be caught off guard by false Christs, false prophets and the ‘abomination of Desolation’.</a:t>
            </a:r>
          </a:p>
          <a:p>
            <a:r>
              <a:rPr lang="en-GB" dirty="0"/>
              <a:t>They are warned that this event will be accompanied by astronomical signs and wonders – stars falling, phenomenal lightnings, earthquakes, the sun going dark etc.</a:t>
            </a:r>
          </a:p>
          <a:p>
            <a:r>
              <a:rPr lang="en-GB" dirty="0"/>
              <a:t>And that when He returns it will be to judge the world – the King restored to His throne.</a:t>
            </a:r>
          </a:p>
          <a:p>
            <a:r>
              <a:rPr lang="en-GB" dirty="0"/>
              <a:t>So, this was not just an instruction about waiting for things to happen, but in chapter 25 it was also an indication of how to wait.</a:t>
            </a:r>
          </a:p>
          <a:p>
            <a:r>
              <a:rPr lang="en-GB" dirty="0"/>
              <a:t>The wise virgins waited with their lamps and flasks filled.</a:t>
            </a:r>
          </a:p>
          <a:p>
            <a:r>
              <a:rPr lang="en-GB" dirty="0"/>
              <a:t>The servants (slaves) in the parable of the Talents were to invest their time and resource wisely whilst they await His coming (by analogy, not to bury the precious gift – salvation - out of sight.</a:t>
            </a:r>
          </a:p>
        </p:txBody>
      </p:sp>
    </p:spTree>
    <p:extLst>
      <p:ext uri="{BB962C8B-B14F-4D97-AF65-F5344CB8AC3E}">
        <p14:creationId xmlns:p14="http://schemas.microsoft.com/office/powerpoint/2010/main" val="3361422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EED21-D59A-2AE7-580C-1B0EE1BD41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0C6AD6-0058-39B6-0164-EA05ED0C9110}"/>
              </a:ext>
            </a:extLst>
          </p:cNvPr>
          <p:cNvSpPr>
            <a:spLocks noGrp="1"/>
          </p:cNvSpPr>
          <p:nvPr>
            <p:ph type="title"/>
          </p:nvPr>
        </p:nvSpPr>
        <p:spPr>
          <a:xfrm>
            <a:off x="838200" y="365125"/>
            <a:ext cx="10515600" cy="1460500"/>
          </a:xfrm>
        </p:spPr>
        <p:txBody>
          <a:bodyPr/>
          <a:lstStyle/>
          <a:p>
            <a:r>
              <a:rPr lang="en-GB" dirty="0"/>
              <a:t>Matthew 25 v 31 – 46: The Judgement</a:t>
            </a:r>
          </a:p>
        </p:txBody>
      </p:sp>
      <p:sp>
        <p:nvSpPr>
          <p:cNvPr id="3" name="Content Placeholder 2">
            <a:extLst>
              <a:ext uri="{FF2B5EF4-FFF2-40B4-BE49-F238E27FC236}">
                <a16:creationId xmlns:a16="http://schemas.microsoft.com/office/drawing/2014/main" id="{00840100-8ACE-653E-BBC7-4D496DFD5891}"/>
              </a:ext>
            </a:extLst>
          </p:cNvPr>
          <p:cNvSpPr>
            <a:spLocks noGrp="1"/>
          </p:cNvSpPr>
          <p:nvPr>
            <p:ph idx="1"/>
          </p:nvPr>
        </p:nvSpPr>
        <p:spPr>
          <a:xfrm>
            <a:off x="838200" y="1480456"/>
            <a:ext cx="10515600" cy="5377543"/>
          </a:xfrm>
        </p:spPr>
        <p:txBody>
          <a:bodyPr>
            <a:normAutofit/>
          </a:bodyPr>
          <a:lstStyle/>
          <a:p>
            <a:r>
              <a:rPr lang="en-GB" dirty="0"/>
              <a:t>So, in preparation for His return we should live:</a:t>
            </a:r>
          </a:p>
          <a:p>
            <a:pPr marL="514350" indent="-514350">
              <a:buFont typeface="+mj-lt"/>
              <a:buAutoNum type="arabicPeriod"/>
            </a:pPr>
            <a:r>
              <a:rPr lang="en-GB" dirty="0"/>
              <a:t>As though the master’s return will be unexpected.</a:t>
            </a:r>
            <a:br>
              <a:rPr lang="en-GB" dirty="0"/>
            </a:br>
            <a:r>
              <a:rPr lang="en-GB" dirty="0"/>
              <a:t>Don’t be tempted to return to normalcy, as they did in Noah’s day (chapter 24 v 36 and following).</a:t>
            </a:r>
          </a:p>
          <a:p>
            <a:pPr marL="514350" indent="-514350">
              <a:buFont typeface="+mj-lt"/>
              <a:buAutoNum type="arabicPeriod"/>
            </a:pPr>
            <a:r>
              <a:rPr lang="en-GB" dirty="0"/>
              <a:t>As though the master’s return will be sudden</a:t>
            </a:r>
          </a:p>
          <a:p>
            <a:pPr marL="514350" indent="-514350">
              <a:buFont typeface="+mj-lt"/>
              <a:buAutoNum type="arabicPeriod"/>
            </a:pPr>
            <a:r>
              <a:rPr lang="en-GB" dirty="0"/>
              <a:t>As though the master’s coming might be delayed for a long time.</a:t>
            </a:r>
          </a:p>
          <a:p>
            <a:pPr marL="514350" indent="-514350">
              <a:buFont typeface="+mj-lt"/>
              <a:buAutoNum type="arabicPeriod"/>
            </a:pPr>
            <a:r>
              <a:rPr lang="en-GB" dirty="0"/>
              <a:t>As though He will ask us to give an account for our handling of His property when He comes.</a:t>
            </a:r>
          </a:p>
          <a:p>
            <a:pPr marL="514350" indent="-514350">
              <a:buFont typeface="+mj-lt"/>
              <a:buAutoNum type="arabicPeriod"/>
            </a:pPr>
            <a:r>
              <a:rPr lang="en-GB" dirty="0"/>
              <a:t>As though there will be eternal consequences – good or bad – for the way we have treated the Lord’s ‘Brothers’ when those accounts are given.</a:t>
            </a:r>
          </a:p>
          <a:p>
            <a:pPr marL="514350" indent="-514350">
              <a:buFont typeface="+mj-lt"/>
              <a:buAutoNum type="arabicPeriod"/>
            </a:pPr>
            <a:endParaRPr lang="en-GB" dirty="0"/>
          </a:p>
        </p:txBody>
      </p:sp>
    </p:spTree>
    <p:extLst>
      <p:ext uri="{BB962C8B-B14F-4D97-AF65-F5344CB8AC3E}">
        <p14:creationId xmlns:p14="http://schemas.microsoft.com/office/powerpoint/2010/main" val="218385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0CE74-1A2E-5F90-77EA-D0051F6E07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9BB8CE-23DA-07A1-242A-5FA12E459B78}"/>
              </a:ext>
            </a:extLst>
          </p:cNvPr>
          <p:cNvSpPr>
            <a:spLocks noGrp="1"/>
          </p:cNvSpPr>
          <p:nvPr>
            <p:ph type="title"/>
          </p:nvPr>
        </p:nvSpPr>
        <p:spPr>
          <a:xfrm>
            <a:off x="838200" y="365125"/>
            <a:ext cx="10515600" cy="1460500"/>
          </a:xfrm>
        </p:spPr>
        <p:txBody>
          <a:bodyPr/>
          <a:lstStyle/>
          <a:p>
            <a:r>
              <a:rPr lang="en-GB" dirty="0"/>
              <a:t>Matthew 25 v 31 – 46: The Judgement</a:t>
            </a:r>
          </a:p>
        </p:txBody>
      </p:sp>
      <p:sp>
        <p:nvSpPr>
          <p:cNvPr id="3" name="Content Placeholder 2">
            <a:extLst>
              <a:ext uri="{FF2B5EF4-FFF2-40B4-BE49-F238E27FC236}">
                <a16:creationId xmlns:a16="http://schemas.microsoft.com/office/drawing/2014/main" id="{56D7C0CE-3562-DFA6-CFDD-1EB2B82BB703}"/>
              </a:ext>
            </a:extLst>
          </p:cNvPr>
          <p:cNvSpPr>
            <a:spLocks noGrp="1"/>
          </p:cNvSpPr>
          <p:nvPr>
            <p:ph idx="1"/>
          </p:nvPr>
        </p:nvSpPr>
        <p:spPr>
          <a:xfrm>
            <a:off x="838200" y="1480456"/>
            <a:ext cx="10515600" cy="5377543"/>
          </a:xfrm>
        </p:spPr>
        <p:txBody>
          <a:bodyPr>
            <a:normAutofit fontScale="70000" lnSpcReduction="20000"/>
          </a:bodyPr>
          <a:lstStyle/>
          <a:p>
            <a:r>
              <a:rPr lang="en-GB" dirty="0"/>
              <a:t> As we then move on to the last verses of the chapter, Jesus gives warning and information about what they should expect by way of judgement when He returns.</a:t>
            </a:r>
          </a:p>
          <a:p>
            <a:r>
              <a:rPr lang="en-GB" dirty="0"/>
              <a:t>The first thing to notice is that He comes in His Glory with all His Angels with Him.</a:t>
            </a:r>
          </a:p>
          <a:p>
            <a:r>
              <a:rPr lang="en-GB" dirty="0"/>
              <a:t>This the regal entry (or re-entry) of the King of all Kings – all powerful with complete authority and majestic presence.</a:t>
            </a:r>
          </a:p>
          <a:p>
            <a:r>
              <a:rPr lang="en-GB" dirty="0"/>
              <a:t>Like the time described in 2 Chronicles 7 v 1 – 3 – the priests could not enter or stand in the Temple, and all were bowed down (Also in 1 Kings 8 v 11 and Exodus 40 v 34-35 &amp; Matthew 17 v 1 - 7).</a:t>
            </a:r>
          </a:p>
          <a:p>
            <a:r>
              <a:rPr lang="en-GB" dirty="0"/>
              <a:t>He will sit upon His glorious throne – it seems that somehow, all will see Him seated on this throne, before which they will be bowed in great fear (Revelation 1 v 7).</a:t>
            </a:r>
          </a:p>
          <a:p>
            <a:r>
              <a:rPr lang="en-GB" dirty="0"/>
              <a:t>All the nations – Jews and Gentiles (the Church is already gone)– will be gathered before Him.</a:t>
            </a:r>
          </a:p>
          <a:p>
            <a:r>
              <a:rPr lang="en-GB" dirty="0"/>
              <a:t>Imagine the power and authority to command this – that every nation will comply.</a:t>
            </a:r>
          </a:p>
          <a:p>
            <a:r>
              <a:rPr lang="en-GB" dirty="0"/>
              <a:t>And He will separate all the individuals, like a shepherd would separate sheep from Goats.</a:t>
            </a:r>
          </a:p>
          <a:p>
            <a:r>
              <a:rPr lang="en-GB" dirty="0"/>
              <a:t>It was common practice for flocks of sheep and goats to graze together and sheep were renowned for knowing the shepherd’s voice and responding to his call.</a:t>
            </a:r>
          </a:p>
          <a:p>
            <a:r>
              <a:rPr lang="en-GB" dirty="0"/>
              <a:t>When the shepherd called, the sheep would separate and go to their master.</a:t>
            </a:r>
          </a:p>
          <a:p>
            <a:r>
              <a:rPr lang="en-GB" dirty="0"/>
              <a:t>The sheep would stay outside, coping well with the cold; the goats would go inside.</a:t>
            </a:r>
          </a:p>
          <a:p>
            <a:r>
              <a:rPr lang="en-GB" dirty="0"/>
              <a:t>The analogy Jesus was using would, once again, be common to the listeners’ experience.</a:t>
            </a:r>
          </a:p>
        </p:txBody>
      </p:sp>
    </p:spTree>
    <p:extLst>
      <p:ext uri="{BB962C8B-B14F-4D97-AF65-F5344CB8AC3E}">
        <p14:creationId xmlns:p14="http://schemas.microsoft.com/office/powerpoint/2010/main" val="758433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EE50E-2CF0-7259-64AC-CE1B707D77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014ED0-58F7-5916-09BA-7C029FCCE65C}"/>
              </a:ext>
            </a:extLst>
          </p:cNvPr>
          <p:cNvSpPr>
            <a:spLocks noGrp="1"/>
          </p:cNvSpPr>
          <p:nvPr>
            <p:ph type="title"/>
          </p:nvPr>
        </p:nvSpPr>
        <p:spPr>
          <a:xfrm>
            <a:off x="838200" y="365125"/>
            <a:ext cx="10515600" cy="1460500"/>
          </a:xfrm>
        </p:spPr>
        <p:txBody>
          <a:bodyPr/>
          <a:lstStyle/>
          <a:p>
            <a:r>
              <a:rPr lang="en-GB" dirty="0"/>
              <a:t>Matthew 25 v 31 – 46: The Judgement</a:t>
            </a:r>
          </a:p>
        </p:txBody>
      </p:sp>
      <p:sp>
        <p:nvSpPr>
          <p:cNvPr id="3" name="Content Placeholder 2">
            <a:extLst>
              <a:ext uri="{FF2B5EF4-FFF2-40B4-BE49-F238E27FC236}">
                <a16:creationId xmlns:a16="http://schemas.microsoft.com/office/drawing/2014/main" id="{25D87DF8-D89A-CA1B-2157-910470F8C0E9}"/>
              </a:ext>
            </a:extLst>
          </p:cNvPr>
          <p:cNvSpPr>
            <a:spLocks noGrp="1"/>
          </p:cNvSpPr>
          <p:nvPr>
            <p:ph idx="1"/>
          </p:nvPr>
        </p:nvSpPr>
        <p:spPr>
          <a:xfrm>
            <a:off x="838200" y="1480456"/>
            <a:ext cx="10515600" cy="5377543"/>
          </a:xfrm>
        </p:spPr>
        <p:txBody>
          <a:bodyPr>
            <a:normAutofit fontScale="77500" lnSpcReduction="20000"/>
          </a:bodyPr>
          <a:lstStyle/>
          <a:p>
            <a:r>
              <a:rPr lang="en-GB" dirty="0"/>
              <a:t>This appears to be the same occasion described in Revelation 19 v 11 – 19 &amp; 20 v 11 - 15.</a:t>
            </a:r>
          </a:p>
          <a:p>
            <a:r>
              <a:rPr lang="en-GB" dirty="0"/>
              <a:t>He speaks first to His sheep – “Come you blessed of my Father and inherit the Kingdom prepared for you since before the foundation of the world”.</a:t>
            </a:r>
          </a:p>
          <a:p>
            <a:r>
              <a:rPr lang="en-GB" dirty="0"/>
              <a:t>A Calvinist view of this statement is that it supports the idea that God had decided before the foundation of the world, whom He would save and whom He would consign to hell.</a:t>
            </a:r>
          </a:p>
          <a:p>
            <a:r>
              <a:rPr lang="en-GB" dirty="0"/>
              <a:t>This is not the case – this verse does not say this.</a:t>
            </a:r>
          </a:p>
          <a:p>
            <a:r>
              <a:rPr lang="en-GB" dirty="0"/>
              <a:t>It simply says that God has made a provision for those who would believe, before the foundation of the world.</a:t>
            </a:r>
          </a:p>
          <a:p>
            <a:r>
              <a:rPr lang="en-GB" dirty="0"/>
              <a:t>As an analogy, I might, as the CEO of a company, set aside, in perpetuity, a holiday resort for those who served the company for 20-years.</a:t>
            </a:r>
          </a:p>
          <a:p>
            <a:r>
              <a:rPr lang="en-GB" dirty="0"/>
              <a:t>I am not by this dictating who will do so; I am simply providing for those that do.</a:t>
            </a:r>
          </a:p>
          <a:p>
            <a:r>
              <a:rPr lang="en-GB" dirty="0"/>
              <a:t>There is no indication here that free will has been removed or interfered with.</a:t>
            </a:r>
          </a:p>
          <a:p>
            <a:r>
              <a:rPr lang="en-GB" dirty="0"/>
              <a:t>In order to be numbered among the sheep rather than the goats, we need to believe that God exists and that He is a rewarder of those who seek Him – not necessarily those who perform well but those who seek Him.</a:t>
            </a:r>
          </a:p>
        </p:txBody>
      </p:sp>
    </p:spTree>
    <p:extLst>
      <p:ext uri="{BB962C8B-B14F-4D97-AF65-F5344CB8AC3E}">
        <p14:creationId xmlns:p14="http://schemas.microsoft.com/office/powerpoint/2010/main" val="595342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B4731-7C4F-63C3-C039-24314978AE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1B4B40-6E40-A7F7-C53C-9C579CFDE56C}"/>
              </a:ext>
            </a:extLst>
          </p:cNvPr>
          <p:cNvSpPr>
            <a:spLocks noGrp="1"/>
          </p:cNvSpPr>
          <p:nvPr>
            <p:ph type="title"/>
          </p:nvPr>
        </p:nvSpPr>
        <p:spPr>
          <a:xfrm>
            <a:off x="838200" y="365125"/>
            <a:ext cx="10515600" cy="1460500"/>
          </a:xfrm>
        </p:spPr>
        <p:txBody>
          <a:bodyPr/>
          <a:lstStyle/>
          <a:p>
            <a:r>
              <a:rPr lang="en-GB" dirty="0"/>
              <a:t>Matthew 25 v 31 – 46: The Judgement</a:t>
            </a:r>
          </a:p>
        </p:txBody>
      </p:sp>
      <p:sp>
        <p:nvSpPr>
          <p:cNvPr id="3" name="Content Placeholder 2">
            <a:extLst>
              <a:ext uri="{FF2B5EF4-FFF2-40B4-BE49-F238E27FC236}">
                <a16:creationId xmlns:a16="http://schemas.microsoft.com/office/drawing/2014/main" id="{C6AF474A-1989-4D35-5165-3126E7841B5E}"/>
              </a:ext>
            </a:extLst>
          </p:cNvPr>
          <p:cNvSpPr>
            <a:spLocks noGrp="1"/>
          </p:cNvSpPr>
          <p:nvPr>
            <p:ph idx="1"/>
          </p:nvPr>
        </p:nvSpPr>
        <p:spPr>
          <a:xfrm>
            <a:off x="838200" y="1480456"/>
            <a:ext cx="10515600" cy="5377543"/>
          </a:xfrm>
        </p:spPr>
        <p:txBody>
          <a:bodyPr>
            <a:normAutofit fontScale="77500" lnSpcReduction="20000"/>
          </a:bodyPr>
          <a:lstStyle/>
          <a:p>
            <a:r>
              <a:rPr lang="en-GB" dirty="0"/>
              <a:t>Often this passage is, in my view, mis-taught.</a:t>
            </a:r>
          </a:p>
          <a:p>
            <a:r>
              <a:rPr lang="en-GB" dirty="0"/>
              <a:t>Teachers will place the emphasis on feeding and caring for the poor.</a:t>
            </a:r>
          </a:p>
          <a:p>
            <a:r>
              <a:rPr lang="en-GB" dirty="0"/>
              <a:t>This results in a ‘salvation by works’ view. </a:t>
            </a:r>
          </a:p>
          <a:p>
            <a:r>
              <a:rPr lang="en-GB" dirty="0"/>
              <a:t>For this to be the correct interpretation of this passage, there are many scriptures that would need to be contradicted (John 3 16 &amp; 18, Acts 22 v 16, Romans 10 v 17, John 3 v 36 and many more references.</a:t>
            </a:r>
          </a:p>
          <a:p>
            <a:r>
              <a:rPr lang="en-GB" dirty="0"/>
              <a:t>The scriptures do say that we should look after the poor and needy, both the saved and the unsaved (Galatians 6 v 10).</a:t>
            </a:r>
          </a:p>
          <a:p>
            <a:r>
              <a:rPr lang="en-GB" dirty="0"/>
              <a:t>From this and other verses we learn that we should help all, with a special devotion to our brothers and sisters in Christ.</a:t>
            </a:r>
          </a:p>
          <a:p>
            <a:r>
              <a:rPr lang="en-GB" dirty="0"/>
              <a:t>However, none of these verses suggest that this is salvific.</a:t>
            </a:r>
          </a:p>
          <a:p>
            <a:r>
              <a:rPr lang="en-GB" dirty="0"/>
              <a:t>It is clear from the end of these verses that the final judgement results in either eternal judgement or eternal life.</a:t>
            </a:r>
          </a:p>
          <a:p>
            <a:r>
              <a:rPr lang="en-GB" dirty="0"/>
              <a:t>So, how should we interpret these verses.</a:t>
            </a:r>
          </a:p>
          <a:p>
            <a:r>
              <a:rPr lang="en-GB" dirty="0"/>
              <a:t>It seems to me that there are two key factors that we need to embrace to understand what the Lord was revealing here, both of which relate to the salvation of believers.</a:t>
            </a:r>
          </a:p>
          <a:p>
            <a:r>
              <a:rPr lang="en-GB" dirty="0"/>
              <a:t>They provide evidence of salvation or lostness</a:t>
            </a:r>
          </a:p>
        </p:txBody>
      </p:sp>
    </p:spTree>
    <p:extLst>
      <p:ext uri="{BB962C8B-B14F-4D97-AF65-F5344CB8AC3E}">
        <p14:creationId xmlns:p14="http://schemas.microsoft.com/office/powerpoint/2010/main" val="3481733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5F469-6BCF-DEAD-A486-56BA7EE80D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1B5C15-ED1F-D0C1-CE74-43CDDCE845F8}"/>
              </a:ext>
            </a:extLst>
          </p:cNvPr>
          <p:cNvSpPr>
            <a:spLocks noGrp="1"/>
          </p:cNvSpPr>
          <p:nvPr>
            <p:ph type="title"/>
          </p:nvPr>
        </p:nvSpPr>
        <p:spPr>
          <a:xfrm>
            <a:off x="838200" y="365125"/>
            <a:ext cx="10515600" cy="1460500"/>
          </a:xfrm>
        </p:spPr>
        <p:txBody>
          <a:bodyPr/>
          <a:lstStyle/>
          <a:p>
            <a:r>
              <a:rPr lang="en-GB" dirty="0"/>
              <a:t>Matthew 25 v 31 – 46: The Judgement</a:t>
            </a:r>
          </a:p>
        </p:txBody>
      </p:sp>
      <p:sp>
        <p:nvSpPr>
          <p:cNvPr id="3" name="Content Placeholder 2">
            <a:extLst>
              <a:ext uri="{FF2B5EF4-FFF2-40B4-BE49-F238E27FC236}">
                <a16:creationId xmlns:a16="http://schemas.microsoft.com/office/drawing/2014/main" id="{F8822683-5474-5046-3F2E-885B5C256FEB}"/>
              </a:ext>
            </a:extLst>
          </p:cNvPr>
          <p:cNvSpPr>
            <a:spLocks noGrp="1"/>
          </p:cNvSpPr>
          <p:nvPr>
            <p:ph idx="1"/>
          </p:nvPr>
        </p:nvSpPr>
        <p:spPr>
          <a:xfrm>
            <a:off x="838200" y="1480456"/>
            <a:ext cx="10515600" cy="5377543"/>
          </a:xfrm>
        </p:spPr>
        <p:txBody>
          <a:bodyPr>
            <a:normAutofit fontScale="77500" lnSpcReduction="20000"/>
          </a:bodyPr>
          <a:lstStyle/>
          <a:p>
            <a:r>
              <a:rPr lang="en-GB" dirty="0"/>
              <a:t>So, first let’s dwell on verses 34 – 40.</a:t>
            </a:r>
          </a:p>
          <a:p>
            <a:r>
              <a:rPr lang="en-GB" dirty="0"/>
              <a:t>It seems that the ‘sheep’ here were not conscious of what they had done.</a:t>
            </a:r>
          </a:p>
          <a:p>
            <a:r>
              <a:rPr lang="en-GB" dirty="0"/>
              <a:t>They were not, as some would have it, striving to please God with their ministry to the poor.</a:t>
            </a:r>
          </a:p>
          <a:p>
            <a:r>
              <a:rPr lang="en-GB" dirty="0"/>
              <a:t>They were baffled!</a:t>
            </a:r>
          </a:p>
          <a:p>
            <a:r>
              <a:rPr lang="en-GB" dirty="0"/>
              <a:t>When did we feed you? When did we clothe you? When did we visit you?</a:t>
            </a:r>
          </a:p>
          <a:p>
            <a:r>
              <a:rPr lang="en-GB" dirty="0"/>
              <a:t>They were not, it seems, keeping score or ticking boxes on some imaginary spreadsheet to make some claim on salvation.</a:t>
            </a:r>
          </a:p>
          <a:p>
            <a:r>
              <a:rPr lang="en-GB" dirty="0"/>
              <a:t>They were living a life of kindness out of a transformed heart.</a:t>
            </a:r>
          </a:p>
          <a:p>
            <a:r>
              <a:rPr lang="en-GB" dirty="0"/>
              <a:t>They were not doing it to get saved, but their kindness was evidence of the fact that they were saved.</a:t>
            </a:r>
          </a:p>
          <a:p>
            <a:r>
              <a:rPr lang="en-GB" dirty="0"/>
              <a:t>The second point is that this part of the passage takes us a stage closer to understanding what Jesus </a:t>
            </a:r>
            <a:r>
              <a:rPr lang="en-GB"/>
              <a:t>meant when He </a:t>
            </a:r>
            <a:r>
              <a:rPr lang="en-GB" dirty="0"/>
              <a:t>says, “In as much as you did it to the least of these </a:t>
            </a:r>
            <a:r>
              <a:rPr lang="en-GB" b="1" dirty="0"/>
              <a:t>my brethren </a:t>
            </a:r>
            <a:r>
              <a:rPr lang="en-GB" dirty="0"/>
              <a:t>you did it to me”.</a:t>
            </a:r>
          </a:p>
          <a:p>
            <a:r>
              <a:rPr lang="en-GB" dirty="0"/>
              <a:t>So, in context, who are the Lord’s brethren?</a:t>
            </a:r>
          </a:p>
          <a:p>
            <a:r>
              <a:rPr lang="en-GB" dirty="0"/>
              <a:t>We have lots of clues from the Bible as to whom Jesus referred to when He used this term.</a:t>
            </a:r>
          </a:p>
        </p:txBody>
      </p:sp>
    </p:spTree>
    <p:extLst>
      <p:ext uri="{BB962C8B-B14F-4D97-AF65-F5344CB8AC3E}">
        <p14:creationId xmlns:p14="http://schemas.microsoft.com/office/powerpoint/2010/main" val="1137605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06ECD-0ECA-4131-C67D-CE83860C41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86D8D2-D767-1BA0-6923-8532910E79E9}"/>
              </a:ext>
            </a:extLst>
          </p:cNvPr>
          <p:cNvSpPr>
            <a:spLocks noGrp="1"/>
          </p:cNvSpPr>
          <p:nvPr>
            <p:ph type="title"/>
          </p:nvPr>
        </p:nvSpPr>
        <p:spPr>
          <a:xfrm>
            <a:off x="838200" y="365125"/>
            <a:ext cx="10515600" cy="1460500"/>
          </a:xfrm>
        </p:spPr>
        <p:txBody>
          <a:bodyPr/>
          <a:lstStyle/>
          <a:p>
            <a:r>
              <a:rPr lang="en-GB" dirty="0"/>
              <a:t>Matthew 25 v 31 – 46: The Judgement</a:t>
            </a:r>
          </a:p>
        </p:txBody>
      </p:sp>
      <p:sp>
        <p:nvSpPr>
          <p:cNvPr id="3" name="Content Placeholder 2">
            <a:extLst>
              <a:ext uri="{FF2B5EF4-FFF2-40B4-BE49-F238E27FC236}">
                <a16:creationId xmlns:a16="http://schemas.microsoft.com/office/drawing/2014/main" id="{422FA923-373C-EF22-B468-0D7181722163}"/>
              </a:ext>
            </a:extLst>
          </p:cNvPr>
          <p:cNvSpPr>
            <a:spLocks noGrp="1"/>
          </p:cNvSpPr>
          <p:nvPr>
            <p:ph idx="1"/>
          </p:nvPr>
        </p:nvSpPr>
        <p:spPr>
          <a:xfrm>
            <a:off x="838200" y="1480456"/>
            <a:ext cx="10515600" cy="5377543"/>
          </a:xfrm>
        </p:spPr>
        <p:txBody>
          <a:bodyPr>
            <a:normAutofit fontScale="77500" lnSpcReduction="20000"/>
          </a:bodyPr>
          <a:lstStyle/>
          <a:p>
            <a:r>
              <a:rPr lang="en-GB" dirty="0"/>
              <a:t>In Matthew 12 v 46 – 50 Jesus makes it clear that He views His disciples as His brothers (this includes sister).</a:t>
            </a:r>
          </a:p>
          <a:p>
            <a:r>
              <a:rPr lang="en-GB" dirty="0"/>
              <a:t>He looks past the flesh and blood relationships to the spiritual connection.</a:t>
            </a:r>
          </a:p>
          <a:p>
            <a:r>
              <a:rPr lang="en-GB" dirty="0"/>
              <a:t>In truth, Jesus had no full brothers in that all of his siblings were half brothers at best.</a:t>
            </a:r>
          </a:p>
          <a:p>
            <a:r>
              <a:rPr lang="en-GB" dirty="0"/>
              <a:t>Here in Matthew 12 He indicates unequivocally that His disciples are His brothers – the collective group of believers.</a:t>
            </a:r>
          </a:p>
          <a:p>
            <a:r>
              <a:rPr lang="en-GB" dirty="0"/>
              <a:t>John 13 v 34 &amp; 35 tells us that our love for one another is testimony to the fact that we are His disciples.</a:t>
            </a:r>
          </a:p>
          <a:p>
            <a:r>
              <a:rPr lang="en-GB" dirty="0"/>
              <a:t>Hebrews 2 v 11 – He is not ashamed to call us brethren.</a:t>
            </a:r>
          </a:p>
          <a:p>
            <a:r>
              <a:rPr lang="en-GB" dirty="0"/>
              <a:t>Romans 8 v 29 – He is the first among many brethren.</a:t>
            </a:r>
          </a:p>
          <a:p>
            <a:r>
              <a:rPr lang="en-GB" dirty="0"/>
              <a:t>So, it becomes clear that at this end-time judgement, Jesus is concerned with just two groups – those who love the Lord’s brethren and those who don’t.</a:t>
            </a:r>
          </a:p>
          <a:p>
            <a:r>
              <a:rPr lang="en-GB" dirty="0"/>
              <a:t>So, the hallmark of those who are saved is that they love the brethren and the hallmark of those who are not is that they do not love the brethren.</a:t>
            </a:r>
          </a:p>
          <a:p>
            <a:r>
              <a:rPr lang="en-GB" dirty="0"/>
              <a:t>Remember that those who do or don’t feed, give drink to, clothe or visit, are not even aware that they have done so – “When did we…”</a:t>
            </a:r>
          </a:p>
        </p:txBody>
      </p:sp>
    </p:spTree>
    <p:extLst>
      <p:ext uri="{BB962C8B-B14F-4D97-AF65-F5344CB8AC3E}">
        <p14:creationId xmlns:p14="http://schemas.microsoft.com/office/powerpoint/2010/main" val="3000484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87F24-EF30-F637-0A7B-9B560C7951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E5063D-355D-4E56-3798-18F459267579}"/>
              </a:ext>
            </a:extLst>
          </p:cNvPr>
          <p:cNvSpPr>
            <a:spLocks noGrp="1"/>
          </p:cNvSpPr>
          <p:nvPr>
            <p:ph type="title"/>
          </p:nvPr>
        </p:nvSpPr>
        <p:spPr>
          <a:xfrm>
            <a:off x="838200" y="365125"/>
            <a:ext cx="10515600" cy="1460500"/>
          </a:xfrm>
        </p:spPr>
        <p:txBody>
          <a:bodyPr/>
          <a:lstStyle/>
          <a:p>
            <a:r>
              <a:rPr lang="en-GB" dirty="0"/>
              <a:t>Matthew 25 v 31 – 46: The Judgement</a:t>
            </a:r>
          </a:p>
        </p:txBody>
      </p:sp>
      <p:sp>
        <p:nvSpPr>
          <p:cNvPr id="3" name="Content Placeholder 2">
            <a:extLst>
              <a:ext uri="{FF2B5EF4-FFF2-40B4-BE49-F238E27FC236}">
                <a16:creationId xmlns:a16="http://schemas.microsoft.com/office/drawing/2014/main" id="{B05C1AE8-E07E-87E9-FF5C-4999D2369E77}"/>
              </a:ext>
            </a:extLst>
          </p:cNvPr>
          <p:cNvSpPr>
            <a:spLocks noGrp="1"/>
          </p:cNvSpPr>
          <p:nvPr>
            <p:ph idx="1"/>
          </p:nvPr>
        </p:nvSpPr>
        <p:spPr>
          <a:xfrm>
            <a:off x="838199" y="1480456"/>
            <a:ext cx="10722429" cy="5377543"/>
          </a:xfrm>
        </p:spPr>
        <p:txBody>
          <a:bodyPr>
            <a:normAutofit fontScale="70000" lnSpcReduction="20000"/>
          </a:bodyPr>
          <a:lstStyle/>
          <a:p>
            <a:r>
              <a:rPr lang="en-GB" dirty="0"/>
              <a:t>Their reaction is a visceral one, coming from the heart.</a:t>
            </a:r>
          </a:p>
          <a:p>
            <a:r>
              <a:rPr lang="en-GB" dirty="0"/>
              <a:t>Just as one would, without thinking, do these things for one’s own family, one would do them for brother and sisters in Christ.</a:t>
            </a:r>
          </a:p>
          <a:p>
            <a:r>
              <a:rPr lang="en-GB" dirty="0"/>
              <a:t>Conversely one would have no particular compassion for believers and would be likely to be hostile to them if one was not ‘in Christ’.</a:t>
            </a:r>
          </a:p>
          <a:p>
            <a:r>
              <a:rPr lang="en-GB" dirty="0"/>
              <a:t>The fact that Jesus perceives actions committed against or in favour of these ‘brethren’ to be personal (for or against Himself) is confirmed in Acts 9 v 1 – 19.</a:t>
            </a:r>
          </a:p>
          <a:p>
            <a:r>
              <a:rPr lang="en-GB" dirty="0"/>
              <a:t>Verse 4 is the key verse – “Why do you persecute </a:t>
            </a:r>
            <a:r>
              <a:rPr lang="en-GB" b="1" dirty="0"/>
              <a:t>me</a:t>
            </a:r>
            <a:r>
              <a:rPr lang="en-GB" dirty="0"/>
              <a:t>”.</a:t>
            </a:r>
          </a:p>
          <a:p>
            <a:r>
              <a:rPr lang="en-GB" dirty="0"/>
              <a:t>Paul was a persecutor of the Church, but Jesus took this as a personal persecution.</a:t>
            </a:r>
          </a:p>
          <a:p>
            <a:r>
              <a:rPr lang="en-GB" dirty="0"/>
              <a:t>From this we also learn that persecution of the brethren is not an unforgiveable sin and will change with a transformation of heart.</a:t>
            </a:r>
          </a:p>
          <a:p>
            <a:r>
              <a:rPr lang="en-GB" dirty="0"/>
              <a:t>Saul who became Paul went from persecuting the church to suffering for it and eventually being martyred for it – greater love has no man…</a:t>
            </a:r>
          </a:p>
          <a:p>
            <a:r>
              <a:rPr lang="en-GB" dirty="0"/>
              <a:t>The love for the brethren is marked out in other places in the Bible, as evidence for salvation.</a:t>
            </a:r>
          </a:p>
          <a:p>
            <a:r>
              <a:rPr lang="en-GB" dirty="0"/>
              <a:t>In 1 John 4 v 20, John writes, “If someone says, “I love God,” and hates his brother, he is a liar; for the one who does not love his brother whom he has seen, cannot love God whom he has not seen”.</a:t>
            </a:r>
          </a:p>
          <a:p>
            <a:r>
              <a:rPr lang="en-GB" dirty="0"/>
              <a:t>That love is the primary witness of believers is expressed in John 13 v 34 – by this they will know</a:t>
            </a:r>
          </a:p>
        </p:txBody>
      </p:sp>
    </p:spTree>
    <p:extLst>
      <p:ext uri="{BB962C8B-B14F-4D97-AF65-F5344CB8AC3E}">
        <p14:creationId xmlns:p14="http://schemas.microsoft.com/office/powerpoint/2010/main" val="8606733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0e24a09abe43fe658ecde19a0658d601">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4ac604ebe244e5ba395aa256ee75d83a"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D5631B1-01E4-461E-ADE0-41D1731CABE6}"/>
</file>

<file path=customXml/itemProps2.xml><?xml version="1.0" encoding="utf-8"?>
<ds:datastoreItem xmlns:ds="http://schemas.openxmlformats.org/officeDocument/2006/customXml" ds:itemID="{CC19BFCE-3CD5-4980-9702-A2D32C0A7A21}"/>
</file>

<file path=customXml/itemProps3.xml><?xml version="1.0" encoding="utf-8"?>
<ds:datastoreItem xmlns:ds="http://schemas.openxmlformats.org/officeDocument/2006/customXml" ds:itemID="{2688333C-10E0-4BA2-A94D-0C5B4CDD9B64}"/>
</file>

<file path=docProps/app.xml><?xml version="1.0" encoding="utf-8"?>
<Properties xmlns="http://schemas.openxmlformats.org/officeDocument/2006/extended-properties" xmlns:vt="http://schemas.openxmlformats.org/officeDocument/2006/docPropsVTypes">
  <TotalTime>2460</TotalTime>
  <Words>2128</Words>
  <Application>Microsoft Office PowerPoint</Application>
  <PresentationFormat>Widescreen</PresentationFormat>
  <Paragraphs>101</Paragraphs>
  <Slides>10</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Matthew 25 v 31 - 46</vt:lpstr>
      <vt:lpstr>Matthew 25 v 31 – 46: The Judgement</vt:lpstr>
      <vt:lpstr>Matthew 25 v 31 – 46: The Judgement</vt:lpstr>
      <vt:lpstr>Matthew 25 v 31 – 46: The Judgement</vt:lpstr>
      <vt:lpstr>Matthew 25 v 31 – 46: The Judgement</vt:lpstr>
      <vt:lpstr>Matthew 25 v 31 – 46: The Judgement</vt:lpstr>
      <vt:lpstr>Matthew 25 v 31 – 46: The Judgement</vt:lpstr>
      <vt:lpstr>Matthew 25 v 31 – 46: The Judgement</vt:lpstr>
      <vt:lpstr>Matthew 25 v 31 – 46: The Judgement</vt:lpstr>
      <vt:lpstr>Matthew 25 v 31 – 46: The Judgement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2025-12-03T16:57:45Z</dcterms:created>
  <dcterms:modified xsi:type="dcterms:W3CDTF">2025-12-06T08:12:07Z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