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2256F-0E89-49CD-8B87-3A4E3536809B}" v="1" dt="2025-01-30T08:20:30.6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0132256F-0E89-49CD-8B87-3A4E3536809B}"/>
    <pc:docChg chg="custSel addSld modSld">
      <pc:chgData name="Ray Kelly" userId="fe8bf2b6eea63579" providerId="LiveId" clId="{0132256F-0E89-49CD-8B87-3A4E3536809B}" dt="2025-02-01T20:31:45.770" v="8883" actId="20577"/>
      <pc:docMkLst>
        <pc:docMk/>
      </pc:docMkLst>
      <pc:sldChg chg="modSp mod">
        <pc:chgData name="Ray Kelly" userId="fe8bf2b6eea63579" providerId="LiveId" clId="{0132256F-0E89-49CD-8B87-3A4E3536809B}" dt="2025-02-01T19:59:24.453" v="8488" actId="20577"/>
        <pc:sldMkLst>
          <pc:docMk/>
          <pc:sldMk cId="962012197" sldId="256"/>
        </pc:sldMkLst>
        <pc:spChg chg="mod">
          <ac:chgData name="Ray Kelly" userId="fe8bf2b6eea63579" providerId="LiveId" clId="{0132256F-0E89-49CD-8B87-3A4E3536809B}" dt="2025-01-29T19:19:49.972" v="19" actId="20577"/>
          <ac:spMkLst>
            <pc:docMk/>
            <pc:sldMk cId="962012197" sldId="256"/>
            <ac:spMk id="2" creationId="{3238167C-E087-D710-FE5B-7A8757F12190}"/>
          </ac:spMkLst>
        </pc:spChg>
        <pc:spChg chg="mod">
          <ac:chgData name="Ray Kelly" userId="fe8bf2b6eea63579" providerId="LiveId" clId="{0132256F-0E89-49CD-8B87-3A4E3536809B}" dt="2025-02-01T19:59:24.453" v="8488" actId="20577"/>
          <ac:spMkLst>
            <pc:docMk/>
            <pc:sldMk cId="962012197" sldId="256"/>
            <ac:spMk id="3" creationId="{361F3C96-7C91-56F6-C0B1-B5AB25FDF474}"/>
          </ac:spMkLst>
        </pc:spChg>
      </pc:sldChg>
      <pc:sldChg chg="modSp new mod">
        <pc:chgData name="Ray Kelly" userId="fe8bf2b6eea63579" providerId="LiveId" clId="{0132256F-0E89-49CD-8B87-3A4E3536809B}" dt="2025-02-01T20:07:05.662" v="8731" actId="20577"/>
        <pc:sldMkLst>
          <pc:docMk/>
          <pc:sldMk cId="2243260382" sldId="257"/>
        </pc:sldMkLst>
        <pc:spChg chg="mod">
          <ac:chgData name="Ray Kelly" userId="fe8bf2b6eea63579" providerId="LiveId" clId="{0132256F-0E89-49CD-8B87-3A4E3536809B}" dt="2025-01-29T19:26:25.812" v="105" actId="20577"/>
          <ac:spMkLst>
            <pc:docMk/>
            <pc:sldMk cId="2243260382" sldId="257"/>
            <ac:spMk id="2" creationId="{8D60A971-4BF7-74A9-88A3-086839E13F62}"/>
          </ac:spMkLst>
        </pc:spChg>
        <pc:spChg chg="mod">
          <ac:chgData name="Ray Kelly" userId="fe8bf2b6eea63579" providerId="LiveId" clId="{0132256F-0E89-49CD-8B87-3A4E3536809B}" dt="2025-02-01T20:07:05.662" v="8731" actId="20577"/>
          <ac:spMkLst>
            <pc:docMk/>
            <pc:sldMk cId="2243260382" sldId="257"/>
            <ac:spMk id="3" creationId="{39AC9C83-17A8-C88E-9782-E82EF2B192C6}"/>
          </ac:spMkLst>
        </pc:spChg>
      </pc:sldChg>
      <pc:sldChg chg="modSp add mod">
        <pc:chgData name="Ray Kelly" userId="fe8bf2b6eea63579" providerId="LiveId" clId="{0132256F-0E89-49CD-8B87-3A4E3536809B}" dt="2025-02-01T20:09:32.320" v="8738" actId="20577"/>
        <pc:sldMkLst>
          <pc:docMk/>
          <pc:sldMk cId="2045909961" sldId="258"/>
        </pc:sldMkLst>
        <pc:spChg chg="mod">
          <ac:chgData name="Ray Kelly" userId="fe8bf2b6eea63579" providerId="LiveId" clId="{0132256F-0E89-49CD-8B87-3A4E3536809B}" dt="2025-02-01T20:09:32.320" v="8738" actId="20577"/>
          <ac:spMkLst>
            <pc:docMk/>
            <pc:sldMk cId="2045909961" sldId="258"/>
            <ac:spMk id="3" creationId="{113B2DC8-C567-1F15-DD11-AC2E5ADF2CDC}"/>
          </ac:spMkLst>
        </pc:spChg>
      </pc:sldChg>
      <pc:sldChg chg="modSp add mod">
        <pc:chgData name="Ray Kelly" userId="fe8bf2b6eea63579" providerId="LiveId" clId="{0132256F-0E89-49CD-8B87-3A4E3536809B}" dt="2025-02-01T20:13:32.716" v="8754" actId="20577"/>
        <pc:sldMkLst>
          <pc:docMk/>
          <pc:sldMk cId="3800678568" sldId="259"/>
        </pc:sldMkLst>
        <pc:spChg chg="mod">
          <ac:chgData name="Ray Kelly" userId="fe8bf2b6eea63579" providerId="LiveId" clId="{0132256F-0E89-49CD-8B87-3A4E3536809B}" dt="2025-02-01T20:13:32.716" v="8754" actId="20577"/>
          <ac:spMkLst>
            <pc:docMk/>
            <pc:sldMk cId="3800678568" sldId="259"/>
            <ac:spMk id="3" creationId="{576510A5-C3A0-CA39-075B-D90ACE7BC4B2}"/>
          </ac:spMkLst>
        </pc:spChg>
      </pc:sldChg>
      <pc:sldChg chg="modSp add mod">
        <pc:chgData name="Ray Kelly" userId="fe8bf2b6eea63579" providerId="LiveId" clId="{0132256F-0E89-49CD-8B87-3A4E3536809B}" dt="2025-01-30T08:20:19.272" v="3981" actId="20577"/>
        <pc:sldMkLst>
          <pc:docMk/>
          <pc:sldMk cId="2177467620" sldId="260"/>
        </pc:sldMkLst>
        <pc:spChg chg="mod">
          <ac:chgData name="Ray Kelly" userId="fe8bf2b6eea63579" providerId="LiveId" clId="{0132256F-0E89-49CD-8B87-3A4E3536809B}" dt="2025-01-30T08:20:19.272" v="3981" actId="20577"/>
          <ac:spMkLst>
            <pc:docMk/>
            <pc:sldMk cId="2177467620" sldId="260"/>
            <ac:spMk id="3" creationId="{3E7B848B-C82F-E0FB-0EB8-D30274794EEF}"/>
          </ac:spMkLst>
        </pc:spChg>
      </pc:sldChg>
      <pc:sldChg chg="modSp add mod">
        <pc:chgData name="Ray Kelly" userId="fe8bf2b6eea63579" providerId="LiveId" clId="{0132256F-0E89-49CD-8B87-3A4E3536809B}" dt="2025-02-01T20:22:50.773" v="8821" actId="5793"/>
        <pc:sldMkLst>
          <pc:docMk/>
          <pc:sldMk cId="3987860291" sldId="261"/>
        </pc:sldMkLst>
        <pc:spChg chg="mod">
          <ac:chgData name="Ray Kelly" userId="fe8bf2b6eea63579" providerId="LiveId" clId="{0132256F-0E89-49CD-8B87-3A4E3536809B}" dt="2025-02-01T20:22:50.773" v="8821" actId="5793"/>
          <ac:spMkLst>
            <pc:docMk/>
            <pc:sldMk cId="3987860291" sldId="261"/>
            <ac:spMk id="3" creationId="{112932C2-5955-F9E2-F7CE-C8C8FFD07DD9}"/>
          </ac:spMkLst>
        </pc:spChg>
      </pc:sldChg>
      <pc:sldChg chg="modSp add mod">
        <pc:chgData name="Ray Kelly" userId="fe8bf2b6eea63579" providerId="LiveId" clId="{0132256F-0E89-49CD-8B87-3A4E3536809B}" dt="2025-02-01T20:25:04.663" v="8823" actId="20577"/>
        <pc:sldMkLst>
          <pc:docMk/>
          <pc:sldMk cId="1042237855" sldId="262"/>
        </pc:sldMkLst>
        <pc:spChg chg="mod">
          <ac:chgData name="Ray Kelly" userId="fe8bf2b6eea63579" providerId="LiveId" clId="{0132256F-0E89-49CD-8B87-3A4E3536809B}" dt="2025-02-01T20:25:04.663" v="8823" actId="20577"/>
          <ac:spMkLst>
            <pc:docMk/>
            <pc:sldMk cId="1042237855" sldId="262"/>
            <ac:spMk id="3" creationId="{6E41ACC7-53D0-6A10-CE53-66212AE260D3}"/>
          </ac:spMkLst>
        </pc:spChg>
      </pc:sldChg>
      <pc:sldChg chg="modSp add mod">
        <pc:chgData name="Ray Kelly" userId="fe8bf2b6eea63579" providerId="LiveId" clId="{0132256F-0E89-49CD-8B87-3A4E3536809B}" dt="2025-01-31T12:39:03.341" v="8271" actId="207"/>
        <pc:sldMkLst>
          <pc:docMk/>
          <pc:sldMk cId="3656979915" sldId="263"/>
        </pc:sldMkLst>
        <pc:spChg chg="mod">
          <ac:chgData name="Ray Kelly" userId="fe8bf2b6eea63579" providerId="LiveId" clId="{0132256F-0E89-49CD-8B87-3A4E3536809B}" dt="2025-01-31T12:39:03.341" v="8271" actId="207"/>
          <ac:spMkLst>
            <pc:docMk/>
            <pc:sldMk cId="3656979915" sldId="263"/>
            <ac:spMk id="3" creationId="{535DB747-1BB3-F0F7-74E5-29B01AAB7C2A}"/>
          </ac:spMkLst>
        </pc:spChg>
      </pc:sldChg>
      <pc:sldChg chg="modSp add mod">
        <pc:chgData name="Ray Kelly" userId="fe8bf2b6eea63579" providerId="LiveId" clId="{0132256F-0E89-49CD-8B87-3A4E3536809B}" dt="2025-02-01T20:31:02.843" v="8839" actId="20577"/>
        <pc:sldMkLst>
          <pc:docMk/>
          <pc:sldMk cId="4098648869" sldId="264"/>
        </pc:sldMkLst>
        <pc:spChg chg="mod">
          <ac:chgData name="Ray Kelly" userId="fe8bf2b6eea63579" providerId="LiveId" clId="{0132256F-0E89-49CD-8B87-3A4E3536809B}" dt="2025-02-01T20:31:02.843" v="8839" actId="20577"/>
          <ac:spMkLst>
            <pc:docMk/>
            <pc:sldMk cId="4098648869" sldId="264"/>
            <ac:spMk id="3" creationId="{BD23C8E7-A4A7-E19B-C155-3CF889C122F4}"/>
          </ac:spMkLst>
        </pc:spChg>
      </pc:sldChg>
      <pc:sldChg chg="modSp add mod">
        <pc:chgData name="Ray Kelly" userId="fe8bf2b6eea63579" providerId="LiveId" clId="{0132256F-0E89-49CD-8B87-3A4E3536809B}" dt="2025-02-01T20:31:45.770" v="8883" actId="20577"/>
        <pc:sldMkLst>
          <pc:docMk/>
          <pc:sldMk cId="3950366582" sldId="265"/>
        </pc:sldMkLst>
        <pc:spChg chg="mod">
          <ac:chgData name="Ray Kelly" userId="fe8bf2b6eea63579" providerId="LiveId" clId="{0132256F-0E89-49CD-8B87-3A4E3536809B}" dt="2025-02-01T20:31:45.770" v="8883" actId="20577"/>
          <ac:spMkLst>
            <pc:docMk/>
            <pc:sldMk cId="3950366582" sldId="265"/>
            <ac:spMk id="3" creationId="{2FDC13DB-FB43-4349-5CE3-2FD03471D22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327B1-695E-51C5-F653-92DC0966A6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D75BC93-D1C8-E242-ABE3-5D41B7632B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9F422AD-257C-DFD4-6F8E-F170807D95B5}"/>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D5DDBA1C-86DA-DBA7-9E30-DB6FFC3293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DDD08D-72E6-F0CA-6D25-7EAED444F957}"/>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483562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C904-31C8-5776-37D0-76F453E01A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3852D-A976-CB48-1F2D-625398E696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3A4697-5F5F-0D4D-412E-A9CE4BD4065F}"/>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0FCCDB09-8359-C7CE-9CB1-95ECCE54BF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EC094-534C-1F30-30B9-8E87E6D26AB1}"/>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99880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1BB9-BDFB-8888-F724-DB50CA148E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9949E3-09D3-6F46-900E-78B3CD92F2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81A12A-FA35-1A12-4D5C-14D42CE90233}"/>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E8030F38-A270-BE7D-662C-7353AD0E87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11ED1-DD50-33B6-F9B9-DC337D9DAAA4}"/>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35917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11F7C-F03C-A015-C34B-055585D36A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C5C8837-2FA0-F584-783C-CCE151E532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A4AAAD-3541-3858-0A12-AFA3EE79136D}"/>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C6A7FBEF-3431-549D-FEF9-774B571622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491B20-B8CF-C091-9F80-5840B154FFFC}"/>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772908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10FB-8721-1FE7-1620-8DFDA1E6E9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3D770E-92D0-819A-1F2C-9E89BD659A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A13CAC-2B46-4761-6381-63DAE6DEDA87}"/>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51136B4B-575E-A390-D467-6AB9112157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D97DEB-CF53-9F24-1093-BE47252F50F7}"/>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419819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A4A9-8D51-5AAC-A5E3-4F3D188803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8B66215-AC97-31BE-3515-FE510E0BEA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6ADA0D5-72B6-98AF-CEC8-A8C8477D0A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E404C4D-23DD-9136-E06B-258E1E4AF2EB}"/>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6" name="Footer Placeholder 5">
            <a:extLst>
              <a:ext uri="{FF2B5EF4-FFF2-40B4-BE49-F238E27FC236}">
                <a16:creationId xmlns:a16="http://schemas.microsoft.com/office/drawing/2014/main" id="{FE798C52-30A0-3E09-850A-B20D04A53E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EC4889-B747-771B-4CF4-F27D5EC4F140}"/>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95145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65FE6-F0DB-F25B-30DD-B7CBAC1C23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8D7B07-86D5-E1E0-32D9-9D1678F020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0F3B85-22EC-60BB-1F39-00AC916781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A15C615-FB31-BD51-2448-F068A4FF8B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19C2AF-7D77-C257-693A-C9C992615E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A79A5D-9562-70B5-D62C-FFA58FCC65D3}"/>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8" name="Footer Placeholder 7">
            <a:extLst>
              <a:ext uri="{FF2B5EF4-FFF2-40B4-BE49-F238E27FC236}">
                <a16:creationId xmlns:a16="http://schemas.microsoft.com/office/drawing/2014/main" id="{9AE7024B-7CA3-BABC-D189-6493F1EA174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0045B79-E631-BA95-B124-6286E7F7A910}"/>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399789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77E56-D595-6244-4814-074C786B84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AE90EF-5E07-E231-4487-32418C23C5D4}"/>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4" name="Footer Placeholder 3">
            <a:extLst>
              <a:ext uri="{FF2B5EF4-FFF2-40B4-BE49-F238E27FC236}">
                <a16:creationId xmlns:a16="http://schemas.microsoft.com/office/drawing/2014/main" id="{7B78A6DE-D3CB-87CB-309D-57515D3F274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2F4D4B6-2AF1-EA20-EC20-2FCEA1EA2BBD}"/>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1632423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69C4E3-004A-124B-65F4-D2B633974C6E}"/>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3" name="Footer Placeholder 2">
            <a:extLst>
              <a:ext uri="{FF2B5EF4-FFF2-40B4-BE49-F238E27FC236}">
                <a16:creationId xmlns:a16="http://schemas.microsoft.com/office/drawing/2014/main" id="{B44EAE26-74EA-A965-B513-33E4BB6F8F1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19933E-A213-B494-4778-DBC410371BE2}"/>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761841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FA6D3-05F7-F6E4-8DD5-930CF94D95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35E041-1511-29EB-DE17-96D7751620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A481BA5-20AD-8326-6C6C-004DE17EB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EAE54C-E263-92BD-C713-FC668407C399}"/>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6" name="Footer Placeholder 5">
            <a:extLst>
              <a:ext uri="{FF2B5EF4-FFF2-40B4-BE49-F238E27FC236}">
                <a16:creationId xmlns:a16="http://schemas.microsoft.com/office/drawing/2014/main" id="{8D9A920F-1F86-3E42-CD82-0FF620DBB9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62DDD4-F7F4-DBE6-5B5B-9B442F3B3BA6}"/>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1895855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52E7B-A576-6E67-7644-D675762B64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F8C6B3-DC4B-8C5E-253C-85FDBE05E0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8E96DCE-1654-BB90-2842-7AF4A2973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02EC80-C5F7-0B78-417A-315D6D9CFD1E}"/>
              </a:ext>
            </a:extLst>
          </p:cNvPr>
          <p:cNvSpPr>
            <a:spLocks noGrp="1"/>
          </p:cNvSpPr>
          <p:nvPr>
            <p:ph type="dt" sz="half" idx="10"/>
          </p:nvPr>
        </p:nvSpPr>
        <p:spPr/>
        <p:txBody>
          <a:bodyPr/>
          <a:lstStyle/>
          <a:p>
            <a:fld id="{B01628DA-F28D-41CF-B6FD-69BBC93352D1}" type="datetimeFigureOut">
              <a:rPr lang="en-GB" smtClean="0"/>
              <a:t>31/01/2025</a:t>
            </a:fld>
            <a:endParaRPr lang="en-GB"/>
          </a:p>
        </p:txBody>
      </p:sp>
      <p:sp>
        <p:nvSpPr>
          <p:cNvPr id="6" name="Footer Placeholder 5">
            <a:extLst>
              <a:ext uri="{FF2B5EF4-FFF2-40B4-BE49-F238E27FC236}">
                <a16:creationId xmlns:a16="http://schemas.microsoft.com/office/drawing/2014/main" id="{A6BA6E8F-20F7-A621-AE1D-27DE90D1F2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E3B07B-369A-5258-1FC5-1C8F30D553FE}"/>
              </a:ext>
            </a:extLst>
          </p:cNvPr>
          <p:cNvSpPr>
            <a:spLocks noGrp="1"/>
          </p:cNvSpPr>
          <p:nvPr>
            <p:ph type="sldNum" sz="quarter" idx="12"/>
          </p:nvPr>
        </p:nvSpPr>
        <p:spPr/>
        <p:txBody>
          <a:bodyPr/>
          <a:lstStyle/>
          <a:p>
            <a:fld id="{829BDCA1-60B3-447B-928E-47E74AC70A91}" type="slidenum">
              <a:rPr lang="en-GB" smtClean="0"/>
              <a:t>‹#›</a:t>
            </a:fld>
            <a:endParaRPr lang="en-GB"/>
          </a:p>
        </p:txBody>
      </p:sp>
    </p:spTree>
    <p:extLst>
      <p:ext uri="{BB962C8B-B14F-4D97-AF65-F5344CB8AC3E}">
        <p14:creationId xmlns:p14="http://schemas.microsoft.com/office/powerpoint/2010/main" val="2377035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83304-1307-D26E-0C41-45421831B1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BA26F3-4D01-3F85-FD08-92979E8D74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FD4FC5-53BA-CD8A-9248-DB68EE8343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1628DA-F28D-41CF-B6FD-69BBC93352D1}" type="datetimeFigureOut">
              <a:rPr lang="en-GB" smtClean="0"/>
              <a:t>31/01/2025</a:t>
            </a:fld>
            <a:endParaRPr lang="en-GB"/>
          </a:p>
        </p:txBody>
      </p:sp>
      <p:sp>
        <p:nvSpPr>
          <p:cNvPr id="5" name="Footer Placeholder 4">
            <a:extLst>
              <a:ext uri="{FF2B5EF4-FFF2-40B4-BE49-F238E27FC236}">
                <a16:creationId xmlns:a16="http://schemas.microsoft.com/office/drawing/2014/main" id="{64B1B6B0-927C-1FD8-3FAF-AA3BF7E3E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A2A1827-5047-0714-5799-EF7B64A5F9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9BDCA1-60B3-447B-928E-47E74AC70A91}" type="slidenum">
              <a:rPr lang="en-GB" smtClean="0"/>
              <a:t>‹#›</a:t>
            </a:fld>
            <a:endParaRPr lang="en-GB"/>
          </a:p>
        </p:txBody>
      </p:sp>
    </p:spTree>
    <p:extLst>
      <p:ext uri="{BB962C8B-B14F-4D97-AF65-F5344CB8AC3E}">
        <p14:creationId xmlns:p14="http://schemas.microsoft.com/office/powerpoint/2010/main" val="511330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8167C-E087-D710-FE5B-7A8757F12190}"/>
              </a:ext>
            </a:extLst>
          </p:cNvPr>
          <p:cNvSpPr>
            <a:spLocks noGrp="1"/>
          </p:cNvSpPr>
          <p:nvPr>
            <p:ph type="ctrTitle"/>
          </p:nvPr>
        </p:nvSpPr>
        <p:spPr/>
        <p:txBody>
          <a:bodyPr/>
          <a:lstStyle/>
          <a:p>
            <a:r>
              <a:rPr lang="en-GB" dirty="0"/>
              <a:t>Matthew 17 v 22 - 27</a:t>
            </a:r>
          </a:p>
        </p:txBody>
      </p:sp>
      <p:sp>
        <p:nvSpPr>
          <p:cNvPr id="3" name="Subtitle 2">
            <a:extLst>
              <a:ext uri="{FF2B5EF4-FFF2-40B4-BE49-F238E27FC236}">
                <a16:creationId xmlns:a16="http://schemas.microsoft.com/office/drawing/2014/main" id="{361F3C96-7C91-56F6-C0B1-B5AB25FDF474}"/>
              </a:ext>
            </a:extLst>
          </p:cNvPr>
          <p:cNvSpPr>
            <a:spLocks noGrp="1"/>
          </p:cNvSpPr>
          <p:nvPr>
            <p:ph type="subTitle" idx="1"/>
          </p:nvPr>
        </p:nvSpPr>
        <p:spPr/>
        <p:txBody>
          <a:bodyPr/>
          <a:lstStyle/>
          <a:p>
            <a:r>
              <a:rPr lang="en-GB" dirty="0"/>
              <a:t>After 3-days according to the scriptures.</a:t>
            </a:r>
          </a:p>
          <a:p>
            <a:r>
              <a:rPr lang="en-GB" dirty="0"/>
              <a:t>Fishing to pay taxes</a:t>
            </a:r>
          </a:p>
        </p:txBody>
      </p:sp>
    </p:spTree>
    <p:extLst>
      <p:ext uri="{BB962C8B-B14F-4D97-AF65-F5344CB8AC3E}">
        <p14:creationId xmlns:p14="http://schemas.microsoft.com/office/powerpoint/2010/main" val="962012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20D16-1F11-34CA-59BA-185B58617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C094EC-BCA3-F9A2-BD59-7D0AAFB72F96}"/>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2FDC13DB-FB43-4349-5CE3-2FD03471D22E}"/>
              </a:ext>
            </a:extLst>
          </p:cNvPr>
          <p:cNvSpPr>
            <a:spLocks noGrp="1"/>
          </p:cNvSpPr>
          <p:nvPr>
            <p:ph idx="1"/>
          </p:nvPr>
        </p:nvSpPr>
        <p:spPr>
          <a:xfrm>
            <a:off x="838200" y="1295400"/>
            <a:ext cx="10515600" cy="5562600"/>
          </a:xfrm>
        </p:spPr>
        <p:txBody>
          <a:bodyPr>
            <a:normAutofit fontScale="92500" lnSpcReduction="20000"/>
          </a:bodyPr>
          <a:lstStyle/>
          <a:p>
            <a:r>
              <a:rPr lang="en-GB" dirty="0"/>
              <a:t>By Spiritual union to the body of Christ, through the indwelling of the </a:t>
            </a:r>
            <a:r>
              <a:rPr lang="en-GB"/>
              <a:t>Holy Spirit, </a:t>
            </a:r>
            <a:r>
              <a:rPr lang="en-GB" dirty="0"/>
              <a:t>we too enter into and become the temple of God:</a:t>
            </a:r>
          </a:p>
          <a:p>
            <a:r>
              <a:rPr lang="en-GB" dirty="0"/>
              <a:t>1 Corinthians 6:19: "your body is a temple of the Holy Spirit within you.“</a:t>
            </a:r>
          </a:p>
          <a:p>
            <a:r>
              <a:rPr lang="en-GB" dirty="0"/>
              <a:t>Ephesians 2 v 19 – 22</a:t>
            </a:r>
            <a:br>
              <a:rPr lang="en-GB" dirty="0"/>
            </a:br>
            <a:r>
              <a:rPr lang="en-GB" dirty="0"/>
              <a:t>“19      So then you are no longer strangers and aliens, but you are fellow citizens with the saints, and are of God’s household, </a:t>
            </a:r>
          </a:p>
          <a:p>
            <a:pPr marL="0" indent="0">
              <a:buNone/>
            </a:pPr>
            <a:r>
              <a:rPr lang="en-GB" dirty="0"/>
              <a:t>      20  having been built on the foundation of the apostles and      	prophets, Christ Jesus Himself being the corner stone, </a:t>
            </a:r>
          </a:p>
          <a:p>
            <a:pPr marL="0" indent="0">
              <a:buNone/>
            </a:pPr>
            <a:r>
              <a:rPr lang="en-GB" dirty="0"/>
              <a:t>       21 in whom the whole building, being fitted together, is growing 	into a Holy temple in the Lord, </a:t>
            </a:r>
          </a:p>
          <a:p>
            <a:pPr marL="0" indent="0">
              <a:buNone/>
            </a:pPr>
            <a:r>
              <a:rPr lang="en-GB" dirty="0"/>
              <a:t>       22 in whom you also are being built together into a dwelling of 	God in the Spirit.”</a:t>
            </a:r>
          </a:p>
          <a:p>
            <a:r>
              <a:rPr lang="en-GB" dirty="0"/>
              <a:t>Born again Christians are now the Temple to which people can go if they want to have a discourse with God – we are where He lives by His spirit.</a:t>
            </a:r>
          </a:p>
          <a:p>
            <a:endParaRPr lang="en-GB" dirty="0"/>
          </a:p>
          <a:p>
            <a:endParaRPr lang="en-GB" dirty="0"/>
          </a:p>
          <a:p>
            <a:pPr marL="0" indent="0">
              <a:buNone/>
            </a:pPr>
            <a:endParaRPr lang="en-GB" dirty="0"/>
          </a:p>
        </p:txBody>
      </p:sp>
    </p:spTree>
    <p:extLst>
      <p:ext uri="{BB962C8B-B14F-4D97-AF65-F5344CB8AC3E}">
        <p14:creationId xmlns:p14="http://schemas.microsoft.com/office/powerpoint/2010/main" val="3950366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0A971-4BF7-74A9-88A3-086839E13F62}"/>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39AC9C83-17A8-C88E-9782-E82EF2B192C6}"/>
              </a:ext>
            </a:extLst>
          </p:cNvPr>
          <p:cNvSpPr>
            <a:spLocks noGrp="1"/>
          </p:cNvSpPr>
          <p:nvPr>
            <p:ph idx="1"/>
          </p:nvPr>
        </p:nvSpPr>
        <p:spPr>
          <a:xfrm>
            <a:off x="838200" y="1295400"/>
            <a:ext cx="10515600" cy="5562600"/>
          </a:xfrm>
        </p:spPr>
        <p:txBody>
          <a:bodyPr>
            <a:normAutofit fontScale="70000" lnSpcReduction="20000"/>
          </a:bodyPr>
          <a:lstStyle/>
          <a:p>
            <a:r>
              <a:rPr lang="en-GB" dirty="0"/>
              <a:t>Up to now in this chapter we have seen Jesus’ glory, Jesus divine power in His ministry to the Demoniac and we are now going to see further, carefully targeted miraculous work by Jesus, along with some succinct teaching.</a:t>
            </a:r>
          </a:p>
          <a:p>
            <a:r>
              <a:rPr lang="en-GB" dirty="0"/>
              <a:t>We finished our last study with Jesus’ deliverance of a demoniac in front of a mixed crowd of believers, disciples (the 12) and some scribes who were almost certainly investigating Him as a potential Messiah.</a:t>
            </a:r>
          </a:p>
          <a:p>
            <a:r>
              <a:rPr lang="en-GB" dirty="0"/>
              <a:t>Jesus mentions that this kind only comes out by prayer and then casts it out, showing that He lived a life of prayer.</a:t>
            </a:r>
          </a:p>
          <a:p>
            <a:r>
              <a:rPr lang="en-GB" dirty="0"/>
              <a:t>He, for at least the 2</a:t>
            </a:r>
            <a:r>
              <a:rPr lang="en-GB" baseline="30000" dirty="0"/>
              <a:t>nd</a:t>
            </a:r>
            <a:r>
              <a:rPr lang="en-GB" dirty="0"/>
              <a:t> time, carried out what the Scribes and the Pharisees called a Messianic miracle.</a:t>
            </a:r>
          </a:p>
          <a:p>
            <a:r>
              <a:rPr lang="en-GB" dirty="0"/>
              <a:t>They taught that anyone casting out a dumb spirit was Messiah, as no one else could do so.</a:t>
            </a:r>
          </a:p>
          <a:p>
            <a:r>
              <a:rPr lang="en-GB" dirty="0"/>
              <a:t>Their method of exorcism, used by Jesus in Mark chapter 5, would not work with a dumb person.</a:t>
            </a:r>
          </a:p>
          <a:p>
            <a:r>
              <a:rPr lang="en-GB" dirty="0"/>
              <a:t>Once again Jesus’ response to his detractors was to prove to them using their own criteria that He was their Messiah.</a:t>
            </a:r>
          </a:p>
          <a:p>
            <a:r>
              <a:rPr lang="en-GB" dirty="0"/>
              <a:t>So, as they gathered in Galilee, He spoke to them and reminded them of what His own future held.</a:t>
            </a:r>
          </a:p>
          <a:p>
            <a:r>
              <a:rPr lang="en-GB" dirty="0"/>
              <a:t>He said “The Son of Man is going to be delivered into the hands of men; and they will kill Him, and He will be raised on the third day.” </a:t>
            </a:r>
          </a:p>
          <a:p>
            <a:endParaRPr lang="en-GB" dirty="0"/>
          </a:p>
        </p:txBody>
      </p:sp>
    </p:spTree>
    <p:extLst>
      <p:ext uri="{BB962C8B-B14F-4D97-AF65-F5344CB8AC3E}">
        <p14:creationId xmlns:p14="http://schemas.microsoft.com/office/powerpoint/2010/main" val="2243260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A19E1-BC91-6D69-F768-EA3C8CCEE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FE8CC5-22EC-C056-8822-8C13EFEF690D}"/>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113B2DC8-C567-1F15-DD11-AC2E5ADF2CDC}"/>
              </a:ext>
            </a:extLst>
          </p:cNvPr>
          <p:cNvSpPr>
            <a:spLocks noGrp="1"/>
          </p:cNvSpPr>
          <p:nvPr>
            <p:ph idx="1"/>
          </p:nvPr>
        </p:nvSpPr>
        <p:spPr>
          <a:xfrm>
            <a:off x="838200" y="1295400"/>
            <a:ext cx="10515600" cy="5562600"/>
          </a:xfrm>
        </p:spPr>
        <p:txBody>
          <a:bodyPr>
            <a:normAutofit fontScale="70000" lnSpcReduction="20000"/>
          </a:bodyPr>
          <a:lstStyle/>
          <a:p>
            <a:r>
              <a:rPr lang="en-GB" dirty="0"/>
              <a:t>Jesus makes a point of this in all four Gospels.</a:t>
            </a:r>
          </a:p>
          <a:p>
            <a:r>
              <a:rPr lang="en-GB" dirty="0"/>
              <a:t>The synoptic Gospels record three occasions where He unequivocally warns them, each time referring to His death at the hands of the religious Jews.</a:t>
            </a:r>
          </a:p>
          <a:p>
            <a:r>
              <a:rPr lang="en-GB" dirty="0"/>
              <a:t>The first occasion is seen in Matthew 16 v 23 (also in Mark 8:31–32, and Luke 9:21–22).</a:t>
            </a:r>
          </a:p>
          <a:p>
            <a:r>
              <a:rPr lang="en-GB" dirty="0"/>
              <a:t>They didn’t understand and Peter rebuked Jesus.</a:t>
            </a:r>
          </a:p>
          <a:p>
            <a:r>
              <a:rPr lang="en-GB" dirty="0"/>
              <a:t>The second time He tells them can be found here in Matthew 17 v 22 – 24 (and also in Mark 9:30–32, and Luke 9:43–45.)</a:t>
            </a:r>
          </a:p>
          <a:p>
            <a:r>
              <a:rPr lang="en-GB" dirty="0"/>
              <a:t>We learn from Mark’s account that they still didn’t understand.</a:t>
            </a:r>
          </a:p>
          <a:p>
            <a:r>
              <a:rPr lang="en-GB" dirty="0"/>
              <a:t>The third occasion can be found in Matthew 20 v 17 – 19 (and also in Mark 10:32–34, and Luke 18:31–3).</a:t>
            </a:r>
          </a:p>
          <a:p>
            <a:r>
              <a:rPr lang="en-GB" dirty="0"/>
              <a:t>Examples in John’s Gospel are more subtle, John 12 v 7 &amp; 8 for example.</a:t>
            </a:r>
          </a:p>
          <a:p>
            <a:r>
              <a:rPr lang="en-GB" dirty="0"/>
              <a:t>The report offered in Luke 18 v 31 - 34 contains an interesting ingredient.</a:t>
            </a:r>
          </a:p>
          <a:p>
            <a:r>
              <a:rPr lang="en-GB" dirty="0"/>
              <a:t>It speaks of these things as ‘all those things written about Him would be accomplished.</a:t>
            </a:r>
          </a:p>
          <a:p>
            <a:r>
              <a:rPr lang="en-GB" dirty="0"/>
              <a:t>This tells us that the crucifixion was an achievement rather than a tragedy.</a:t>
            </a:r>
          </a:p>
          <a:p>
            <a:r>
              <a:rPr lang="en-GB" dirty="0"/>
              <a:t>But when we come to explore the Old Testament, it is quite hard to find a reference to Jesus being raised on the third day</a:t>
            </a:r>
          </a:p>
          <a:p>
            <a:r>
              <a:rPr lang="en-GB" dirty="0"/>
              <a:t>Yet Paul’s teaching in 1 Corinthians 15 v 4 also states that He was raised on the third day </a:t>
            </a:r>
            <a:r>
              <a:rPr lang="en-GB" b="1" dirty="0"/>
              <a:t>according to the scriptures</a:t>
            </a:r>
            <a:r>
              <a:rPr lang="en-GB" dirty="0"/>
              <a:t>.</a:t>
            </a:r>
          </a:p>
        </p:txBody>
      </p:sp>
    </p:spTree>
    <p:extLst>
      <p:ext uri="{BB962C8B-B14F-4D97-AF65-F5344CB8AC3E}">
        <p14:creationId xmlns:p14="http://schemas.microsoft.com/office/powerpoint/2010/main" val="2045909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03B5B-D7E8-1675-602B-07B8D50AC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C8798-2B1A-4FFD-C35B-F5C5C30B267A}"/>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576510A5-C3A0-CA39-075B-D90ACE7BC4B2}"/>
              </a:ext>
            </a:extLst>
          </p:cNvPr>
          <p:cNvSpPr>
            <a:spLocks noGrp="1"/>
          </p:cNvSpPr>
          <p:nvPr>
            <p:ph idx="1"/>
          </p:nvPr>
        </p:nvSpPr>
        <p:spPr>
          <a:xfrm>
            <a:off x="838200" y="1295400"/>
            <a:ext cx="10515600" cy="5562600"/>
          </a:xfrm>
        </p:spPr>
        <p:txBody>
          <a:bodyPr>
            <a:normAutofit fontScale="77500" lnSpcReduction="20000"/>
          </a:bodyPr>
          <a:lstStyle/>
          <a:p>
            <a:r>
              <a:rPr lang="en-GB" dirty="0"/>
              <a:t>So, where in the Old Testament does it say Jesus will be raised on the third day?</a:t>
            </a:r>
          </a:p>
          <a:p>
            <a:r>
              <a:rPr lang="en-GB" dirty="0"/>
              <a:t>There is no direct quotation showing this.</a:t>
            </a:r>
          </a:p>
          <a:p>
            <a:r>
              <a:rPr lang="en-GB" dirty="0"/>
              <a:t>There are direct references to Bethlehem, a virgin birth, His lineage, the date of his coming, but no direct reference to being raised on the third day.</a:t>
            </a:r>
          </a:p>
          <a:p>
            <a:r>
              <a:rPr lang="en-GB" dirty="0"/>
              <a:t>This where we revert to the importance of typological statements and patterns which the Rabbis used to infer historical truths, such as the Passover lamb or the scapegoat of the feast of atonement.</a:t>
            </a:r>
          </a:p>
          <a:p>
            <a:r>
              <a:rPr lang="en-GB" dirty="0"/>
              <a:t>These were nothing to do with being raised on the third day, but were typological references to Jesus.</a:t>
            </a:r>
          </a:p>
          <a:p>
            <a:r>
              <a:rPr lang="en-GB" dirty="0"/>
              <a:t>So, here are 4 ways that we can see the third-day resurrection was foretold typologically.</a:t>
            </a:r>
          </a:p>
          <a:p>
            <a:pPr marL="514350" indent="-514350">
              <a:buFont typeface="+mj-lt"/>
              <a:buAutoNum type="arabicPeriod"/>
            </a:pPr>
            <a:r>
              <a:rPr lang="en-GB" dirty="0"/>
              <a:t>Genesis 22 and the sparing of Isaac. In verse 3 &amp; 4 we read that Abraham, on the third day saw the place from afar off and in verse 19 they returned to the group of men after the intended sacrifice of Isaac. </a:t>
            </a:r>
            <a:br>
              <a:rPr lang="en-GB" dirty="0"/>
            </a:br>
            <a:br>
              <a:rPr lang="en-GB" dirty="0"/>
            </a:br>
            <a:r>
              <a:rPr lang="en-GB" dirty="0"/>
              <a:t>What happened to Jesus literally happened to Isaac figuratively: His father received him back from the dead. And according to Genesis 22:4, it happened on the third day.</a:t>
            </a:r>
          </a:p>
        </p:txBody>
      </p:sp>
    </p:spTree>
    <p:extLst>
      <p:ext uri="{BB962C8B-B14F-4D97-AF65-F5344CB8AC3E}">
        <p14:creationId xmlns:p14="http://schemas.microsoft.com/office/powerpoint/2010/main" val="380067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97E7A-C941-2D8A-E544-0FE5FE60F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770AD3-C01A-E929-89EE-93EA29D4CD1D}"/>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3E7B848B-C82F-E0FB-0EB8-D30274794EEF}"/>
              </a:ext>
            </a:extLst>
          </p:cNvPr>
          <p:cNvSpPr>
            <a:spLocks noGrp="1"/>
          </p:cNvSpPr>
          <p:nvPr>
            <p:ph idx="1"/>
          </p:nvPr>
        </p:nvSpPr>
        <p:spPr>
          <a:xfrm>
            <a:off x="838200" y="1295400"/>
            <a:ext cx="10515600" cy="5562600"/>
          </a:xfrm>
        </p:spPr>
        <p:txBody>
          <a:bodyPr>
            <a:normAutofit fontScale="77500" lnSpcReduction="20000"/>
          </a:bodyPr>
          <a:lstStyle/>
          <a:p>
            <a:pPr marL="514350" indent="-514350">
              <a:buFont typeface="+mj-lt"/>
              <a:buAutoNum type="arabicPeriod" startAt="2"/>
            </a:pPr>
            <a:r>
              <a:rPr lang="en-GB" dirty="0"/>
              <a:t>God descending on Sinai – Exodus 19 v 10 &amp; 11 – probably the greatest manifestation of God in the whole of the Old Testament history and it happened on the third day.</a:t>
            </a:r>
          </a:p>
          <a:p>
            <a:pPr marL="514350" indent="-514350">
              <a:buFont typeface="+mj-lt"/>
              <a:buAutoNum type="arabicPeriod" startAt="2"/>
            </a:pPr>
            <a:r>
              <a:rPr lang="en-GB" dirty="0"/>
              <a:t>The Raising of Israel – In Ezekiel 37 v 11 – 14 God speaks of a time when God will raise Israel out of captivity (His firstborn son – Ezekiel 4 v 22). This is and was often referred to by the Rabbis as a resurrection. We know from Hosea 6 v 1 &amp; 2 that this ‘resurrection’ occurred on the third day.</a:t>
            </a:r>
            <a:br>
              <a:rPr lang="en-GB" dirty="0"/>
            </a:br>
            <a:br>
              <a:rPr lang="en-GB" dirty="0"/>
            </a:br>
            <a:r>
              <a:rPr lang="en-GB" dirty="0"/>
              <a:t>Of course, the reference here is to Israel being raised, not to the Messiah. But Jesus is the true Israel, the ultimate offspring of Abraham. And like Israel, God raised him up on the third day.</a:t>
            </a:r>
          </a:p>
          <a:p>
            <a:pPr marL="514350" indent="-514350">
              <a:buFont typeface="+mj-lt"/>
              <a:buAutoNum type="arabicPeriod" startAt="2"/>
            </a:pPr>
            <a:r>
              <a:rPr lang="en-GB" dirty="0"/>
              <a:t>The saving of Jonah from the belly of the whale – Jesus Himself links this with His resurrection in Matthew 12 v 39 &amp; 40.</a:t>
            </a:r>
            <a:br>
              <a:rPr lang="en-GB" dirty="0"/>
            </a:br>
            <a:br>
              <a:rPr lang="en-GB" dirty="0"/>
            </a:br>
            <a:r>
              <a:rPr lang="en-GB" dirty="0"/>
              <a:t>Don’t get hung up on the fact that there weren’t literally three nights between Jesus’s death and resurrection. The Jews counted days inclusively—the fact that Jesus was dead during parts of three separate days (Friday, Saturday, and Sunday) was enough in their minds to justify the language of “three days and three nights.”</a:t>
            </a:r>
            <a:br>
              <a:rPr lang="en-GB" dirty="0"/>
            </a:br>
            <a:br>
              <a:rPr lang="en-GB" dirty="0"/>
            </a:br>
            <a:r>
              <a:rPr lang="en-GB" dirty="0"/>
              <a:t>Jonah referred to the Belly of the whale as ‘the belly of sheol (the place of the dead) – He was spat out of the place of the dead on the third day, just as Jesus was.</a:t>
            </a:r>
          </a:p>
          <a:p>
            <a:pPr marL="514350" indent="-514350">
              <a:buFont typeface="+mj-lt"/>
              <a:buAutoNum type="arabicPeriod" startAt="2"/>
            </a:pPr>
            <a:endParaRPr lang="en-GB" dirty="0"/>
          </a:p>
          <a:p>
            <a:endParaRPr lang="en-GB" dirty="0"/>
          </a:p>
        </p:txBody>
      </p:sp>
    </p:spTree>
    <p:extLst>
      <p:ext uri="{BB962C8B-B14F-4D97-AF65-F5344CB8AC3E}">
        <p14:creationId xmlns:p14="http://schemas.microsoft.com/office/powerpoint/2010/main" val="217746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769E5-E41B-6BEA-2075-5A31184F1D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E86C98-F810-2CA5-31B6-2E5DCCC13F7E}"/>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112932C2-5955-F9E2-F7CE-C8C8FFD07DD9}"/>
              </a:ext>
            </a:extLst>
          </p:cNvPr>
          <p:cNvSpPr>
            <a:spLocks noGrp="1"/>
          </p:cNvSpPr>
          <p:nvPr>
            <p:ph idx="1"/>
          </p:nvPr>
        </p:nvSpPr>
        <p:spPr>
          <a:xfrm>
            <a:off x="838200" y="1295400"/>
            <a:ext cx="10515600" cy="5562600"/>
          </a:xfrm>
        </p:spPr>
        <p:txBody>
          <a:bodyPr>
            <a:normAutofit fontScale="70000" lnSpcReduction="20000"/>
          </a:bodyPr>
          <a:lstStyle/>
          <a:p>
            <a:r>
              <a:rPr lang="en-GB" dirty="0"/>
              <a:t>So, then Jesus move on to the issue of the Temple Tax.</a:t>
            </a:r>
          </a:p>
          <a:p>
            <a:r>
              <a:rPr lang="en-GB" dirty="0"/>
              <a:t>This section is recorded only by Matthew – the tax gatherer – and we should ask why Jesus performed this particular miracle and had it recorded in His word?</a:t>
            </a:r>
          </a:p>
          <a:p>
            <a:r>
              <a:rPr lang="en-GB" dirty="0"/>
              <a:t>First, those who gather the two-drachma tax asked Peter whether Jesus paid this tax.</a:t>
            </a:r>
          </a:p>
          <a:p>
            <a:r>
              <a:rPr lang="en-GB" dirty="0"/>
              <a:t>The question was phrased in an accusative way – ‘does He not pay the two-drachma tax?</a:t>
            </a:r>
          </a:p>
          <a:p>
            <a:r>
              <a:rPr lang="en-GB" dirty="0"/>
              <a:t>Peter presumably had known Jesus long enough to know that Jesus did pay this tax, or else he answered the question presumptively.</a:t>
            </a:r>
          </a:p>
          <a:p>
            <a:r>
              <a:rPr lang="en-GB" dirty="0"/>
              <a:t>This tax was instigated by the instructions given in Exodus 30 v 11 – 16.</a:t>
            </a:r>
          </a:p>
          <a:p>
            <a:r>
              <a:rPr lang="en-GB" dirty="0"/>
              <a:t>Half a shekel was the equivalent of two denarii or two day’s wages.</a:t>
            </a:r>
          </a:p>
          <a:p>
            <a:r>
              <a:rPr lang="en-GB" dirty="0"/>
              <a:t>This was to be given to the Lord as a ransom to atone for their sins and was usually collected on one of the major feasts, such as Tabernacles or Passover.</a:t>
            </a:r>
          </a:p>
          <a:p>
            <a:r>
              <a:rPr lang="en-GB" dirty="0"/>
              <a:t>We should note that the Exodus passage tells us that the rich should not pay more, and the poor should not pay less.</a:t>
            </a:r>
          </a:p>
          <a:p>
            <a:r>
              <a:rPr lang="en-GB" dirty="0"/>
              <a:t>This means that the sins of all have the same value before God, as do the people that commit them. Also, that the same ransom would be paid for all sinners.</a:t>
            </a:r>
          </a:p>
          <a:p>
            <a:r>
              <a:rPr lang="en-GB" dirty="0"/>
              <a:t>We should also note that it was the sons of Israel that were expected to pay the tax to God their King as a ransom for their sins.</a:t>
            </a:r>
          </a:p>
          <a:p>
            <a:r>
              <a:rPr lang="en-GB" dirty="0"/>
              <a:t>So, Peter comes into the house and Jesus already knows the conversation he has had with the tax-men.</a:t>
            </a:r>
          </a:p>
          <a:p>
            <a:endParaRPr lang="en-GB" dirty="0"/>
          </a:p>
          <a:p>
            <a:endParaRPr lang="en-GB" dirty="0"/>
          </a:p>
        </p:txBody>
      </p:sp>
    </p:spTree>
    <p:extLst>
      <p:ext uri="{BB962C8B-B14F-4D97-AF65-F5344CB8AC3E}">
        <p14:creationId xmlns:p14="http://schemas.microsoft.com/office/powerpoint/2010/main" val="3987860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7B763-DCE2-16D3-771D-657815588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B10F7-D690-C317-E35B-E5324037DD2A}"/>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6E41ACC7-53D0-6A10-CE53-66212AE260D3}"/>
              </a:ext>
            </a:extLst>
          </p:cNvPr>
          <p:cNvSpPr>
            <a:spLocks noGrp="1"/>
          </p:cNvSpPr>
          <p:nvPr>
            <p:ph idx="1"/>
          </p:nvPr>
        </p:nvSpPr>
        <p:spPr>
          <a:xfrm>
            <a:off x="838200" y="1295400"/>
            <a:ext cx="10515600" cy="5562600"/>
          </a:xfrm>
        </p:spPr>
        <p:txBody>
          <a:bodyPr>
            <a:normAutofit fontScale="77500" lnSpcReduction="20000"/>
          </a:bodyPr>
          <a:lstStyle/>
          <a:p>
            <a:r>
              <a:rPr lang="en-GB" dirty="0"/>
              <a:t>It’s a little daunting to think the Jesus overhears our conversations even when we are not aware of His presence.</a:t>
            </a:r>
          </a:p>
          <a:p>
            <a:r>
              <a:rPr lang="en-GB" dirty="0"/>
              <a:t>Jesus pre-empts any question on Peter’s lips and produces a wonderful teaching moment.</a:t>
            </a:r>
          </a:p>
          <a:p>
            <a:r>
              <a:rPr lang="en-GB" dirty="0"/>
              <a:t>“What do you think, Simon? From whom do the kings of the earth collect customs or poll-tax, from their sons or from strangers?” </a:t>
            </a:r>
          </a:p>
          <a:p>
            <a:r>
              <a:rPr lang="en-GB" dirty="0"/>
              <a:t>Peter’s answer was, “From strangers”</a:t>
            </a:r>
          </a:p>
          <a:p>
            <a:r>
              <a:rPr lang="en-GB" dirty="0"/>
              <a:t>This might have been the thought process going on in Peter’s head.</a:t>
            </a:r>
          </a:p>
          <a:p>
            <a:r>
              <a:rPr lang="en-GB" dirty="0"/>
              <a:t>“Who is the King that has demanded the payment of this tax?”</a:t>
            </a:r>
          </a:p>
          <a:p>
            <a:r>
              <a:rPr lang="en-GB" dirty="0"/>
              <a:t>It is God.</a:t>
            </a:r>
          </a:p>
          <a:p>
            <a:r>
              <a:rPr lang="en-GB" dirty="0"/>
              <a:t>“Against whom is the tax levied?”</a:t>
            </a:r>
          </a:p>
          <a:p>
            <a:r>
              <a:rPr lang="en-GB" dirty="0"/>
              <a:t>Against Jews, therefore the Jews here are being viewed as strangers.</a:t>
            </a:r>
          </a:p>
          <a:p>
            <a:r>
              <a:rPr lang="en-GB" dirty="0"/>
              <a:t>This is redolent of Hosea 1 v 9 where God says of the Jewish nation, “you are not my people, and I am not your God.</a:t>
            </a:r>
          </a:p>
          <a:p>
            <a:r>
              <a:rPr lang="en-GB" dirty="0"/>
              <a:t>It is the sinful Jewish people that are required to pay this tax.</a:t>
            </a:r>
          </a:p>
          <a:p>
            <a:r>
              <a:rPr lang="en-GB" dirty="0"/>
              <a:t>But what about the sons? Jesus here is indicating His exemption as a son.</a:t>
            </a:r>
          </a:p>
          <a:p>
            <a:pPr marL="0" indent="0">
              <a:buNone/>
            </a:pPr>
            <a:endParaRPr lang="en-GB" dirty="0"/>
          </a:p>
        </p:txBody>
      </p:sp>
    </p:spTree>
    <p:extLst>
      <p:ext uri="{BB962C8B-B14F-4D97-AF65-F5344CB8AC3E}">
        <p14:creationId xmlns:p14="http://schemas.microsoft.com/office/powerpoint/2010/main" val="1042237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EA2F7-6158-B693-8BF0-5B2E47E30B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657AED-FB84-183C-D130-8B70BAC29F45}"/>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535DB747-1BB3-F0F7-74E5-29B01AAB7C2A}"/>
              </a:ext>
            </a:extLst>
          </p:cNvPr>
          <p:cNvSpPr>
            <a:spLocks noGrp="1"/>
          </p:cNvSpPr>
          <p:nvPr>
            <p:ph idx="1"/>
          </p:nvPr>
        </p:nvSpPr>
        <p:spPr>
          <a:xfrm>
            <a:off x="838200" y="1295400"/>
            <a:ext cx="10515600" cy="5562600"/>
          </a:xfrm>
        </p:spPr>
        <p:txBody>
          <a:bodyPr>
            <a:normAutofit fontScale="70000" lnSpcReduction="20000"/>
          </a:bodyPr>
          <a:lstStyle/>
          <a:p>
            <a:r>
              <a:rPr lang="en-GB" dirty="0"/>
              <a:t>The Temple was the House of God, so God or any of His sons are exempt from paying the tax.</a:t>
            </a:r>
          </a:p>
          <a:p>
            <a:r>
              <a:rPr lang="en-GB" dirty="0"/>
              <a:t>Jesus was God in human flesh, so for Him to pay tax to His own house would be ridiculous.</a:t>
            </a:r>
          </a:p>
          <a:p>
            <a:r>
              <a:rPr lang="en-GB" dirty="0"/>
              <a:t>In John 2 v 19 – 22 we read that Jesus was the ultimate Temple - the place where Man and God come together.</a:t>
            </a:r>
          </a:p>
          <a:p>
            <a:r>
              <a:rPr lang="en-GB" dirty="0"/>
              <a:t>The temple, the place where God dwells among human beings, which the Old Testament promises, is the body of Jesus Christ.</a:t>
            </a:r>
          </a:p>
          <a:p>
            <a:r>
              <a:rPr lang="en-GB" dirty="0"/>
              <a:t>But Jesus’ teaching goes further.</a:t>
            </a:r>
          </a:p>
          <a:p>
            <a:r>
              <a:rPr lang="en-GB" dirty="0"/>
              <a:t>Having said the He is exempt, as God’s son, He then includes Peter among those who are exempt when He sends him to get the tax money from the mouth of the fish – “you will find a stater (a coin equivalent to 4 drachmas), for you and for me” (some translations say a shekel – the Greek uses the word ‘stater’ which was probably the equivalent of a shekel or 4 drachmas).</a:t>
            </a:r>
          </a:p>
          <a:p>
            <a:r>
              <a:rPr lang="en-GB" dirty="0"/>
              <a:t>Peter is numbered here among the sons rather than among the strangers.</a:t>
            </a:r>
          </a:p>
          <a:p>
            <a:r>
              <a:rPr lang="en-GB" dirty="0"/>
              <a:t>Jesus paid the ransom tax for Peter’s sin – what Peter owed to God to cover his sin – by supernatural means, just has He has for all of us through the miraculous virgin birth that allowed Him to be born – </a:t>
            </a:r>
            <a:r>
              <a:rPr lang="en-GB" dirty="0">
                <a:solidFill>
                  <a:srgbClr val="FF0000"/>
                </a:solidFill>
              </a:rPr>
              <a:t>Peter did not pay for his own sin</a:t>
            </a:r>
            <a:r>
              <a:rPr lang="en-GB" dirty="0"/>
              <a:t>.</a:t>
            </a:r>
          </a:p>
          <a:p>
            <a:r>
              <a:rPr lang="en-GB" dirty="0"/>
              <a:t>This does not solve the mysteries of the coin in the fish’s mouth.</a:t>
            </a:r>
          </a:p>
          <a:p>
            <a:r>
              <a:rPr lang="en-GB" dirty="0"/>
              <a:t>How did the coin get there?</a:t>
            </a:r>
          </a:p>
          <a:p>
            <a:r>
              <a:rPr lang="en-GB" dirty="0"/>
              <a:t>How did Jesus know which fish was carrying the coin?</a:t>
            </a:r>
          </a:p>
        </p:txBody>
      </p:sp>
    </p:spTree>
    <p:extLst>
      <p:ext uri="{BB962C8B-B14F-4D97-AF65-F5344CB8AC3E}">
        <p14:creationId xmlns:p14="http://schemas.microsoft.com/office/powerpoint/2010/main" val="3656979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F929C-6E92-79E3-CCC0-BBFB56649F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63B6C-D58C-1958-E8FF-BF6CE10078D7}"/>
              </a:ext>
            </a:extLst>
          </p:cNvPr>
          <p:cNvSpPr>
            <a:spLocks noGrp="1"/>
          </p:cNvSpPr>
          <p:nvPr>
            <p:ph type="title"/>
          </p:nvPr>
        </p:nvSpPr>
        <p:spPr/>
        <p:txBody>
          <a:bodyPr/>
          <a:lstStyle/>
          <a:p>
            <a:r>
              <a:rPr lang="en-GB" dirty="0"/>
              <a:t>Matthew 17 v 22 - 27</a:t>
            </a:r>
          </a:p>
        </p:txBody>
      </p:sp>
      <p:sp>
        <p:nvSpPr>
          <p:cNvPr id="3" name="Content Placeholder 2">
            <a:extLst>
              <a:ext uri="{FF2B5EF4-FFF2-40B4-BE49-F238E27FC236}">
                <a16:creationId xmlns:a16="http://schemas.microsoft.com/office/drawing/2014/main" id="{BD23C8E7-A4A7-E19B-C155-3CF889C122F4}"/>
              </a:ext>
            </a:extLst>
          </p:cNvPr>
          <p:cNvSpPr>
            <a:spLocks noGrp="1"/>
          </p:cNvSpPr>
          <p:nvPr>
            <p:ph idx="1"/>
          </p:nvPr>
        </p:nvSpPr>
        <p:spPr>
          <a:xfrm>
            <a:off x="838200" y="1295400"/>
            <a:ext cx="10515600" cy="5562600"/>
          </a:xfrm>
        </p:spPr>
        <p:txBody>
          <a:bodyPr>
            <a:normAutofit fontScale="85000" lnSpcReduction="20000"/>
          </a:bodyPr>
          <a:lstStyle/>
          <a:p>
            <a:r>
              <a:rPr lang="en-GB" dirty="0"/>
              <a:t>How did Jesus know which fish would be the one to take the bait out of the millions of fish in the sea?</a:t>
            </a:r>
          </a:p>
          <a:p>
            <a:r>
              <a:rPr lang="en-GB" dirty="0"/>
              <a:t>When we boil it all down, there is only one answer.</a:t>
            </a:r>
          </a:p>
          <a:p>
            <a:r>
              <a:rPr lang="en-GB" dirty="0"/>
              <a:t>Jesus is God and is able to do anything including minutely directing nature – He was proving His divinity.</a:t>
            </a:r>
          </a:p>
          <a:p>
            <a:r>
              <a:rPr lang="en-GB" dirty="0"/>
              <a:t>And what was Jesus’ purpose in paying the tax?</a:t>
            </a:r>
          </a:p>
          <a:p>
            <a:r>
              <a:rPr lang="en-GB" dirty="0"/>
              <a:t>“Lest we cause them offense”</a:t>
            </a:r>
          </a:p>
          <a:p>
            <a:r>
              <a:rPr lang="en-GB" dirty="0"/>
              <a:t>The religious Jews had already sought to kill Jesus and had rejected His Messianic claims.</a:t>
            </a:r>
          </a:p>
          <a:p>
            <a:r>
              <a:rPr lang="en-GB" dirty="0"/>
              <a:t>Jesus’ death was on a fixed time-line – to claim exemption from the tax would have stirred up conflict, as this would have been a claim to divinity and in their eyes would have been blasphemy.</a:t>
            </a:r>
          </a:p>
          <a:p>
            <a:r>
              <a:rPr lang="en-GB" dirty="0"/>
              <a:t>For Peter to claim exemption on the basis that he was a son and not a stranger would also have been inflammatory.</a:t>
            </a:r>
          </a:p>
          <a:p>
            <a:r>
              <a:rPr lang="en-GB" dirty="0"/>
              <a:t>Application for us - Scripture instructs us not to cast our pearls before swine (Matthew 7 v 6) – to be circumspect in our interactions with others.</a:t>
            </a:r>
          </a:p>
        </p:txBody>
      </p:sp>
    </p:spTree>
    <p:extLst>
      <p:ext uri="{BB962C8B-B14F-4D97-AF65-F5344CB8AC3E}">
        <p14:creationId xmlns:p14="http://schemas.microsoft.com/office/powerpoint/2010/main" val="4098648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82AA032-1863-45BC-9F82-3AC427754226}"/>
</file>

<file path=customXml/itemProps2.xml><?xml version="1.0" encoding="utf-8"?>
<ds:datastoreItem xmlns:ds="http://schemas.openxmlformats.org/officeDocument/2006/customXml" ds:itemID="{942D4128-90CF-445D-87C4-3EF3CBB7938B}"/>
</file>

<file path=customXml/itemProps3.xml><?xml version="1.0" encoding="utf-8"?>
<ds:datastoreItem xmlns:ds="http://schemas.openxmlformats.org/officeDocument/2006/customXml" ds:itemID="{65481B16-23B8-4EEB-A51D-78923DBC1D52}"/>
</file>

<file path=docProps/app.xml><?xml version="1.0" encoding="utf-8"?>
<Properties xmlns="http://schemas.openxmlformats.org/officeDocument/2006/extended-properties" xmlns:vt="http://schemas.openxmlformats.org/officeDocument/2006/docPropsVTypes">
  <TotalTime>3536</TotalTime>
  <Words>2152</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17 v 22 - 27</vt:lpstr>
      <vt:lpstr>Matthew 17 v 22 - 27</vt:lpstr>
      <vt:lpstr>Matthew 17 v 22 - 27</vt:lpstr>
      <vt:lpstr>Matthew 17 v 22 - 27</vt:lpstr>
      <vt:lpstr>Matthew 17 v 22 - 27</vt:lpstr>
      <vt:lpstr>Matthew 17 v 22 - 27</vt:lpstr>
      <vt:lpstr>Matthew 17 v 22 - 27</vt:lpstr>
      <vt:lpstr>Matthew 17 v 22 - 27</vt:lpstr>
      <vt:lpstr>Matthew 17 v 22 - 27</vt:lpstr>
      <vt:lpstr>Matthew 17 v 22 - 27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2025-01-29T19:18:36Z</dcterms:created>
  <dcterms:modified xsi:type="dcterms:W3CDTF">2025-02-01T20:31:48Z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