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1" r:id="rId5"/>
    <p:sldId id="262" r:id="rId6"/>
    <p:sldId id="264" r:id="rId7"/>
    <p:sldId id="265" r:id="rId8"/>
    <p:sldId id="266" r:id="rId9"/>
    <p:sldId id="267" r:id="rId10"/>
    <p:sldId id="268" r:id="rId11"/>
    <p:sldId id="269" r:id="rId12"/>
    <p:sldId id="27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1123"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408AA-9319-9E6F-2DFB-FE064B65B37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E073875-D6D3-F9A5-018A-3CF98D9A75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2F479D-1E27-1CFF-3D80-1ADD0D95B9E3}"/>
              </a:ext>
            </a:extLst>
          </p:cNvPr>
          <p:cNvSpPr>
            <a:spLocks noGrp="1"/>
          </p:cNvSpPr>
          <p:nvPr>
            <p:ph type="dt" sz="half" idx="10"/>
          </p:nvPr>
        </p:nvSpPr>
        <p:spPr/>
        <p:txBody>
          <a:bodyPr/>
          <a:lstStyle/>
          <a:p>
            <a:fld id="{B33172B3-3B31-4B3C-8EC6-81A6C07AC91B}" type="datetimeFigureOut">
              <a:rPr lang="en-GB" smtClean="0"/>
              <a:t>02/10/2025</a:t>
            </a:fld>
            <a:endParaRPr lang="en-GB"/>
          </a:p>
        </p:txBody>
      </p:sp>
      <p:sp>
        <p:nvSpPr>
          <p:cNvPr id="5" name="Footer Placeholder 4">
            <a:extLst>
              <a:ext uri="{FF2B5EF4-FFF2-40B4-BE49-F238E27FC236}">
                <a16:creationId xmlns:a16="http://schemas.microsoft.com/office/drawing/2014/main" id="{004A8B1B-FC1C-14E2-1DD2-3F1278815DF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0BE30E-C39B-8705-82D2-EBDA347E5342}"/>
              </a:ext>
            </a:extLst>
          </p:cNvPr>
          <p:cNvSpPr>
            <a:spLocks noGrp="1"/>
          </p:cNvSpPr>
          <p:nvPr>
            <p:ph type="sldNum" sz="quarter" idx="12"/>
          </p:nvPr>
        </p:nvSpPr>
        <p:spPr/>
        <p:txBody>
          <a:bodyPr/>
          <a:lstStyle/>
          <a:p>
            <a:fld id="{BD1476D4-5BF3-4599-B8F2-C9C3D368D7D6}" type="slidenum">
              <a:rPr lang="en-GB" smtClean="0"/>
              <a:t>‹#›</a:t>
            </a:fld>
            <a:endParaRPr lang="en-GB"/>
          </a:p>
        </p:txBody>
      </p:sp>
    </p:spTree>
    <p:extLst>
      <p:ext uri="{BB962C8B-B14F-4D97-AF65-F5344CB8AC3E}">
        <p14:creationId xmlns:p14="http://schemas.microsoft.com/office/powerpoint/2010/main" val="2486861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1B234-4651-EDE7-945F-9975AC58554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6C98B0B-24E7-926C-CB24-6480DC25557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8CCE4E0-8FDE-D80B-7757-243DEBE42104}"/>
              </a:ext>
            </a:extLst>
          </p:cNvPr>
          <p:cNvSpPr>
            <a:spLocks noGrp="1"/>
          </p:cNvSpPr>
          <p:nvPr>
            <p:ph type="dt" sz="half" idx="10"/>
          </p:nvPr>
        </p:nvSpPr>
        <p:spPr/>
        <p:txBody>
          <a:bodyPr/>
          <a:lstStyle/>
          <a:p>
            <a:fld id="{B33172B3-3B31-4B3C-8EC6-81A6C07AC91B}" type="datetimeFigureOut">
              <a:rPr lang="en-GB" smtClean="0"/>
              <a:t>02/10/2025</a:t>
            </a:fld>
            <a:endParaRPr lang="en-GB"/>
          </a:p>
        </p:txBody>
      </p:sp>
      <p:sp>
        <p:nvSpPr>
          <p:cNvPr id="5" name="Footer Placeholder 4">
            <a:extLst>
              <a:ext uri="{FF2B5EF4-FFF2-40B4-BE49-F238E27FC236}">
                <a16:creationId xmlns:a16="http://schemas.microsoft.com/office/drawing/2014/main" id="{0A2C8D06-AF63-6489-ED2A-37738E9919D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563EBE-8786-227F-F9EB-EC5C7134018E}"/>
              </a:ext>
            </a:extLst>
          </p:cNvPr>
          <p:cNvSpPr>
            <a:spLocks noGrp="1"/>
          </p:cNvSpPr>
          <p:nvPr>
            <p:ph type="sldNum" sz="quarter" idx="12"/>
          </p:nvPr>
        </p:nvSpPr>
        <p:spPr/>
        <p:txBody>
          <a:bodyPr/>
          <a:lstStyle/>
          <a:p>
            <a:fld id="{BD1476D4-5BF3-4599-B8F2-C9C3D368D7D6}" type="slidenum">
              <a:rPr lang="en-GB" smtClean="0"/>
              <a:t>‹#›</a:t>
            </a:fld>
            <a:endParaRPr lang="en-GB"/>
          </a:p>
        </p:txBody>
      </p:sp>
    </p:spTree>
    <p:extLst>
      <p:ext uri="{BB962C8B-B14F-4D97-AF65-F5344CB8AC3E}">
        <p14:creationId xmlns:p14="http://schemas.microsoft.com/office/powerpoint/2010/main" val="811841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C64EF3-60D4-B919-4351-FAD61EF703E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69427EB-F3EB-EF89-C2C3-595EC524581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3F9A906-9A21-84E9-460B-9F1D507E94E9}"/>
              </a:ext>
            </a:extLst>
          </p:cNvPr>
          <p:cNvSpPr>
            <a:spLocks noGrp="1"/>
          </p:cNvSpPr>
          <p:nvPr>
            <p:ph type="dt" sz="half" idx="10"/>
          </p:nvPr>
        </p:nvSpPr>
        <p:spPr/>
        <p:txBody>
          <a:bodyPr/>
          <a:lstStyle/>
          <a:p>
            <a:fld id="{B33172B3-3B31-4B3C-8EC6-81A6C07AC91B}" type="datetimeFigureOut">
              <a:rPr lang="en-GB" smtClean="0"/>
              <a:t>02/10/2025</a:t>
            </a:fld>
            <a:endParaRPr lang="en-GB"/>
          </a:p>
        </p:txBody>
      </p:sp>
      <p:sp>
        <p:nvSpPr>
          <p:cNvPr id="5" name="Footer Placeholder 4">
            <a:extLst>
              <a:ext uri="{FF2B5EF4-FFF2-40B4-BE49-F238E27FC236}">
                <a16:creationId xmlns:a16="http://schemas.microsoft.com/office/drawing/2014/main" id="{17D38D29-A12B-56FD-322F-D0DEF097B6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771050-2C5B-F1C7-93D3-F6063039B51D}"/>
              </a:ext>
            </a:extLst>
          </p:cNvPr>
          <p:cNvSpPr>
            <a:spLocks noGrp="1"/>
          </p:cNvSpPr>
          <p:nvPr>
            <p:ph type="sldNum" sz="quarter" idx="12"/>
          </p:nvPr>
        </p:nvSpPr>
        <p:spPr/>
        <p:txBody>
          <a:bodyPr/>
          <a:lstStyle/>
          <a:p>
            <a:fld id="{BD1476D4-5BF3-4599-B8F2-C9C3D368D7D6}" type="slidenum">
              <a:rPr lang="en-GB" smtClean="0"/>
              <a:t>‹#›</a:t>
            </a:fld>
            <a:endParaRPr lang="en-GB"/>
          </a:p>
        </p:txBody>
      </p:sp>
    </p:spTree>
    <p:extLst>
      <p:ext uri="{BB962C8B-B14F-4D97-AF65-F5344CB8AC3E}">
        <p14:creationId xmlns:p14="http://schemas.microsoft.com/office/powerpoint/2010/main" val="2159492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9C7CC-46D4-5233-6790-A06C7637FD3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67C5EC9-45F7-2539-0309-4554C473EAD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3F6AFCA-4DB3-0770-494E-083F93F2B412}"/>
              </a:ext>
            </a:extLst>
          </p:cNvPr>
          <p:cNvSpPr>
            <a:spLocks noGrp="1"/>
          </p:cNvSpPr>
          <p:nvPr>
            <p:ph type="dt" sz="half" idx="10"/>
          </p:nvPr>
        </p:nvSpPr>
        <p:spPr/>
        <p:txBody>
          <a:bodyPr/>
          <a:lstStyle/>
          <a:p>
            <a:fld id="{B33172B3-3B31-4B3C-8EC6-81A6C07AC91B}" type="datetimeFigureOut">
              <a:rPr lang="en-GB" smtClean="0"/>
              <a:t>02/10/2025</a:t>
            </a:fld>
            <a:endParaRPr lang="en-GB"/>
          </a:p>
        </p:txBody>
      </p:sp>
      <p:sp>
        <p:nvSpPr>
          <p:cNvPr id="5" name="Footer Placeholder 4">
            <a:extLst>
              <a:ext uri="{FF2B5EF4-FFF2-40B4-BE49-F238E27FC236}">
                <a16:creationId xmlns:a16="http://schemas.microsoft.com/office/drawing/2014/main" id="{DF6B6C00-21A8-574D-02E1-0F9436DEC6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B53AD2-75F8-4CBF-C7B3-2146AD840037}"/>
              </a:ext>
            </a:extLst>
          </p:cNvPr>
          <p:cNvSpPr>
            <a:spLocks noGrp="1"/>
          </p:cNvSpPr>
          <p:nvPr>
            <p:ph type="sldNum" sz="quarter" idx="12"/>
          </p:nvPr>
        </p:nvSpPr>
        <p:spPr/>
        <p:txBody>
          <a:bodyPr/>
          <a:lstStyle/>
          <a:p>
            <a:fld id="{BD1476D4-5BF3-4599-B8F2-C9C3D368D7D6}" type="slidenum">
              <a:rPr lang="en-GB" smtClean="0"/>
              <a:t>‹#›</a:t>
            </a:fld>
            <a:endParaRPr lang="en-GB"/>
          </a:p>
        </p:txBody>
      </p:sp>
    </p:spTree>
    <p:extLst>
      <p:ext uri="{BB962C8B-B14F-4D97-AF65-F5344CB8AC3E}">
        <p14:creationId xmlns:p14="http://schemas.microsoft.com/office/powerpoint/2010/main" val="825392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823EA-3181-494B-A904-5CAC66ED8CE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36CBE36-C14A-B1F2-9DA7-86CB0A0049A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D5E0156-FC6E-96CC-CE09-A2A188DD2FDB}"/>
              </a:ext>
            </a:extLst>
          </p:cNvPr>
          <p:cNvSpPr>
            <a:spLocks noGrp="1"/>
          </p:cNvSpPr>
          <p:nvPr>
            <p:ph type="dt" sz="half" idx="10"/>
          </p:nvPr>
        </p:nvSpPr>
        <p:spPr/>
        <p:txBody>
          <a:bodyPr/>
          <a:lstStyle/>
          <a:p>
            <a:fld id="{B33172B3-3B31-4B3C-8EC6-81A6C07AC91B}" type="datetimeFigureOut">
              <a:rPr lang="en-GB" smtClean="0"/>
              <a:t>02/10/2025</a:t>
            </a:fld>
            <a:endParaRPr lang="en-GB"/>
          </a:p>
        </p:txBody>
      </p:sp>
      <p:sp>
        <p:nvSpPr>
          <p:cNvPr id="5" name="Footer Placeholder 4">
            <a:extLst>
              <a:ext uri="{FF2B5EF4-FFF2-40B4-BE49-F238E27FC236}">
                <a16:creationId xmlns:a16="http://schemas.microsoft.com/office/drawing/2014/main" id="{0A412EAE-9CD2-D435-BA23-4CDD3CF3F52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8DCB6F-E32B-CC91-9EE2-A09598B669E9}"/>
              </a:ext>
            </a:extLst>
          </p:cNvPr>
          <p:cNvSpPr>
            <a:spLocks noGrp="1"/>
          </p:cNvSpPr>
          <p:nvPr>
            <p:ph type="sldNum" sz="quarter" idx="12"/>
          </p:nvPr>
        </p:nvSpPr>
        <p:spPr/>
        <p:txBody>
          <a:bodyPr/>
          <a:lstStyle/>
          <a:p>
            <a:fld id="{BD1476D4-5BF3-4599-B8F2-C9C3D368D7D6}" type="slidenum">
              <a:rPr lang="en-GB" smtClean="0"/>
              <a:t>‹#›</a:t>
            </a:fld>
            <a:endParaRPr lang="en-GB"/>
          </a:p>
        </p:txBody>
      </p:sp>
    </p:spTree>
    <p:extLst>
      <p:ext uri="{BB962C8B-B14F-4D97-AF65-F5344CB8AC3E}">
        <p14:creationId xmlns:p14="http://schemas.microsoft.com/office/powerpoint/2010/main" val="1991927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18897-81BA-2529-BCCB-2BE0E4BE263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35003B1-D7E2-757E-09F9-0A32EAE3FDE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3E0DAA0-25DB-FDBA-1A87-57D486B2BA4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AA278CB-EA91-9EB3-B672-5BE3642D5D20}"/>
              </a:ext>
            </a:extLst>
          </p:cNvPr>
          <p:cNvSpPr>
            <a:spLocks noGrp="1"/>
          </p:cNvSpPr>
          <p:nvPr>
            <p:ph type="dt" sz="half" idx="10"/>
          </p:nvPr>
        </p:nvSpPr>
        <p:spPr/>
        <p:txBody>
          <a:bodyPr/>
          <a:lstStyle/>
          <a:p>
            <a:fld id="{B33172B3-3B31-4B3C-8EC6-81A6C07AC91B}" type="datetimeFigureOut">
              <a:rPr lang="en-GB" smtClean="0"/>
              <a:t>02/10/2025</a:t>
            </a:fld>
            <a:endParaRPr lang="en-GB"/>
          </a:p>
        </p:txBody>
      </p:sp>
      <p:sp>
        <p:nvSpPr>
          <p:cNvPr id="6" name="Footer Placeholder 5">
            <a:extLst>
              <a:ext uri="{FF2B5EF4-FFF2-40B4-BE49-F238E27FC236}">
                <a16:creationId xmlns:a16="http://schemas.microsoft.com/office/drawing/2014/main" id="{841D001A-E6D2-4E3F-CB4A-CE4EA9B8D35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A769719-7F16-CA13-372F-9C29029E7E04}"/>
              </a:ext>
            </a:extLst>
          </p:cNvPr>
          <p:cNvSpPr>
            <a:spLocks noGrp="1"/>
          </p:cNvSpPr>
          <p:nvPr>
            <p:ph type="sldNum" sz="quarter" idx="12"/>
          </p:nvPr>
        </p:nvSpPr>
        <p:spPr/>
        <p:txBody>
          <a:bodyPr/>
          <a:lstStyle/>
          <a:p>
            <a:fld id="{BD1476D4-5BF3-4599-B8F2-C9C3D368D7D6}" type="slidenum">
              <a:rPr lang="en-GB" smtClean="0"/>
              <a:t>‹#›</a:t>
            </a:fld>
            <a:endParaRPr lang="en-GB"/>
          </a:p>
        </p:txBody>
      </p:sp>
    </p:spTree>
    <p:extLst>
      <p:ext uri="{BB962C8B-B14F-4D97-AF65-F5344CB8AC3E}">
        <p14:creationId xmlns:p14="http://schemas.microsoft.com/office/powerpoint/2010/main" val="497699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35FD3-BBB1-029F-A0E5-2B56F14DBE3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F20F2A1-F3B4-C746-1A3C-7A4E5E45DA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13EE2E5-2C61-5865-5D6C-553306E61B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98BE41A-F6DB-5D5E-5593-D56A827A12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F710AB-56D8-22DD-FE1B-4B7426CCBAD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7F004CB-4118-961A-448C-EEFE0859E73E}"/>
              </a:ext>
            </a:extLst>
          </p:cNvPr>
          <p:cNvSpPr>
            <a:spLocks noGrp="1"/>
          </p:cNvSpPr>
          <p:nvPr>
            <p:ph type="dt" sz="half" idx="10"/>
          </p:nvPr>
        </p:nvSpPr>
        <p:spPr/>
        <p:txBody>
          <a:bodyPr/>
          <a:lstStyle/>
          <a:p>
            <a:fld id="{B33172B3-3B31-4B3C-8EC6-81A6C07AC91B}" type="datetimeFigureOut">
              <a:rPr lang="en-GB" smtClean="0"/>
              <a:t>02/10/2025</a:t>
            </a:fld>
            <a:endParaRPr lang="en-GB"/>
          </a:p>
        </p:txBody>
      </p:sp>
      <p:sp>
        <p:nvSpPr>
          <p:cNvPr id="8" name="Footer Placeholder 7">
            <a:extLst>
              <a:ext uri="{FF2B5EF4-FFF2-40B4-BE49-F238E27FC236}">
                <a16:creationId xmlns:a16="http://schemas.microsoft.com/office/drawing/2014/main" id="{8B8CB9B5-B618-36B4-BA58-EAD015B72A4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F53BF51-DC8E-839A-DC63-84F03B13406E}"/>
              </a:ext>
            </a:extLst>
          </p:cNvPr>
          <p:cNvSpPr>
            <a:spLocks noGrp="1"/>
          </p:cNvSpPr>
          <p:nvPr>
            <p:ph type="sldNum" sz="quarter" idx="12"/>
          </p:nvPr>
        </p:nvSpPr>
        <p:spPr/>
        <p:txBody>
          <a:bodyPr/>
          <a:lstStyle/>
          <a:p>
            <a:fld id="{BD1476D4-5BF3-4599-B8F2-C9C3D368D7D6}" type="slidenum">
              <a:rPr lang="en-GB" smtClean="0"/>
              <a:t>‹#›</a:t>
            </a:fld>
            <a:endParaRPr lang="en-GB"/>
          </a:p>
        </p:txBody>
      </p:sp>
    </p:spTree>
    <p:extLst>
      <p:ext uri="{BB962C8B-B14F-4D97-AF65-F5344CB8AC3E}">
        <p14:creationId xmlns:p14="http://schemas.microsoft.com/office/powerpoint/2010/main" val="1653073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A4593-3381-76C8-7646-38880ABC845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CC92618-F468-489E-3F27-80354281F2E2}"/>
              </a:ext>
            </a:extLst>
          </p:cNvPr>
          <p:cNvSpPr>
            <a:spLocks noGrp="1"/>
          </p:cNvSpPr>
          <p:nvPr>
            <p:ph type="dt" sz="half" idx="10"/>
          </p:nvPr>
        </p:nvSpPr>
        <p:spPr/>
        <p:txBody>
          <a:bodyPr/>
          <a:lstStyle/>
          <a:p>
            <a:fld id="{B33172B3-3B31-4B3C-8EC6-81A6C07AC91B}" type="datetimeFigureOut">
              <a:rPr lang="en-GB" smtClean="0"/>
              <a:t>02/10/2025</a:t>
            </a:fld>
            <a:endParaRPr lang="en-GB"/>
          </a:p>
        </p:txBody>
      </p:sp>
      <p:sp>
        <p:nvSpPr>
          <p:cNvPr id="4" name="Footer Placeholder 3">
            <a:extLst>
              <a:ext uri="{FF2B5EF4-FFF2-40B4-BE49-F238E27FC236}">
                <a16:creationId xmlns:a16="http://schemas.microsoft.com/office/drawing/2014/main" id="{A46C9112-E06B-97EC-BEAC-5ABF190B2F3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345F3D1-8588-9846-97C6-C41EEE0ECD0A}"/>
              </a:ext>
            </a:extLst>
          </p:cNvPr>
          <p:cNvSpPr>
            <a:spLocks noGrp="1"/>
          </p:cNvSpPr>
          <p:nvPr>
            <p:ph type="sldNum" sz="quarter" idx="12"/>
          </p:nvPr>
        </p:nvSpPr>
        <p:spPr/>
        <p:txBody>
          <a:bodyPr/>
          <a:lstStyle/>
          <a:p>
            <a:fld id="{BD1476D4-5BF3-4599-B8F2-C9C3D368D7D6}" type="slidenum">
              <a:rPr lang="en-GB" smtClean="0"/>
              <a:t>‹#›</a:t>
            </a:fld>
            <a:endParaRPr lang="en-GB"/>
          </a:p>
        </p:txBody>
      </p:sp>
    </p:spTree>
    <p:extLst>
      <p:ext uri="{BB962C8B-B14F-4D97-AF65-F5344CB8AC3E}">
        <p14:creationId xmlns:p14="http://schemas.microsoft.com/office/powerpoint/2010/main" val="2688457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31F878F-830C-B3AF-03AA-21D1CB11C5D6}"/>
              </a:ext>
            </a:extLst>
          </p:cNvPr>
          <p:cNvSpPr>
            <a:spLocks noGrp="1"/>
          </p:cNvSpPr>
          <p:nvPr>
            <p:ph type="dt" sz="half" idx="10"/>
          </p:nvPr>
        </p:nvSpPr>
        <p:spPr/>
        <p:txBody>
          <a:bodyPr/>
          <a:lstStyle/>
          <a:p>
            <a:fld id="{B33172B3-3B31-4B3C-8EC6-81A6C07AC91B}" type="datetimeFigureOut">
              <a:rPr lang="en-GB" smtClean="0"/>
              <a:t>02/10/2025</a:t>
            </a:fld>
            <a:endParaRPr lang="en-GB"/>
          </a:p>
        </p:txBody>
      </p:sp>
      <p:sp>
        <p:nvSpPr>
          <p:cNvPr id="3" name="Footer Placeholder 2">
            <a:extLst>
              <a:ext uri="{FF2B5EF4-FFF2-40B4-BE49-F238E27FC236}">
                <a16:creationId xmlns:a16="http://schemas.microsoft.com/office/drawing/2014/main" id="{E9BF51C4-E60C-AD82-B6A1-87580652ADF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6AC7F83-C6F1-E027-EEDA-C03C41CC98D2}"/>
              </a:ext>
            </a:extLst>
          </p:cNvPr>
          <p:cNvSpPr>
            <a:spLocks noGrp="1"/>
          </p:cNvSpPr>
          <p:nvPr>
            <p:ph type="sldNum" sz="quarter" idx="12"/>
          </p:nvPr>
        </p:nvSpPr>
        <p:spPr/>
        <p:txBody>
          <a:bodyPr/>
          <a:lstStyle/>
          <a:p>
            <a:fld id="{BD1476D4-5BF3-4599-B8F2-C9C3D368D7D6}" type="slidenum">
              <a:rPr lang="en-GB" smtClean="0"/>
              <a:t>‹#›</a:t>
            </a:fld>
            <a:endParaRPr lang="en-GB"/>
          </a:p>
        </p:txBody>
      </p:sp>
    </p:spTree>
    <p:extLst>
      <p:ext uri="{BB962C8B-B14F-4D97-AF65-F5344CB8AC3E}">
        <p14:creationId xmlns:p14="http://schemas.microsoft.com/office/powerpoint/2010/main" val="711690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10058-C681-3F0A-A59B-0315016ACD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2A34247-2529-6692-38A5-134616E9F8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1CDB274-DA78-3844-2C03-85F11BF4B7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322FE6-C1AB-1D09-F8ED-20B3C0205AC7}"/>
              </a:ext>
            </a:extLst>
          </p:cNvPr>
          <p:cNvSpPr>
            <a:spLocks noGrp="1"/>
          </p:cNvSpPr>
          <p:nvPr>
            <p:ph type="dt" sz="half" idx="10"/>
          </p:nvPr>
        </p:nvSpPr>
        <p:spPr/>
        <p:txBody>
          <a:bodyPr/>
          <a:lstStyle/>
          <a:p>
            <a:fld id="{B33172B3-3B31-4B3C-8EC6-81A6C07AC91B}" type="datetimeFigureOut">
              <a:rPr lang="en-GB" smtClean="0"/>
              <a:t>02/10/2025</a:t>
            </a:fld>
            <a:endParaRPr lang="en-GB"/>
          </a:p>
        </p:txBody>
      </p:sp>
      <p:sp>
        <p:nvSpPr>
          <p:cNvPr id="6" name="Footer Placeholder 5">
            <a:extLst>
              <a:ext uri="{FF2B5EF4-FFF2-40B4-BE49-F238E27FC236}">
                <a16:creationId xmlns:a16="http://schemas.microsoft.com/office/drawing/2014/main" id="{CDF0BEA7-B448-0B9F-5127-0EA636BBD5A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F2D6BBB-84D0-1DE6-DBE1-6D087A52F63C}"/>
              </a:ext>
            </a:extLst>
          </p:cNvPr>
          <p:cNvSpPr>
            <a:spLocks noGrp="1"/>
          </p:cNvSpPr>
          <p:nvPr>
            <p:ph type="sldNum" sz="quarter" idx="12"/>
          </p:nvPr>
        </p:nvSpPr>
        <p:spPr/>
        <p:txBody>
          <a:bodyPr/>
          <a:lstStyle/>
          <a:p>
            <a:fld id="{BD1476D4-5BF3-4599-B8F2-C9C3D368D7D6}" type="slidenum">
              <a:rPr lang="en-GB" smtClean="0"/>
              <a:t>‹#›</a:t>
            </a:fld>
            <a:endParaRPr lang="en-GB"/>
          </a:p>
        </p:txBody>
      </p:sp>
    </p:spTree>
    <p:extLst>
      <p:ext uri="{BB962C8B-B14F-4D97-AF65-F5344CB8AC3E}">
        <p14:creationId xmlns:p14="http://schemas.microsoft.com/office/powerpoint/2010/main" val="137883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B3121-27FC-C40B-CA61-DC149C34BA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0D68A3C-621A-0EB5-A68F-87DCF0C792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03686CA-2EF8-A039-4792-5C4218CAE5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97D3B2-28C0-D0C2-C9BA-2FF18500D81F}"/>
              </a:ext>
            </a:extLst>
          </p:cNvPr>
          <p:cNvSpPr>
            <a:spLocks noGrp="1"/>
          </p:cNvSpPr>
          <p:nvPr>
            <p:ph type="dt" sz="half" idx="10"/>
          </p:nvPr>
        </p:nvSpPr>
        <p:spPr/>
        <p:txBody>
          <a:bodyPr/>
          <a:lstStyle/>
          <a:p>
            <a:fld id="{B33172B3-3B31-4B3C-8EC6-81A6C07AC91B}" type="datetimeFigureOut">
              <a:rPr lang="en-GB" smtClean="0"/>
              <a:t>02/10/2025</a:t>
            </a:fld>
            <a:endParaRPr lang="en-GB"/>
          </a:p>
        </p:txBody>
      </p:sp>
      <p:sp>
        <p:nvSpPr>
          <p:cNvPr id="6" name="Footer Placeholder 5">
            <a:extLst>
              <a:ext uri="{FF2B5EF4-FFF2-40B4-BE49-F238E27FC236}">
                <a16:creationId xmlns:a16="http://schemas.microsoft.com/office/drawing/2014/main" id="{8370B855-B5B8-9DEC-C5AC-66D84CF396C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AA5E74A-0D1A-7A1E-D724-537C7D44A1D1}"/>
              </a:ext>
            </a:extLst>
          </p:cNvPr>
          <p:cNvSpPr>
            <a:spLocks noGrp="1"/>
          </p:cNvSpPr>
          <p:nvPr>
            <p:ph type="sldNum" sz="quarter" idx="12"/>
          </p:nvPr>
        </p:nvSpPr>
        <p:spPr/>
        <p:txBody>
          <a:bodyPr/>
          <a:lstStyle/>
          <a:p>
            <a:fld id="{BD1476D4-5BF3-4599-B8F2-C9C3D368D7D6}" type="slidenum">
              <a:rPr lang="en-GB" smtClean="0"/>
              <a:t>‹#›</a:t>
            </a:fld>
            <a:endParaRPr lang="en-GB"/>
          </a:p>
        </p:txBody>
      </p:sp>
    </p:spTree>
    <p:extLst>
      <p:ext uri="{BB962C8B-B14F-4D97-AF65-F5344CB8AC3E}">
        <p14:creationId xmlns:p14="http://schemas.microsoft.com/office/powerpoint/2010/main" val="193231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584C18-F1F3-22D7-863B-3AC7420F14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66A8415-D4F7-4D3A-59DA-D5BED7B463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110D496-101C-D0CF-BF35-6E34620891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33172B3-3B31-4B3C-8EC6-81A6C07AC91B}" type="datetimeFigureOut">
              <a:rPr lang="en-GB" smtClean="0"/>
              <a:t>02/10/2025</a:t>
            </a:fld>
            <a:endParaRPr lang="en-GB"/>
          </a:p>
        </p:txBody>
      </p:sp>
      <p:sp>
        <p:nvSpPr>
          <p:cNvPr id="5" name="Footer Placeholder 4">
            <a:extLst>
              <a:ext uri="{FF2B5EF4-FFF2-40B4-BE49-F238E27FC236}">
                <a16:creationId xmlns:a16="http://schemas.microsoft.com/office/drawing/2014/main" id="{2BDFF89C-DA39-B8B6-D2F9-A73C683512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509D12C9-27FF-DE81-9850-2018B54D1D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D1476D4-5BF3-4599-B8F2-C9C3D368D7D6}" type="slidenum">
              <a:rPr lang="en-GB" smtClean="0"/>
              <a:t>‹#›</a:t>
            </a:fld>
            <a:endParaRPr lang="en-GB"/>
          </a:p>
        </p:txBody>
      </p:sp>
    </p:spTree>
    <p:extLst>
      <p:ext uri="{BB962C8B-B14F-4D97-AF65-F5344CB8AC3E}">
        <p14:creationId xmlns:p14="http://schemas.microsoft.com/office/powerpoint/2010/main" val="33694533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513C1-6689-69C3-6A0F-D230DD46C690}"/>
              </a:ext>
            </a:extLst>
          </p:cNvPr>
          <p:cNvSpPr>
            <a:spLocks noGrp="1"/>
          </p:cNvSpPr>
          <p:nvPr>
            <p:ph type="ctrTitle"/>
          </p:nvPr>
        </p:nvSpPr>
        <p:spPr/>
        <p:txBody>
          <a:bodyPr/>
          <a:lstStyle/>
          <a:p>
            <a:r>
              <a:rPr lang="en-GB" dirty="0"/>
              <a:t>Matthew 24</a:t>
            </a:r>
          </a:p>
        </p:txBody>
      </p:sp>
      <p:sp>
        <p:nvSpPr>
          <p:cNvPr id="3" name="Subtitle 2">
            <a:extLst>
              <a:ext uri="{FF2B5EF4-FFF2-40B4-BE49-F238E27FC236}">
                <a16:creationId xmlns:a16="http://schemas.microsoft.com/office/drawing/2014/main" id="{442B0E62-BFCF-FE62-B2DA-1C02A3D679C6}"/>
              </a:ext>
            </a:extLst>
          </p:cNvPr>
          <p:cNvSpPr>
            <a:spLocks noGrp="1"/>
          </p:cNvSpPr>
          <p:nvPr>
            <p:ph type="subTitle" idx="1"/>
          </p:nvPr>
        </p:nvSpPr>
        <p:spPr/>
        <p:txBody>
          <a:bodyPr/>
          <a:lstStyle/>
          <a:p>
            <a:r>
              <a:rPr lang="en-GB" dirty="0"/>
              <a:t>The end-times for the Jews</a:t>
            </a:r>
          </a:p>
        </p:txBody>
      </p:sp>
    </p:spTree>
    <p:extLst>
      <p:ext uri="{BB962C8B-B14F-4D97-AF65-F5344CB8AC3E}">
        <p14:creationId xmlns:p14="http://schemas.microsoft.com/office/powerpoint/2010/main" val="398158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0957279-698A-9378-7BD5-2B9C03B1AA4D}"/>
              </a:ext>
            </a:extLst>
          </p:cNvPr>
          <p:cNvPicPr>
            <a:picLocks noChangeAspect="1"/>
          </p:cNvPicPr>
          <p:nvPr/>
        </p:nvPicPr>
        <p:blipFill>
          <a:blip r:embed="rId2"/>
          <a:stretch>
            <a:fillRect/>
          </a:stretch>
        </p:blipFill>
        <p:spPr>
          <a:xfrm>
            <a:off x="1004928" y="435429"/>
            <a:ext cx="10700508" cy="6291941"/>
          </a:xfrm>
          <a:prstGeom prst="rect">
            <a:avLst/>
          </a:prstGeom>
        </p:spPr>
      </p:pic>
      <p:sp>
        <p:nvSpPr>
          <p:cNvPr id="4" name="TextBox 3">
            <a:extLst>
              <a:ext uri="{FF2B5EF4-FFF2-40B4-BE49-F238E27FC236}">
                <a16:creationId xmlns:a16="http://schemas.microsoft.com/office/drawing/2014/main" id="{804FD5FD-7B39-E5BC-DDB7-154B4C4F6692}"/>
              </a:ext>
            </a:extLst>
          </p:cNvPr>
          <p:cNvSpPr txBox="1"/>
          <p:nvPr/>
        </p:nvSpPr>
        <p:spPr>
          <a:xfrm>
            <a:off x="1004928" y="130630"/>
            <a:ext cx="4568558" cy="369332"/>
          </a:xfrm>
          <a:prstGeom prst="rect">
            <a:avLst/>
          </a:prstGeom>
          <a:noFill/>
        </p:spPr>
        <p:txBody>
          <a:bodyPr wrap="square" rtlCol="0">
            <a:spAutoFit/>
          </a:bodyPr>
          <a:lstStyle/>
          <a:p>
            <a:r>
              <a:rPr lang="en-GB" b="1" dirty="0"/>
              <a:t>World Famine Data</a:t>
            </a:r>
          </a:p>
        </p:txBody>
      </p:sp>
    </p:spTree>
    <p:extLst>
      <p:ext uri="{BB962C8B-B14F-4D97-AF65-F5344CB8AC3E}">
        <p14:creationId xmlns:p14="http://schemas.microsoft.com/office/powerpoint/2010/main" val="4194451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AECFC3-4F6E-8B69-9A5D-46D189E5A7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301A29-4082-4086-711A-69196A9EF4C4}"/>
              </a:ext>
            </a:extLst>
          </p:cNvPr>
          <p:cNvSpPr>
            <a:spLocks noGrp="1"/>
          </p:cNvSpPr>
          <p:nvPr>
            <p:ph type="title"/>
          </p:nvPr>
        </p:nvSpPr>
        <p:spPr/>
        <p:txBody>
          <a:bodyPr/>
          <a:lstStyle/>
          <a:p>
            <a:r>
              <a:rPr lang="en-GB" dirty="0"/>
              <a:t>Matthew 24 – the end-times for the Jews</a:t>
            </a:r>
          </a:p>
        </p:txBody>
      </p:sp>
      <p:sp>
        <p:nvSpPr>
          <p:cNvPr id="3" name="Content Placeholder 2">
            <a:extLst>
              <a:ext uri="{FF2B5EF4-FFF2-40B4-BE49-F238E27FC236}">
                <a16:creationId xmlns:a16="http://schemas.microsoft.com/office/drawing/2014/main" id="{21A1B348-0E65-106A-E5CE-88C91988BAD3}"/>
              </a:ext>
            </a:extLst>
          </p:cNvPr>
          <p:cNvSpPr>
            <a:spLocks noGrp="1"/>
          </p:cNvSpPr>
          <p:nvPr>
            <p:ph idx="1"/>
          </p:nvPr>
        </p:nvSpPr>
        <p:spPr>
          <a:xfrm>
            <a:off x="174171" y="1393370"/>
            <a:ext cx="11691257" cy="5464629"/>
          </a:xfrm>
        </p:spPr>
        <p:txBody>
          <a:bodyPr>
            <a:normAutofit fontScale="70000" lnSpcReduction="20000"/>
          </a:bodyPr>
          <a:lstStyle/>
          <a:p>
            <a:r>
              <a:rPr lang="en-GB" dirty="0"/>
              <a:t>Of course, we are now making our own plagues, as we have seen during COVID and firing the imaginations of a mostly unbelieving world by exaggerated climate claims.</a:t>
            </a:r>
          </a:p>
          <a:p>
            <a:r>
              <a:rPr lang="en-GB" dirty="0"/>
              <a:t>In this passage we have a single warning about wars, rumours of wars, pestilence, earthquakes and famines but the Lord warns us 4-times about deceit – false Christs, false Prophets (v 5,11,23 &amp; 24).</a:t>
            </a:r>
          </a:p>
          <a:p>
            <a:r>
              <a:rPr lang="en-GB" dirty="0"/>
              <a:t>Examples of such deceit are plentiful, and some have led to large organisations forming.</a:t>
            </a:r>
          </a:p>
          <a:p>
            <a:r>
              <a:rPr lang="en-GB" dirty="0"/>
              <a:t>In the not-too-distant past there were the Moonies whose leader claimed he was Christ returned and deceived many.</a:t>
            </a:r>
          </a:p>
          <a:p>
            <a:r>
              <a:rPr lang="en-GB" dirty="0"/>
              <a:t>We have the Jehovah’s Witnesses – an organisation in which many thousands are deceived, and which is an organisation dedicated to false prophecy.</a:t>
            </a:r>
          </a:p>
          <a:p>
            <a:r>
              <a:rPr lang="en-GB" dirty="0"/>
              <a:t>We have the Mormons – another group that has deceived many.</a:t>
            </a:r>
          </a:p>
          <a:p>
            <a:r>
              <a:rPr lang="en-GB" dirty="0"/>
              <a:t>Currently we have the NAR group propagating satanic nonsense and captivating many.</a:t>
            </a:r>
          </a:p>
          <a:p>
            <a:r>
              <a:rPr lang="en-GB" dirty="0"/>
              <a:t>We have the, so-called, word of faith movement teaching false doctrines and misleading many through individuals like Benny Hinn, Todd Bentley, Kenneth Copeland etc.</a:t>
            </a:r>
          </a:p>
          <a:p>
            <a:r>
              <a:rPr lang="en-GB" dirty="0"/>
              <a:t>Common features of these are the claims to have a ‘special’ anointing and/or having had a ‘special’ visitation (often angelic), giving them a superior gifting or revelation. Often sexual misconduct is a feature too.</a:t>
            </a:r>
          </a:p>
          <a:p>
            <a:r>
              <a:rPr lang="en-GB" dirty="0"/>
              <a:t>The name ‘Messiah’ means ‘anointed one’, so to some extent all of these are claiming to be or preaching doctrines from a false Messiah.</a:t>
            </a:r>
          </a:p>
          <a:p>
            <a:r>
              <a:rPr lang="en-GB" dirty="0"/>
              <a:t>One of the results of this is that many of those deceived continue to spread their message.</a:t>
            </a:r>
          </a:p>
        </p:txBody>
      </p:sp>
    </p:spTree>
    <p:extLst>
      <p:ext uri="{BB962C8B-B14F-4D97-AF65-F5344CB8AC3E}">
        <p14:creationId xmlns:p14="http://schemas.microsoft.com/office/powerpoint/2010/main" val="1831691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550A08-7A8C-1AF8-B6A4-5DE107AEEB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39973A-F516-FF58-17D4-53641CC3C192}"/>
              </a:ext>
            </a:extLst>
          </p:cNvPr>
          <p:cNvSpPr>
            <a:spLocks noGrp="1"/>
          </p:cNvSpPr>
          <p:nvPr>
            <p:ph type="title"/>
          </p:nvPr>
        </p:nvSpPr>
        <p:spPr/>
        <p:txBody>
          <a:bodyPr/>
          <a:lstStyle/>
          <a:p>
            <a:r>
              <a:rPr lang="en-GB" dirty="0"/>
              <a:t>Matthew 24 – the end-times for the Jews</a:t>
            </a:r>
          </a:p>
        </p:txBody>
      </p:sp>
      <p:sp>
        <p:nvSpPr>
          <p:cNvPr id="3" name="Content Placeholder 2">
            <a:extLst>
              <a:ext uri="{FF2B5EF4-FFF2-40B4-BE49-F238E27FC236}">
                <a16:creationId xmlns:a16="http://schemas.microsoft.com/office/drawing/2014/main" id="{7CA3EAD0-C261-32FE-25AD-08B49E5B0275}"/>
              </a:ext>
            </a:extLst>
          </p:cNvPr>
          <p:cNvSpPr>
            <a:spLocks noGrp="1"/>
          </p:cNvSpPr>
          <p:nvPr>
            <p:ph idx="1"/>
          </p:nvPr>
        </p:nvSpPr>
        <p:spPr>
          <a:xfrm>
            <a:off x="838200" y="1393370"/>
            <a:ext cx="10515600" cy="5464629"/>
          </a:xfrm>
        </p:spPr>
        <p:txBody>
          <a:bodyPr>
            <a:normAutofit fontScale="70000" lnSpcReduction="20000"/>
          </a:bodyPr>
          <a:lstStyle/>
          <a:p>
            <a:r>
              <a:rPr lang="en-GB" dirty="0"/>
              <a:t>In Acts 17 v 11 the Berean Jews were praised for their diligence in the scriptures, which brought them to true belief.</a:t>
            </a:r>
          </a:p>
          <a:p>
            <a:r>
              <a:rPr lang="en-GB" dirty="0"/>
              <a:t>In verse 8 Jesus describes all of these things as, ‘the beginning of birth pangs’.</a:t>
            </a:r>
          </a:p>
          <a:p>
            <a:r>
              <a:rPr lang="en-GB" dirty="0"/>
              <a:t>Metaphors for this period are usually either taken from obstetrics or seismology.</a:t>
            </a:r>
          </a:p>
          <a:p>
            <a:r>
              <a:rPr lang="en-GB" dirty="0"/>
              <a:t>Here the progress is likened unto a woman in labour, and we know that from first twinges (Brackston Hicks) to birth is a steady building of the severity of the contractions until, eventually, the baby arrives.</a:t>
            </a:r>
          </a:p>
          <a:p>
            <a:r>
              <a:rPr lang="en-GB" dirty="0"/>
              <a:t>Verse 9 – then they will deliver you (Jews) to great tribulation – a promise of persecution.</a:t>
            </a:r>
          </a:p>
          <a:p>
            <a:r>
              <a:rPr lang="en-GB" dirty="0"/>
              <a:t>Verse 10 – a great falling away with lots of betrayal – even of family.</a:t>
            </a:r>
          </a:p>
          <a:p>
            <a:r>
              <a:rPr lang="en-GB" dirty="0"/>
              <a:t>Many people being led astray by deceivers and false prophets.</a:t>
            </a:r>
          </a:p>
          <a:p>
            <a:r>
              <a:rPr lang="en-GB" dirty="0"/>
              <a:t>V 12 - A spread of cold-heartedness and even hatred. Cold heartedness indicates indifference, but hatred is active and extreme dislike.</a:t>
            </a:r>
          </a:p>
          <a:p>
            <a:r>
              <a:rPr lang="en-GB" dirty="0"/>
              <a:t>Lastly, we have two awkward and misunderstood statements – those who endure to the end will be saved – this does not refer to spiritual salvation in the Church, but to those who do not take the mark of the beast during the tribulation period. This is not a foundation for Calvin’s doctrine of the perseverance of the saints.</a:t>
            </a:r>
          </a:p>
          <a:p>
            <a:r>
              <a:rPr lang="en-GB" dirty="0"/>
              <a:t>And, this Gospel of the Kingdom will be preached in the whole world etc. </a:t>
            </a:r>
          </a:p>
          <a:p>
            <a:r>
              <a:rPr lang="en-GB" dirty="0"/>
              <a:t>I believe this refers to the enthroning of Jesus on earth on the throne of David, so is relevant to end-time Jews, rather than the Church.</a:t>
            </a:r>
          </a:p>
        </p:txBody>
      </p:sp>
    </p:spTree>
    <p:extLst>
      <p:ext uri="{BB962C8B-B14F-4D97-AF65-F5344CB8AC3E}">
        <p14:creationId xmlns:p14="http://schemas.microsoft.com/office/powerpoint/2010/main" val="1745083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91DA0-F7E9-6D06-852F-DBA1AF434671}"/>
              </a:ext>
            </a:extLst>
          </p:cNvPr>
          <p:cNvSpPr>
            <a:spLocks noGrp="1"/>
          </p:cNvSpPr>
          <p:nvPr>
            <p:ph type="title"/>
          </p:nvPr>
        </p:nvSpPr>
        <p:spPr/>
        <p:txBody>
          <a:bodyPr/>
          <a:lstStyle/>
          <a:p>
            <a:r>
              <a:rPr lang="en-GB" dirty="0"/>
              <a:t>Matthew 24 – the end-times for the Jews</a:t>
            </a:r>
          </a:p>
        </p:txBody>
      </p:sp>
      <p:sp>
        <p:nvSpPr>
          <p:cNvPr id="3" name="Content Placeholder 2">
            <a:extLst>
              <a:ext uri="{FF2B5EF4-FFF2-40B4-BE49-F238E27FC236}">
                <a16:creationId xmlns:a16="http://schemas.microsoft.com/office/drawing/2014/main" id="{424EDB75-447A-4071-CF08-05D0B33E2291}"/>
              </a:ext>
            </a:extLst>
          </p:cNvPr>
          <p:cNvSpPr>
            <a:spLocks noGrp="1"/>
          </p:cNvSpPr>
          <p:nvPr>
            <p:ph idx="1"/>
          </p:nvPr>
        </p:nvSpPr>
        <p:spPr>
          <a:xfrm>
            <a:off x="838200" y="1393370"/>
            <a:ext cx="10515600" cy="5464629"/>
          </a:xfrm>
        </p:spPr>
        <p:txBody>
          <a:bodyPr>
            <a:normAutofit fontScale="77500" lnSpcReduction="20000"/>
          </a:bodyPr>
          <a:lstStyle/>
          <a:p>
            <a:r>
              <a:rPr lang="en-GB" dirty="0">
                <a:ea typeface="Calibri"/>
                <a:cs typeface="Calibri"/>
              </a:rPr>
              <a:t>Today we are beginning to study Matthew 24</a:t>
            </a:r>
          </a:p>
          <a:p>
            <a:r>
              <a:rPr lang="en-GB" dirty="0">
                <a:ea typeface="Calibri"/>
                <a:cs typeface="Calibri"/>
              </a:rPr>
              <a:t>Chapters 24 &amp; 25 are the places in the Bible where Jesus says the most about the end-times – the times leading to the 2nd coming of Jesus.</a:t>
            </a:r>
          </a:p>
          <a:p>
            <a:r>
              <a:rPr lang="en-GB" dirty="0">
                <a:ea typeface="Calibri"/>
                <a:cs typeface="Calibri"/>
              </a:rPr>
              <a:t>To make sense of it, we need to understand that The Church (us) has a different ending from the Jews, though both groups share similar benefits in the end.</a:t>
            </a:r>
          </a:p>
          <a:p>
            <a:r>
              <a:rPr lang="en-GB" dirty="0">
                <a:ea typeface="Calibri"/>
                <a:cs typeface="Calibri"/>
              </a:rPr>
              <a:t>This account comes only 2-days before the crucifixion and Jesus has shown, during a three-year period, that He is indubitably the Long-awaited Messiah.</a:t>
            </a:r>
          </a:p>
          <a:p>
            <a:r>
              <a:rPr lang="en-GB" dirty="0">
                <a:ea typeface="Calibri"/>
                <a:cs typeface="Calibri"/>
              </a:rPr>
              <a:t>He has done this in many ways – His virgin birth, His genealogy, His Messianic miracles, knowledge of the future, control of the weather, walking on water, feeding multiple thousands of people from very meagre supplies twice, authoritative teaching the like of which had never before been heard and more.</a:t>
            </a:r>
          </a:p>
          <a:p>
            <a:r>
              <a:rPr lang="en-GB" dirty="0">
                <a:ea typeface="Calibri"/>
                <a:cs typeface="Calibri"/>
              </a:rPr>
              <a:t>Unable to refute Him they have decided to kill Him – something to which He will submit on the coming feast of Passover.</a:t>
            </a:r>
          </a:p>
          <a:p>
            <a:r>
              <a:rPr lang="en-GB" dirty="0">
                <a:ea typeface="Calibri"/>
                <a:cs typeface="Calibri"/>
              </a:rPr>
              <a:t>We join the unfolding drama where Jesus, having delivered a heartfelt and broken hearted, uncompromising sermon about the state of the Jewish leadership where He has likened them to a brood of vipers (sons of Satan), whitewashed tombs, accused them of hypocrisy and corruption, has now left the Temple and is being followed by His disciples who seem to be trying to placate Him.</a:t>
            </a:r>
          </a:p>
          <a:p>
            <a:r>
              <a:rPr lang="en-GB" dirty="0">
                <a:ea typeface="Calibri"/>
                <a:cs typeface="Calibri"/>
              </a:rPr>
              <a:t>They are showing Him the buildings – the Temple – and waxing lyrical about them.</a:t>
            </a:r>
          </a:p>
          <a:p>
            <a:endParaRPr lang="en-GB" dirty="0"/>
          </a:p>
        </p:txBody>
      </p:sp>
    </p:spTree>
    <p:extLst>
      <p:ext uri="{BB962C8B-B14F-4D97-AF65-F5344CB8AC3E}">
        <p14:creationId xmlns:p14="http://schemas.microsoft.com/office/powerpoint/2010/main" val="1634111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255B3-A1D8-B530-48C7-E8DB086D7F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47A63F-A7B5-2384-8CD9-21C294699F5E}"/>
              </a:ext>
            </a:extLst>
          </p:cNvPr>
          <p:cNvSpPr>
            <a:spLocks noGrp="1"/>
          </p:cNvSpPr>
          <p:nvPr>
            <p:ph type="title"/>
          </p:nvPr>
        </p:nvSpPr>
        <p:spPr/>
        <p:txBody>
          <a:bodyPr/>
          <a:lstStyle/>
          <a:p>
            <a:r>
              <a:rPr lang="en-GB" dirty="0"/>
              <a:t>Matthew 24 – the end-times for the Jews</a:t>
            </a:r>
          </a:p>
        </p:txBody>
      </p:sp>
      <p:sp>
        <p:nvSpPr>
          <p:cNvPr id="3" name="Content Placeholder 2">
            <a:extLst>
              <a:ext uri="{FF2B5EF4-FFF2-40B4-BE49-F238E27FC236}">
                <a16:creationId xmlns:a16="http://schemas.microsoft.com/office/drawing/2014/main" id="{8C5B3A21-9726-AAF6-420C-3EF34205ED89}"/>
              </a:ext>
            </a:extLst>
          </p:cNvPr>
          <p:cNvSpPr>
            <a:spLocks noGrp="1"/>
          </p:cNvSpPr>
          <p:nvPr>
            <p:ph idx="1"/>
          </p:nvPr>
        </p:nvSpPr>
        <p:spPr>
          <a:xfrm>
            <a:off x="838200" y="1393370"/>
            <a:ext cx="10515600" cy="5464629"/>
          </a:xfrm>
        </p:spPr>
        <p:txBody>
          <a:bodyPr>
            <a:normAutofit fontScale="85000" lnSpcReduction="20000"/>
          </a:bodyPr>
          <a:lstStyle/>
          <a:p>
            <a:r>
              <a:rPr lang="en-GB" dirty="0">
                <a:ea typeface="Calibri"/>
                <a:cs typeface="Calibri"/>
              </a:rPr>
              <a:t>Jesus then begins to explain many things to them about their own (Israel’s) future and how it will all end for them.</a:t>
            </a:r>
          </a:p>
          <a:p>
            <a:r>
              <a:rPr lang="en-GB" dirty="0">
                <a:ea typeface="Calibri"/>
                <a:cs typeface="Calibri"/>
              </a:rPr>
              <a:t>In my view, many Christians get confused about the topic of the end-times because they apply Bible verses spoken to the Jews to the Church and vice-versa.</a:t>
            </a:r>
          </a:p>
          <a:p>
            <a:r>
              <a:rPr lang="en-GB" dirty="0">
                <a:ea typeface="Calibri"/>
                <a:cs typeface="Calibri"/>
              </a:rPr>
              <a:t>The context for this passage is set at the end of the previous chapter.</a:t>
            </a:r>
          </a:p>
          <a:p>
            <a:pPr algn="just"/>
            <a:r>
              <a:rPr lang="en-GB" dirty="0">
                <a:ea typeface="Calibri"/>
                <a:cs typeface="Calibri"/>
              </a:rPr>
              <a:t>He has been talking to the Jewish leaders, and by extension, all Christ rejecting Jews, and He tells them they (the Jews) won’t see Him again until they say (nationally) “Blessed is He that comes in the name of the Lord”.</a:t>
            </a:r>
          </a:p>
          <a:p>
            <a:r>
              <a:rPr lang="en-GB" dirty="0">
                <a:ea typeface="Calibri"/>
                <a:cs typeface="Calibri"/>
              </a:rPr>
              <a:t>To avoid confusion and to ensure that we ‘rightly divide the word of truth’ (2 Timothe 2 v 15), we need to understand the following:</a:t>
            </a:r>
          </a:p>
          <a:p>
            <a:r>
              <a:rPr lang="en-GB" dirty="0">
                <a:ea typeface="Calibri"/>
                <a:cs typeface="Calibri"/>
              </a:rPr>
              <a:t>First, that there are different pathways prophesied for each group (The Church and the Jews), and,</a:t>
            </a:r>
          </a:p>
          <a:p>
            <a:r>
              <a:rPr lang="en-GB" dirty="0">
                <a:ea typeface="Calibri"/>
                <a:cs typeface="Calibri"/>
              </a:rPr>
              <a:t>Second, that it is not possible to be in both groups or to amalgamate both groups into one. We have to interpret verses addressed to the Church as pertaining to the Church and those addressed to the Jews, to the Jews.</a:t>
            </a:r>
          </a:p>
          <a:p>
            <a:r>
              <a:rPr lang="en-GB" dirty="0">
                <a:ea typeface="Calibri"/>
                <a:cs typeface="Calibri"/>
              </a:rPr>
              <a:t>You are either in the Church, Israel or are among the unbelievers.</a:t>
            </a:r>
          </a:p>
          <a:p>
            <a:endParaRPr lang="en-GB" dirty="0"/>
          </a:p>
        </p:txBody>
      </p:sp>
    </p:spTree>
    <p:extLst>
      <p:ext uri="{BB962C8B-B14F-4D97-AF65-F5344CB8AC3E}">
        <p14:creationId xmlns:p14="http://schemas.microsoft.com/office/powerpoint/2010/main" val="420687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87066-EBD6-6212-2B73-4791735634F8}"/>
              </a:ext>
            </a:extLst>
          </p:cNvPr>
          <p:cNvSpPr>
            <a:spLocks noGrp="1"/>
          </p:cNvSpPr>
          <p:nvPr>
            <p:ph type="title"/>
          </p:nvPr>
        </p:nvSpPr>
        <p:spPr/>
        <p:txBody>
          <a:bodyPr/>
          <a:lstStyle/>
          <a:p>
            <a:r>
              <a:rPr lang="en-GB" dirty="0"/>
              <a:t>Matthew 24 – the end-times for the Jews</a:t>
            </a:r>
          </a:p>
        </p:txBody>
      </p:sp>
      <p:sp>
        <p:nvSpPr>
          <p:cNvPr id="3" name="Content Placeholder 2">
            <a:extLst>
              <a:ext uri="{FF2B5EF4-FFF2-40B4-BE49-F238E27FC236}">
                <a16:creationId xmlns:a16="http://schemas.microsoft.com/office/drawing/2014/main" id="{CB5D73DB-CC78-FC7B-209E-85F656EBD68A}"/>
              </a:ext>
            </a:extLst>
          </p:cNvPr>
          <p:cNvSpPr>
            <a:spLocks noGrp="1"/>
          </p:cNvSpPr>
          <p:nvPr>
            <p:ph idx="1"/>
          </p:nvPr>
        </p:nvSpPr>
        <p:spPr>
          <a:xfrm>
            <a:off x="838200" y="1358034"/>
            <a:ext cx="10515600" cy="5499966"/>
          </a:xfrm>
        </p:spPr>
        <p:txBody>
          <a:bodyPr vert="horz" lIns="91440" tIns="45720" rIns="91440" bIns="45720" rtlCol="0" anchor="t">
            <a:normAutofit fontScale="92500" lnSpcReduction="20000"/>
          </a:bodyPr>
          <a:lstStyle/>
          <a:p>
            <a:r>
              <a:rPr lang="en-GB" dirty="0">
                <a:ea typeface="Calibri"/>
                <a:cs typeface="Calibri"/>
              </a:rPr>
              <a:t>So, let's compare the two.</a:t>
            </a:r>
          </a:p>
          <a:p>
            <a:r>
              <a:rPr lang="en-GB" dirty="0">
                <a:ea typeface="Calibri"/>
                <a:cs typeface="Calibri"/>
              </a:rPr>
              <a:t>If you're a Jew you are told to look for, in this chapter and other places:</a:t>
            </a:r>
          </a:p>
          <a:p>
            <a:pPr lvl="1">
              <a:buFont typeface="Courier New" panose="020B0604020202020204" pitchFamily="34" charset="0"/>
              <a:buChar char="o"/>
            </a:pPr>
            <a:r>
              <a:rPr lang="en-GB" dirty="0">
                <a:ea typeface="Calibri"/>
                <a:cs typeface="Calibri"/>
              </a:rPr>
              <a:t>Wars and rumours of wars (verse 6)</a:t>
            </a:r>
          </a:p>
          <a:p>
            <a:pPr lvl="1">
              <a:buFont typeface="Courier New" panose="020B0604020202020204" pitchFamily="34" charset="0"/>
              <a:buChar char="o"/>
            </a:pPr>
            <a:r>
              <a:rPr lang="en-GB" dirty="0">
                <a:ea typeface="Calibri"/>
                <a:cs typeface="Calibri"/>
              </a:rPr>
              <a:t>Earthquakes and famines (verse 7)</a:t>
            </a:r>
          </a:p>
          <a:p>
            <a:pPr lvl="1">
              <a:buFont typeface="Courier New" panose="020B0604020202020204" pitchFamily="34" charset="0"/>
              <a:buChar char="o"/>
            </a:pPr>
            <a:r>
              <a:rPr lang="en-GB" dirty="0">
                <a:ea typeface="Calibri"/>
                <a:cs typeface="Calibri"/>
              </a:rPr>
              <a:t>A dreadful time of tribulation (Verse 9 &amp; 21)</a:t>
            </a:r>
          </a:p>
          <a:p>
            <a:pPr lvl="1">
              <a:buFont typeface="Courier New" panose="020B0604020202020204" pitchFamily="34" charset="0"/>
              <a:buChar char="o"/>
            </a:pPr>
            <a:r>
              <a:rPr lang="en-GB" dirty="0">
                <a:ea typeface="Calibri"/>
                <a:cs typeface="Calibri"/>
              </a:rPr>
              <a:t>7 years of the outpouring of God's wrath upon the earth (Verse 21 &amp; 22, Daniel 9 v 26 and Revelation 7v 14).</a:t>
            </a:r>
          </a:p>
          <a:p>
            <a:pPr lvl="1">
              <a:buFont typeface="Courier New" panose="020B0604020202020204" pitchFamily="34" charset="0"/>
              <a:buChar char="o"/>
            </a:pPr>
            <a:r>
              <a:rPr lang="en-GB" dirty="0">
                <a:ea typeface="Calibri"/>
                <a:cs typeface="Calibri"/>
              </a:rPr>
              <a:t>Opportunities to flee to the mountains (V 16).</a:t>
            </a:r>
          </a:p>
          <a:p>
            <a:pPr lvl="1">
              <a:buFont typeface="Courier New" panose="020B0604020202020204" pitchFamily="34" charset="0"/>
              <a:buChar char="o"/>
            </a:pPr>
            <a:r>
              <a:rPr lang="en-GB" dirty="0">
                <a:ea typeface="Calibri"/>
                <a:cs typeface="Calibri"/>
              </a:rPr>
              <a:t>God to provide opportunity to flee other than on a Sabbath day (V 20).</a:t>
            </a:r>
          </a:p>
          <a:p>
            <a:pPr lvl="1">
              <a:buFont typeface="Courier New" panose="020B0604020202020204" pitchFamily="34" charset="0"/>
              <a:buChar char="o"/>
            </a:pPr>
            <a:r>
              <a:rPr lang="en-GB" dirty="0">
                <a:ea typeface="Calibri"/>
                <a:cs typeface="Calibri"/>
              </a:rPr>
              <a:t>The abomination of desolations, defiling the temple (not yet built) (V 15).</a:t>
            </a:r>
          </a:p>
          <a:p>
            <a:pPr lvl="1">
              <a:buFont typeface="Courier New" panose="020B0604020202020204" pitchFamily="34" charset="0"/>
              <a:buChar char="o"/>
            </a:pPr>
            <a:r>
              <a:rPr lang="en-GB" dirty="0">
                <a:ea typeface="Calibri"/>
                <a:cs typeface="Calibri"/>
              </a:rPr>
              <a:t>The emergence of the Beast, the False Prophet and the Antichrist (Revelation 13 and 16 v 13).</a:t>
            </a:r>
          </a:p>
          <a:p>
            <a:pPr lvl="1">
              <a:buFont typeface="Courier New" panose="020B0604020202020204" pitchFamily="34" charset="0"/>
              <a:buChar char="o"/>
            </a:pPr>
            <a:r>
              <a:rPr lang="en-GB" dirty="0">
                <a:ea typeface="Calibri"/>
                <a:cs typeface="Calibri"/>
              </a:rPr>
              <a:t>The 7-year covenant between the Antichrist and Israel (Daniel 9 v 27).</a:t>
            </a:r>
          </a:p>
          <a:p>
            <a:pPr lvl="1">
              <a:buFont typeface="Courier New" panose="020B0604020202020204" pitchFamily="34" charset="0"/>
              <a:buChar char="o"/>
            </a:pPr>
            <a:r>
              <a:rPr lang="en-GB" dirty="0">
                <a:ea typeface="Calibri"/>
                <a:cs typeface="Calibri"/>
              </a:rPr>
              <a:t>The breaking of that covenant after three and a half years (Daniel 9 v 27).</a:t>
            </a:r>
          </a:p>
          <a:p>
            <a:pPr lvl="1">
              <a:buFont typeface="Courier New" panose="020B0604020202020204" pitchFamily="34" charset="0"/>
              <a:buChar char="o"/>
            </a:pPr>
            <a:r>
              <a:rPr lang="en-GB" dirty="0">
                <a:ea typeface="Calibri"/>
                <a:cs typeface="Calibri"/>
              </a:rPr>
              <a:t>In other words, lots of signs heralding the 2nd coming of Jesus and the judgement at the end of time.</a:t>
            </a:r>
          </a:p>
          <a:p>
            <a:r>
              <a:rPr lang="en-GB" dirty="0">
                <a:ea typeface="Calibri"/>
                <a:cs typeface="Calibri"/>
              </a:rPr>
              <a:t>This is not necessarily an exhaustive list.</a:t>
            </a:r>
          </a:p>
        </p:txBody>
      </p:sp>
    </p:spTree>
    <p:extLst>
      <p:ext uri="{BB962C8B-B14F-4D97-AF65-F5344CB8AC3E}">
        <p14:creationId xmlns:p14="http://schemas.microsoft.com/office/powerpoint/2010/main" val="3130462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E80D4-4761-CA5E-7CC1-D3EC56BD6BFD}"/>
              </a:ext>
            </a:extLst>
          </p:cNvPr>
          <p:cNvSpPr>
            <a:spLocks noGrp="1"/>
          </p:cNvSpPr>
          <p:nvPr>
            <p:ph type="title"/>
          </p:nvPr>
        </p:nvSpPr>
        <p:spPr/>
        <p:txBody>
          <a:bodyPr/>
          <a:lstStyle/>
          <a:p>
            <a:r>
              <a:rPr lang="en-GB" dirty="0"/>
              <a:t>Matthew 24 – the end-times for the Jews</a:t>
            </a:r>
          </a:p>
        </p:txBody>
      </p:sp>
      <p:sp>
        <p:nvSpPr>
          <p:cNvPr id="3" name="Content Placeholder 2">
            <a:extLst>
              <a:ext uri="{FF2B5EF4-FFF2-40B4-BE49-F238E27FC236}">
                <a16:creationId xmlns:a16="http://schemas.microsoft.com/office/drawing/2014/main" id="{9FA858C1-811E-6883-4BCD-9610B1177F33}"/>
              </a:ext>
            </a:extLst>
          </p:cNvPr>
          <p:cNvSpPr>
            <a:spLocks noGrp="1"/>
          </p:cNvSpPr>
          <p:nvPr>
            <p:ph idx="1"/>
          </p:nvPr>
        </p:nvSpPr>
        <p:spPr>
          <a:xfrm>
            <a:off x="786245" y="1366693"/>
            <a:ext cx="10515600" cy="5491307"/>
          </a:xfrm>
        </p:spPr>
        <p:txBody>
          <a:bodyPr vert="horz" lIns="91440" tIns="45720" rIns="91440" bIns="45720" rtlCol="0" anchor="t">
            <a:normAutofit fontScale="70000" lnSpcReduction="20000"/>
          </a:bodyPr>
          <a:lstStyle/>
          <a:p>
            <a:r>
              <a:rPr lang="en-GB" dirty="0">
                <a:ea typeface="Calibri"/>
                <a:cs typeface="Calibri"/>
              </a:rPr>
              <a:t>Now let's look at what the end looks like for the Church.</a:t>
            </a:r>
          </a:p>
          <a:p>
            <a:r>
              <a:rPr lang="en-GB" dirty="0">
                <a:ea typeface="Calibri"/>
                <a:cs typeface="Calibri"/>
              </a:rPr>
              <a:t>I Corinthians 15 verse 50 – 58 - you will be changed in a moment, in the twinkling of an eye (literally in an atom of time). Your corruption will put on </a:t>
            </a:r>
            <a:r>
              <a:rPr lang="en-GB" dirty="0" err="1">
                <a:ea typeface="Calibri"/>
                <a:cs typeface="Calibri"/>
              </a:rPr>
              <a:t>incorruption</a:t>
            </a:r>
            <a:r>
              <a:rPr lang="en-GB" dirty="0">
                <a:ea typeface="Calibri"/>
                <a:cs typeface="Calibri"/>
              </a:rPr>
              <a:t> and your mortality will put on immortality, instantaneously.</a:t>
            </a:r>
          </a:p>
          <a:p>
            <a:r>
              <a:rPr lang="en-GB" dirty="0">
                <a:ea typeface="Calibri"/>
                <a:cs typeface="Calibri"/>
              </a:rPr>
              <a:t>1 Thessalonians 4 verse 17 - we shall be caught-up, snatched, taken forcibly (</a:t>
            </a:r>
            <a:r>
              <a:rPr lang="en-GB" dirty="0" err="1">
                <a:ea typeface="Calibri"/>
                <a:cs typeface="Calibri"/>
              </a:rPr>
              <a:t>Harpazzo</a:t>
            </a:r>
            <a:r>
              <a:rPr lang="en-GB" dirty="0">
                <a:ea typeface="Calibri"/>
                <a:cs typeface="Calibri"/>
              </a:rPr>
              <a:t> – translated into Latin by Jerome in the Septuagint in about 165 BC as </a:t>
            </a:r>
            <a:r>
              <a:rPr lang="en-GB" dirty="0" err="1">
                <a:ea typeface="Calibri"/>
                <a:cs typeface="Calibri"/>
              </a:rPr>
              <a:t>Rapturo</a:t>
            </a:r>
            <a:r>
              <a:rPr lang="en-GB" dirty="0">
                <a:ea typeface="Calibri"/>
                <a:cs typeface="Calibri"/>
              </a:rPr>
              <a:t> or Raptured in English)</a:t>
            </a:r>
          </a:p>
          <a:p>
            <a:r>
              <a:rPr lang="en-GB" dirty="0">
                <a:ea typeface="Calibri"/>
                <a:cs typeface="Calibri"/>
              </a:rPr>
              <a:t>As an aside, this makes rubbish out of the idea that the word 'Rapture' is not in the Bible: </a:t>
            </a:r>
            <a:r>
              <a:rPr lang="en-GB" dirty="0" err="1">
                <a:ea typeface="Calibri"/>
                <a:cs typeface="Calibri"/>
              </a:rPr>
              <a:t>Harpazzo</a:t>
            </a:r>
            <a:r>
              <a:rPr lang="en-GB" dirty="0">
                <a:ea typeface="Calibri"/>
                <a:cs typeface="Calibri"/>
              </a:rPr>
              <a:t> is Greek for Rapture.</a:t>
            </a:r>
          </a:p>
          <a:p>
            <a:r>
              <a:rPr lang="en-GB" dirty="0">
                <a:ea typeface="Calibri"/>
                <a:cs typeface="Calibri"/>
              </a:rPr>
              <a:t>So, returning to the point, The Rapture is a </a:t>
            </a:r>
            <a:r>
              <a:rPr lang="en-GB" dirty="0" err="1">
                <a:ea typeface="Calibri"/>
                <a:cs typeface="Calibri"/>
              </a:rPr>
              <a:t>signless</a:t>
            </a:r>
            <a:r>
              <a:rPr lang="en-GB" dirty="0">
                <a:ea typeface="Calibri"/>
                <a:cs typeface="Calibri"/>
              </a:rPr>
              <a:t> event </a:t>
            </a:r>
          </a:p>
          <a:p>
            <a:r>
              <a:rPr lang="en-GB" dirty="0">
                <a:ea typeface="Calibri"/>
                <a:cs typeface="Calibri"/>
              </a:rPr>
              <a:t>There is nothing to look out for: nothing that needs to happen before the Rapture can occur. </a:t>
            </a:r>
          </a:p>
          <a:p>
            <a:r>
              <a:rPr lang="en-GB" dirty="0">
                <a:ea typeface="Calibri"/>
                <a:cs typeface="Calibri"/>
              </a:rPr>
              <a:t>It could happen in the next split second.</a:t>
            </a:r>
          </a:p>
          <a:p>
            <a:r>
              <a:rPr lang="en-GB" dirty="0">
                <a:ea typeface="Calibri"/>
                <a:cs typeface="Calibri"/>
              </a:rPr>
              <a:t>We can look at events and this can remind us that the Rapture is getting closer.</a:t>
            </a:r>
          </a:p>
          <a:p>
            <a:r>
              <a:rPr lang="en-GB" dirty="0">
                <a:ea typeface="Calibri"/>
                <a:cs typeface="Calibri"/>
              </a:rPr>
              <a:t>Current events remind us that the Rapture is tantalisingly close.</a:t>
            </a:r>
          </a:p>
          <a:p>
            <a:r>
              <a:rPr lang="en-GB" dirty="0">
                <a:ea typeface="Calibri"/>
                <a:cs typeface="Calibri"/>
              </a:rPr>
              <a:t>The moves toward </a:t>
            </a:r>
            <a:r>
              <a:rPr lang="en-GB" dirty="0" err="1">
                <a:ea typeface="Calibri"/>
                <a:cs typeface="Calibri"/>
              </a:rPr>
              <a:t>cashlessness</a:t>
            </a:r>
            <a:r>
              <a:rPr lang="en-GB" dirty="0">
                <a:ea typeface="Calibri"/>
                <a:cs typeface="Calibri"/>
              </a:rPr>
              <a:t>, the moves towards a one-world church, the moves towards a one-world government, the worldwide moves towards antisemitism, the political alliances that are already in place that align with the prophecy in Ezekiel 38 &amp; 39, the age where evil is called good and good is called evil (Isaiah 5 v 20) and several more.</a:t>
            </a:r>
          </a:p>
          <a:p>
            <a:r>
              <a:rPr lang="en-GB" dirty="0">
                <a:ea typeface="Calibri"/>
                <a:cs typeface="Calibri"/>
              </a:rPr>
              <a:t>Even the two world wars were a sign of the close proximity of the end-times.</a:t>
            </a:r>
          </a:p>
          <a:p>
            <a:endParaRPr lang="en-GB" dirty="0">
              <a:ea typeface="Calibri"/>
              <a:cs typeface="Calibri"/>
            </a:endParaRPr>
          </a:p>
        </p:txBody>
      </p:sp>
    </p:spTree>
    <p:extLst>
      <p:ext uri="{BB962C8B-B14F-4D97-AF65-F5344CB8AC3E}">
        <p14:creationId xmlns:p14="http://schemas.microsoft.com/office/powerpoint/2010/main" val="37013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809B4-824F-0298-96FC-C6E0B50238A5}"/>
              </a:ext>
            </a:extLst>
          </p:cNvPr>
          <p:cNvSpPr>
            <a:spLocks noGrp="1"/>
          </p:cNvSpPr>
          <p:nvPr>
            <p:ph type="title"/>
          </p:nvPr>
        </p:nvSpPr>
        <p:spPr/>
        <p:txBody>
          <a:bodyPr/>
          <a:lstStyle/>
          <a:p>
            <a:r>
              <a:rPr lang="en-GB" dirty="0"/>
              <a:t>Matthew 24 – the end-times for the Jews</a:t>
            </a:r>
          </a:p>
        </p:txBody>
      </p:sp>
      <p:sp>
        <p:nvSpPr>
          <p:cNvPr id="3" name="Text Placeholder 2">
            <a:extLst>
              <a:ext uri="{FF2B5EF4-FFF2-40B4-BE49-F238E27FC236}">
                <a16:creationId xmlns:a16="http://schemas.microsoft.com/office/drawing/2014/main" id="{ED04C716-0BEE-B0D7-990E-045BFDBB9BD9}"/>
              </a:ext>
            </a:extLst>
          </p:cNvPr>
          <p:cNvSpPr>
            <a:spLocks noGrp="1"/>
          </p:cNvSpPr>
          <p:nvPr>
            <p:ph type="body" idx="1"/>
          </p:nvPr>
        </p:nvSpPr>
        <p:spPr/>
        <p:txBody>
          <a:bodyPr/>
          <a:lstStyle/>
          <a:p>
            <a:r>
              <a:rPr lang="en-GB" dirty="0">
                <a:ea typeface="Calibri"/>
                <a:cs typeface="Calibri"/>
              </a:rPr>
              <a:t>Israel</a:t>
            </a:r>
            <a:endParaRPr lang="en-GB" dirty="0"/>
          </a:p>
        </p:txBody>
      </p:sp>
      <p:sp>
        <p:nvSpPr>
          <p:cNvPr id="4" name="Content Placeholder 3">
            <a:extLst>
              <a:ext uri="{FF2B5EF4-FFF2-40B4-BE49-F238E27FC236}">
                <a16:creationId xmlns:a16="http://schemas.microsoft.com/office/drawing/2014/main" id="{32771EA9-8958-5AEC-7E54-31C0DEB17F0E}"/>
              </a:ext>
            </a:extLst>
          </p:cNvPr>
          <p:cNvSpPr>
            <a:spLocks noGrp="1"/>
          </p:cNvSpPr>
          <p:nvPr>
            <p:ph sz="half" idx="2"/>
          </p:nvPr>
        </p:nvSpPr>
        <p:spPr/>
        <p:txBody>
          <a:bodyPr vert="horz" lIns="91440" tIns="45720" rIns="91440" bIns="45720" rtlCol="0" anchor="t">
            <a:normAutofit fontScale="77500" lnSpcReduction="20000"/>
          </a:bodyPr>
          <a:lstStyle/>
          <a:p>
            <a:r>
              <a:rPr lang="en-GB" dirty="0">
                <a:ea typeface="Calibri"/>
                <a:cs typeface="Calibri"/>
              </a:rPr>
              <a:t>Coming after signs   </a:t>
            </a:r>
          </a:p>
          <a:p>
            <a:r>
              <a:rPr lang="en-GB" dirty="0">
                <a:ea typeface="Calibri"/>
                <a:cs typeface="Calibri"/>
              </a:rPr>
              <a:t>Coming in judgement of sins</a:t>
            </a:r>
          </a:p>
          <a:p>
            <a:r>
              <a:rPr lang="en-GB" dirty="0">
                <a:ea typeface="Calibri"/>
                <a:cs typeface="Calibri"/>
              </a:rPr>
              <a:t>Coming to earth</a:t>
            </a:r>
          </a:p>
          <a:p>
            <a:r>
              <a:rPr lang="en-GB" dirty="0">
                <a:ea typeface="Calibri"/>
                <a:cs typeface="Calibri"/>
              </a:rPr>
              <a:t>Coming with His Saints</a:t>
            </a:r>
          </a:p>
          <a:p>
            <a:r>
              <a:rPr lang="en-GB" dirty="0">
                <a:ea typeface="Calibri"/>
                <a:cs typeface="Calibri"/>
              </a:rPr>
              <a:t>Coming to save all Israel</a:t>
            </a:r>
          </a:p>
          <a:p>
            <a:r>
              <a:rPr lang="en-GB" dirty="0">
                <a:ea typeface="Calibri"/>
                <a:cs typeface="Calibri"/>
              </a:rPr>
              <a:t>Coming to do battle with armies</a:t>
            </a:r>
          </a:p>
          <a:p>
            <a:r>
              <a:rPr lang="en-GB" dirty="0">
                <a:ea typeface="Calibri"/>
                <a:cs typeface="Calibri"/>
              </a:rPr>
              <a:t>All unbelievers removed to the lake of fire</a:t>
            </a:r>
          </a:p>
          <a:p>
            <a:r>
              <a:rPr lang="en-GB" dirty="0">
                <a:ea typeface="Calibri"/>
                <a:cs typeface="Calibri"/>
              </a:rPr>
              <a:t>No resurrections</a:t>
            </a:r>
          </a:p>
          <a:p>
            <a:r>
              <a:rPr lang="en-GB" dirty="0">
                <a:ea typeface="Calibri"/>
                <a:cs typeface="Calibri"/>
              </a:rPr>
              <a:t>Seen by all</a:t>
            </a:r>
          </a:p>
        </p:txBody>
      </p:sp>
      <p:sp>
        <p:nvSpPr>
          <p:cNvPr id="5" name="Text Placeholder 4">
            <a:extLst>
              <a:ext uri="{FF2B5EF4-FFF2-40B4-BE49-F238E27FC236}">
                <a16:creationId xmlns:a16="http://schemas.microsoft.com/office/drawing/2014/main" id="{6B4BA1AB-7C70-02DE-9B3C-5596FE1D1790}"/>
              </a:ext>
            </a:extLst>
          </p:cNvPr>
          <p:cNvSpPr>
            <a:spLocks noGrp="1"/>
          </p:cNvSpPr>
          <p:nvPr>
            <p:ph type="body" sz="quarter" idx="3"/>
          </p:nvPr>
        </p:nvSpPr>
        <p:spPr/>
        <p:txBody>
          <a:bodyPr/>
          <a:lstStyle/>
          <a:p>
            <a:r>
              <a:rPr lang="en-GB" dirty="0">
                <a:ea typeface="Calibri"/>
                <a:cs typeface="Calibri"/>
              </a:rPr>
              <a:t>The Church</a:t>
            </a:r>
            <a:endParaRPr lang="en-GB" dirty="0"/>
          </a:p>
        </p:txBody>
      </p:sp>
      <p:sp>
        <p:nvSpPr>
          <p:cNvPr id="6" name="Content Placeholder 5">
            <a:extLst>
              <a:ext uri="{FF2B5EF4-FFF2-40B4-BE49-F238E27FC236}">
                <a16:creationId xmlns:a16="http://schemas.microsoft.com/office/drawing/2014/main" id="{398D08D8-D6AF-4EA6-B787-59233ED0A06B}"/>
              </a:ext>
            </a:extLst>
          </p:cNvPr>
          <p:cNvSpPr>
            <a:spLocks noGrp="1"/>
          </p:cNvSpPr>
          <p:nvPr>
            <p:ph sz="quarter" idx="4"/>
          </p:nvPr>
        </p:nvSpPr>
        <p:spPr/>
        <p:txBody>
          <a:bodyPr vert="horz" lIns="91440" tIns="45720" rIns="91440" bIns="45720" rtlCol="0" anchor="t">
            <a:normAutofit fontScale="77500" lnSpcReduction="20000"/>
          </a:bodyPr>
          <a:lstStyle/>
          <a:p>
            <a:r>
              <a:rPr lang="en-GB" dirty="0">
                <a:ea typeface="Calibri"/>
                <a:cs typeface="Calibri"/>
              </a:rPr>
              <a:t>A </a:t>
            </a:r>
            <a:r>
              <a:rPr lang="en-GB" err="1">
                <a:ea typeface="Calibri"/>
                <a:cs typeface="Calibri"/>
              </a:rPr>
              <a:t>signless</a:t>
            </a:r>
            <a:r>
              <a:rPr lang="en-GB" dirty="0">
                <a:ea typeface="Calibri"/>
                <a:cs typeface="Calibri"/>
              </a:rPr>
              <a:t> event</a:t>
            </a:r>
          </a:p>
          <a:p>
            <a:r>
              <a:rPr lang="en-GB" dirty="0">
                <a:ea typeface="Calibri"/>
                <a:cs typeface="Calibri"/>
              </a:rPr>
              <a:t>No Judgement of sins</a:t>
            </a:r>
          </a:p>
          <a:p>
            <a:r>
              <a:rPr lang="en-GB" dirty="0">
                <a:ea typeface="Calibri"/>
                <a:cs typeface="Calibri"/>
              </a:rPr>
              <a:t>Calling us up to Himself</a:t>
            </a:r>
          </a:p>
          <a:p>
            <a:r>
              <a:rPr lang="en-GB" dirty="0">
                <a:ea typeface="Calibri"/>
                <a:cs typeface="Calibri"/>
              </a:rPr>
              <a:t>Coming for His Saints</a:t>
            </a:r>
          </a:p>
          <a:p>
            <a:r>
              <a:rPr lang="en-GB" dirty="0">
                <a:ea typeface="Calibri"/>
                <a:cs typeface="Calibri"/>
              </a:rPr>
              <a:t>Coming with all those He's saved</a:t>
            </a:r>
          </a:p>
          <a:p>
            <a:r>
              <a:rPr lang="en-GB" dirty="0">
                <a:ea typeface="Calibri"/>
                <a:cs typeface="Calibri"/>
              </a:rPr>
              <a:t>Coming to take His bride</a:t>
            </a:r>
          </a:p>
          <a:p>
            <a:r>
              <a:rPr lang="en-GB" dirty="0">
                <a:ea typeface="Calibri"/>
                <a:cs typeface="Calibri"/>
              </a:rPr>
              <a:t>All believers removed for reward</a:t>
            </a:r>
          </a:p>
          <a:p>
            <a:r>
              <a:rPr lang="en-GB" dirty="0">
                <a:ea typeface="Calibri"/>
                <a:cs typeface="Calibri"/>
              </a:rPr>
              <a:t>Involves resurrection of dead saints</a:t>
            </a:r>
          </a:p>
          <a:p>
            <a:r>
              <a:rPr lang="en-GB" dirty="0">
                <a:ea typeface="Calibri"/>
                <a:cs typeface="Calibri"/>
              </a:rPr>
              <a:t>Hidden - a mystery</a:t>
            </a:r>
          </a:p>
        </p:txBody>
      </p:sp>
      <p:sp>
        <p:nvSpPr>
          <p:cNvPr id="7" name="TextBox 6">
            <a:extLst>
              <a:ext uri="{FF2B5EF4-FFF2-40B4-BE49-F238E27FC236}">
                <a16:creationId xmlns:a16="http://schemas.microsoft.com/office/drawing/2014/main" id="{83115137-346D-5BCE-A8AB-B1F006F0B9EB}"/>
              </a:ext>
            </a:extLst>
          </p:cNvPr>
          <p:cNvSpPr txBox="1"/>
          <p:nvPr/>
        </p:nvSpPr>
        <p:spPr>
          <a:xfrm>
            <a:off x="3301999" y="5987142"/>
            <a:ext cx="4445000"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2400" b="1" dirty="0">
                <a:ea typeface="Calibri"/>
                <a:cs typeface="Calibri"/>
              </a:rPr>
              <a:t>It is not possible to be in both of these groups</a:t>
            </a:r>
          </a:p>
        </p:txBody>
      </p:sp>
    </p:spTree>
    <p:extLst>
      <p:ext uri="{BB962C8B-B14F-4D97-AF65-F5344CB8AC3E}">
        <p14:creationId xmlns:p14="http://schemas.microsoft.com/office/powerpoint/2010/main" val="3363616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EAD26-7750-3089-59A2-24EE2BAAAB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2D7A1C-C585-6531-2D9A-A229A680CF52}"/>
              </a:ext>
            </a:extLst>
          </p:cNvPr>
          <p:cNvSpPr>
            <a:spLocks noGrp="1"/>
          </p:cNvSpPr>
          <p:nvPr>
            <p:ph type="title"/>
          </p:nvPr>
        </p:nvSpPr>
        <p:spPr/>
        <p:txBody>
          <a:bodyPr/>
          <a:lstStyle/>
          <a:p>
            <a:r>
              <a:rPr lang="en-GB" dirty="0"/>
              <a:t>Matthew 24 – the end-times for the Jews</a:t>
            </a:r>
          </a:p>
        </p:txBody>
      </p:sp>
      <p:sp>
        <p:nvSpPr>
          <p:cNvPr id="3" name="Content Placeholder 2">
            <a:extLst>
              <a:ext uri="{FF2B5EF4-FFF2-40B4-BE49-F238E27FC236}">
                <a16:creationId xmlns:a16="http://schemas.microsoft.com/office/drawing/2014/main" id="{275E2EEC-711D-3A1E-C03B-C9446B2C27FD}"/>
              </a:ext>
            </a:extLst>
          </p:cNvPr>
          <p:cNvSpPr>
            <a:spLocks noGrp="1"/>
          </p:cNvSpPr>
          <p:nvPr>
            <p:ph idx="1"/>
          </p:nvPr>
        </p:nvSpPr>
        <p:spPr>
          <a:xfrm>
            <a:off x="838200" y="1393370"/>
            <a:ext cx="10515600" cy="5464629"/>
          </a:xfrm>
        </p:spPr>
        <p:txBody>
          <a:bodyPr>
            <a:normAutofit fontScale="70000" lnSpcReduction="20000"/>
          </a:bodyPr>
          <a:lstStyle/>
          <a:p>
            <a:r>
              <a:rPr lang="en-GB" dirty="0"/>
              <a:t>So, let’s get to what Jesus said in chapter 24</a:t>
            </a:r>
          </a:p>
          <a:p>
            <a:r>
              <a:rPr lang="en-GB" dirty="0"/>
              <a:t>The first thing Jesus warns of in verse 5 is the emergence of false Christs – see slides 8 &amp; 9 for a non-exhaustive list.</a:t>
            </a:r>
          </a:p>
          <a:p>
            <a:r>
              <a:rPr lang="en-GB" dirty="0"/>
              <a:t>Prior to this there had been one here and one there but from approximately 1900 until now there has been a plethora.</a:t>
            </a:r>
          </a:p>
          <a:p>
            <a:r>
              <a:rPr lang="en-GB" dirty="0"/>
              <a:t>He then refers the reader to wars and rumours of wars – He tells us that we should not be afraid because the end is not yet.</a:t>
            </a:r>
          </a:p>
          <a:p>
            <a:r>
              <a:rPr lang="en-GB" dirty="0"/>
              <a:t>The next development is that nation will rise against nation and Kingdom against Kingdom on the world stage.</a:t>
            </a:r>
          </a:p>
          <a:p>
            <a:r>
              <a:rPr lang="en-GB" dirty="0"/>
              <a:t>The only time in world history where this has occurred is that of the two world wars (Most commentators agree that this was effectively a single war with a 22-year ceasefire in the middle – same protagonists).</a:t>
            </a:r>
          </a:p>
          <a:p>
            <a:r>
              <a:rPr lang="en-GB" dirty="0"/>
              <a:t>This is associated with earthquakes and famines.</a:t>
            </a:r>
          </a:p>
          <a:p>
            <a:r>
              <a:rPr lang="en-GB" dirty="0"/>
              <a:t>At around the time of the world wars there was a massive increase in both of these.</a:t>
            </a:r>
          </a:p>
          <a:p>
            <a:r>
              <a:rPr lang="en-GB" dirty="0"/>
              <a:t>Luke’s account includes plagues or pestilence – there was a huge increase in these since 1900, exacerbated by the world wars and the international travel these introduced.</a:t>
            </a:r>
          </a:p>
          <a:p>
            <a:r>
              <a:rPr lang="en-GB" dirty="0"/>
              <a:t>1918 Spanish Flu epidemic claimed 50-100 million lives, 1956-58 Asian flu claimed 68000 lives, the 1968/69 Flu pandemic claimed approximately a million lives, in 1899 – 1923 the 6</a:t>
            </a:r>
            <a:r>
              <a:rPr lang="en-GB" baseline="30000" dirty="0"/>
              <a:t>th</a:t>
            </a:r>
            <a:r>
              <a:rPr lang="en-GB" dirty="0"/>
              <a:t> Cholera pandemic claimed 800000 lives. Again, this is not an exhaustive list.</a:t>
            </a:r>
          </a:p>
        </p:txBody>
      </p:sp>
    </p:spTree>
    <p:extLst>
      <p:ext uri="{BB962C8B-B14F-4D97-AF65-F5344CB8AC3E}">
        <p14:creationId xmlns:p14="http://schemas.microsoft.com/office/powerpoint/2010/main" val="1219076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20DBE-56A7-A770-E973-217E1705F397}"/>
              </a:ext>
            </a:extLst>
          </p:cNvPr>
          <p:cNvSpPr>
            <a:spLocks noGrp="1"/>
          </p:cNvSpPr>
          <p:nvPr>
            <p:ph type="title"/>
          </p:nvPr>
        </p:nvSpPr>
        <p:spPr>
          <a:xfrm>
            <a:off x="838200" y="365126"/>
            <a:ext cx="10515600" cy="734332"/>
          </a:xfrm>
        </p:spPr>
        <p:txBody>
          <a:bodyPr/>
          <a:lstStyle/>
          <a:p>
            <a:r>
              <a:rPr lang="en-GB" dirty="0"/>
              <a:t>Messianic claimants</a:t>
            </a:r>
          </a:p>
        </p:txBody>
      </p:sp>
      <p:sp>
        <p:nvSpPr>
          <p:cNvPr id="3" name="Content Placeholder 2">
            <a:extLst>
              <a:ext uri="{FF2B5EF4-FFF2-40B4-BE49-F238E27FC236}">
                <a16:creationId xmlns:a16="http://schemas.microsoft.com/office/drawing/2014/main" id="{9DE8DFBC-A33C-EAE8-FD42-86F91D80E622}"/>
              </a:ext>
            </a:extLst>
          </p:cNvPr>
          <p:cNvSpPr>
            <a:spLocks noGrp="1"/>
          </p:cNvSpPr>
          <p:nvPr>
            <p:ph idx="1"/>
          </p:nvPr>
        </p:nvSpPr>
        <p:spPr>
          <a:xfrm>
            <a:off x="838200" y="990600"/>
            <a:ext cx="10515600" cy="5867400"/>
          </a:xfrm>
        </p:spPr>
        <p:txBody>
          <a:bodyPr>
            <a:normAutofit fontScale="55000" lnSpcReduction="20000"/>
          </a:bodyPr>
          <a:lstStyle/>
          <a:p>
            <a:r>
              <a:rPr lang="en-GB" dirty="0"/>
              <a:t>Lou de </a:t>
            </a:r>
            <a:r>
              <a:rPr lang="en-GB" dirty="0" err="1"/>
              <a:t>Palingboer</a:t>
            </a:r>
            <a:r>
              <a:rPr lang="en-GB" dirty="0"/>
              <a:t> (Louwrens </a:t>
            </a:r>
            <a:r>
              <a:rPr lang="en-GB" dirty="0" err="1"/>
              <a:t>Voorthuijzen</a:t>
            </a:r>
            <a:r>
              <a:rPr lang="en-GB" dirty="0"/>
              <a:t>)[33] (1898-1968), a Dutch charismatic leader who claimed to be God as well as the Messiah from 1950 until his death in 1968.</a:t>
            </a:r>
          </a:p>
          <a:p>
            <a:r>
              <a:rPr lang="en-GB" dirty="0"/>
              <a:t>Ahn Sahng-</a:t>
            </a:r>
            <a:r>
              <a:rPr lang="en-GB" dirty="0" err="1"/>
              <a:t>hong</a:t>
            </a:r>
            <a:r>
              <a:rPr lang="en-GB" dirty="0"/>
              <a:t> (1918–1985), founder of the World Mission Society Church of God and worshiped by the members as the Messiah.[34]</a:t>
            </a:r>
          </a:p>
          <a:p>
            <a:r>
              <a:rPr lang="en-GB" dirty="0"/>
              <a:t>Sun Myung Moon (1920–2012), founder and leader of the Unification Church established in Seoul, South Korea, who considered himself the Second Coming of Christ, but not Jesus himself.[35] It is generally believed by Unification Church members ("Moonies") that he was the Messiah and the Second Coming of Christ and was anointed to </a:t>
            </a:r>
            <a:r>
              <a:rPr lang="en-GB" dirty="0" err="1"/>
              <a:t>fulfill</a:t>
            </a:r>
            <a:r>
              <a:rPr lang="en-GB" dirty="0"/>
              <a:t> Jesus's unfinished mission.[35]</a:t>
            </a:r>
          </a:p>
          <a:p>
            <a:r>
              <a:rPr lang="en-GB" dirty="0"/>
              <a:t>Anne Hamilton-Byrne (born Evelyn Grace Victoria Edwards; 30 December 1921 – 13 June 2019), founder of The Family, Australia, claimed to have been the reincarnation of Jesus.[36]</a:t>
            </a:r>
          </a:p>
          <a:p>
            <a:r>
              <a:rPr lang="en-GB" dirty="0"/>
              <a:t>Cho </a:t>
            </a:r>
            <a:r>
              <a:rPr lang="en-GB" dirty="0" err="1"/>
              <a:t>Hee-seung</a:t>
            </a:r>
            <a:r>
              <a:rPr lang="en-GB" dirty="0"/>
              <a:t> [ko] (1931–2004), founder of the Victory Altar New Religious Movement, which refers to him as “the Victor Christ” and “God incarnated”. Died in the midst of a series of legal battles in which he was alternately convicted and acquitted on charges of fraud and instigation of the murders of multiple opponents.[37][38]</a:t>
            </a:r>
          </a:p>
          <a:p>
            <a:r>
              <a:rPr lang="en-GB" dirty="0"/>
              <a:t>Lee Man-</a:t>
            </a:r>
            <a:r>
              <a:rPr lang="en-GB" dirty="0" err="1"/>
              <a:t>Hee</a:t>
            </a:r>
            <a:r>
              <a:rPr lang="en-GB" dirty="0"/>
              <a:t> (born 15 September 1931), founder of </a:t>
            </a:r>
            <a:r>
              <a:rPr lang="en-GB" dirty="0" err="1"/>
              <a:t>Shincheonji</a:t>
            </a:r>
            <a:r>
              <a:rPr lang="en-GB" dirty="0"/>
              <a:t> Church of Jesus, a new religious movement based in South Korea. Also known as The One Who Overcomes, he claims to be chosen by Jesus to be the next immortal </a:t>
            </a:r>
            <a:r>
              <a:rPr lang="en-GB" dirty="0" err="1"/>
              <a:t>savior</a:t>
            </a:r>
            <a:r>
              <a:rPr lang="en-GB" dirty="0"/>
              <a:t> of the world[39]</a:t>
            </a:r>
          </a:p>
          <a:p>
            <a:r>
              <a:rPr lang="en-GB" dirty="0"/>
              <a:t>Jung Myung-</a:t>
            </a:r>
            <a:r>
              <a:rPr lang="en-GB" dirty="0" err="1"/>
              <a:t>seok</a:t>
            </a:r>
            <a:r>
              <a:rPr lang="en-GB" dirty="0"/>
              <a:t> (born 1945), a South Korean who was a member of the Unification Church in the 1970s, before breaking off to found the dissenting group[40] now known as Providence Church in 1980.[41][42] He also considers himself the Second Coming of Christ, but not Jesus himself.[43] He believes he has come to finish the incomplete message and mission of Jesus Christ, asserting that he is the Messiah and has the responsibility to save all mankind.[44] He claims that the Christian doctrine of resurrection is false but that people can be saved through him. Jung Myung-</a:t>
            </a:r>
            <a:r>
              <a:rPr lang="en-GB" dirty="0" err="1"/>
              <a:t>seok</a:t>
            </a:r>
            <a:r>
              <a:rPr lang="en-GB" dirty="0"/>
              <a:t> was convicted of rape by the Supreme Court of Korea and spent 10 years in prison (2008-2018). He was again indicted in South Korea on October 28, 2022, for sexually assaulting two female followers between 2018 and 2022.[45]</a:t>
            </a:r>
          </a:p>
          <a:p>
            <a:r>
              <a:rPr lang="en-GB" dirty="0"/>
              <a:t>Claude </a:t>
            </a:r>
            <a:r>
              <a:rPr lang="en-GB" dirty="0" err="1"/>
              <a:t>Vorilhon</a:t>
            </a:r>
            <a:r>
              <a:rPr lang="en-GB" dirty="0"/>
              <a:t>, now known as </a:t>
            </a:r>
            <a:r>
              <a:rPr lang="en-GB" dirty="0" err="1"/>
              <a:t>Raël</a:t>
            </a:r>
            <a:r>
              <a:rPr lang="en-GB" dirty="0"/>
              <a:t> "messenger of the Elohim" (born 1946), a French professional test driver and former car journalist who became founder and leader of UFO religion the </a:t>
            </a:r>
            <a:r>
              <a:rPr lang="en-GB" dirty="0" err="1"/>
              <a:t>Raël</a:t>
            </a:r>
            <a:r>
              <a:rPr lang="en-GB" dirty="0"/>
              <a:t> Movement in 1972. </a:t>
            </a:r>
            <a:r>
              <a:rPr lang="en-GB" dirty="0" err="1"/>
              <a:t>Raëlism</a:t>
            </a:r>
            <a:r>
              <a:rPr lang="en-GB" dirty="0"/>
              <a:t> teaches that life on Earth was scientifically created by a species of extraterrestrials, which they call Elohim. He claimed he met an extraterrestrial humanoid in 1973 and became the Messiah.[46] He then devoted himself to the task he said he was given by his "biological father", an extraterrestrial named Yahweh.[47]</a:t>
            </a:r>
          </a:p>
        </p:txBody>
      </p:sp>
    </p:spTree>
    <p:extLst>
      <p:ext uri="{BB962C8B-B14F-4D97-AF65-F5344CB8AC3E}">
        <p14:creationId xmlns:p14="http://schemas.microsoft.com/office/powerpoint/2010/main" val="4101330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08869-A59A-FFB9-61F3-5BC3C78B3E69}"/>
              </a:ext>
            </a:extLst>
          </p:cNvPr>
          <p:cNvSpPr>
            <a:spLocks noGrp="1"/>
          </p:cNvSpPr>
          <p:nvPr>
            <p:ph type="title"/>
          </p:nvPr>
        </p:nvSpPr>
        <p:spPr/>
        <p:txBody>
          <a:bodyPr/>
          <a:lstStyle/>
          <a:p>
            <a:r>
              <a:rPr lang="en-GB" dirty="0"/>
              <a:t>Messianic claimants</a:t>
            </a:r>
          </a:p>
        </p:txBody>
      </p:sp>
      <p:sp>
        <p:nvSpPr>
          <p:cNvPr id="3" name="Content Placeholder 2">
            <a:extLst>
              <a:ext uri="{FF2B5EF4-FFF2-40B4-BE49-F238E27FC236}">
                <a16:creationId xmlns:a16="http://schemas.microsoft.com/office/drawing/2014/main" id="{6981EA0A-75E0-52C0-E702-4DAE199FB8C9}"/>
              </a:ext>
            </a:extLst>
          </p:cNvPr>
          <p:cNvSpPr>
            <a:spLocks noGrp="1"/>
          </p:cNvSpPr>
          <p:nvPr>
            <p:ph idx="1"/>
          </p:nvPr>
        </p:nvSpPr>
        <p:spPr>
          <a:xfrm>
            <a:off x="838200" y="1371600"/>
            <a:ext cx="10515600" cy="5486400"/>
          </a:xfrm>
        </p:spPr>
        <p:txBody>
          <a:bodyPr>
            <a:normAutofit fontScale="55000" lnSpcReduction="20000"/>
          </a:bodyPr>
          <a:lstStyle/>
          <a:p>
            <a:r>
              <a:rPr lang="en-GB" dirty="0"/>
              <a:t>José Luis de Jesús Miranda (1946–2013), founder and leader of </a:t>
            </a:r>
            <a:r>
              <a:rPr lang="en-GB" dirty="0" err="1"/>
              <a:t>Creciendo</a:t>
            </a:r>
            <a:r>
              <a:rPr lang="en-GB" dirty="0"/>
              <a:t> </a:t>
            </a:r>
            <a:r>
              <a:rPr lang="en-GB" dirty="0" err="1"/>
              <a:t>en</a:t>
            </a:r>
            <a:r>
              <a:rPr lang="en-GB" dirty="0"/>
              <a:t> Gracia sect (Growing In Grace International Ministry, Inc.), based in Miami, Florida. He was a Puerto Rican preacher who had claimed to be both "the Man Jesus Christ" and the Antichrist at the same time, and exhibited a "666" tattoo on his forearm, a </a:t>
            </a:r>
            <a:r>
              <a:rPr lang="en-GB" dirty="0" err="1"/>
              <a:t>behavior</a:t>
            </a:r>
            <a:r>
              <a:rPr lang="en-GB" dirty="0"/>
              <a:t> his followers also adopted. He has referred to himself as </a:t>
            </a:r>
            <a:r>
              <a:rPr lang="en-GB" dirty="0" err="1"/>
              <a:t>Jesucristo</a:t>
            </a:r>
            <a:r>
              <a:rPr lang="en-GB" dirty="0"/>
              <a:t> Hombre, which translates to "Jesus Christ made Man". He claimed he was indwelled with the same spirit that dwelled in Jesus. Miranda died on August 14, 2013, due to liver cancer.</a:t>
            </a:r>
          </a:p>
          <a:p>
            <a:r>
              <a:rPr lang="en-GB" dirty="0"/>
              <a:t>Inri Cristo (born 1948) of </a:t>
            </a:r>
            <a:r>
              <a:rPr lang="en-GB" dirty="0" err="1"/>
              <a:t>Indaial</a:t>
            </a:r>
            <a:r>
              <a:rPr lang="en-GB" dirty="0"/>
              <a:t>, Brazil, a claimant to be the second Jesus.[48]</a:t>
            </a:r>
          </a:p>
          <a:p>
            <a:r>
              <a:rPr lang="en-GB" dirty="0"/>
              <a:t>Apollo </a:t>
            </a:r>
            <a:r>
              <a:rPr lang="en-GB" dirty="0" err="1"/>
              <a:t>Quiboloy</a:t>
            </a:r>
            <a:r>
              <a:rPr lang="en-GB" dirty="0"/>
              <a:t> (born 1950), Filipino founder and leader of the Kingdom of Jesus Christ religious group, who claims that Jesus Christ is the "Almighty Father," that </a:t>
            </a:r>
            <a:r>
              <a:rPr lang="en-GB" dirty="0" err="1"/>
              <a:t>Quiboloy</a:t>
            </a:r>
            <a:r>
              <a:rPr lang="en-GB" dirty="0"/>
              <a:t> is "His Appointed Son," and that salvation is now completed. He proclaims himself to be the "Appointed Son of God". On November 11, 2021, </a:t>
            </a:r>
            <a:r>
              <a:rPr lang="en-GB" dirty="0" err="1"/>
              <a:t>Quiboloy</a:t>
            </a:r>
            <a:r>
              <a:rPr lang="en-GB" dirty="0"/>
              <a:t> was indicted by the United States Department of Justice for allegedly coercing girls and young women to have sex with him. These victims were threatened with eternal damnation and physical punishment if they didn’t comply. The indictment also included allegations that </a:t>
            </a:r>
            <a:r>
              <a:rPr lang="en-GB" dirty="0" err="1"/>
              <a:t>Quiboloy</a:t>
            </a:r>
            <a:r>
              <a:rPr lang="en-GB" dirty="0"/>
              <a:t> ran a sex-trafficking operation. Girls as young as 12 were allegedly trafficked through the fraudulent California charity “Children’s Joy.”[49] </a:t>
            </a:r>
            <a:r>
              <a:rPr lang="en-GB" dirty="0" err="1"/>
              <a:t>Quiboloy</a:t>
            </a:r>
            <a:r>
              <a:rPr lang="en-GB" dirty="0"/>
              <a:t> was arrested by Philippine police on September 8, 2024.[50]</a:t>
            </a:r>
          </a:p>
          <a:p>
            <a:r>
              <a:rPr lang="en-GB" dirty="0"/>
              <a:t>Brian David Mitchell (born 1953) was convicted May 25, 2011, for the 2002 kidnapping and rape of Elizabeth Smart. He believed himself the fore-ordained angel born on earth to be the Davidic "servant" prepared by God as a type of Messiah who would restore the divinely led kingdom of Israel to the world in preparation for Christ's Second Coming. Mitchell's belief in such an end-times figure – also known among many fundamentalist Latter Day Saints as "the One Mighty and Strong" – appeared to be based in part on a reading of the biblical Book of Isaiah by the independent LDS Hebraist, Avraham </a:t>
            </a:r>
            <a:r>
              <a:rPr lang="en-GB" dirty="0" err="1"/>
              <a:t>Gileadi</a:t>
            </a:r>
            <a:r>
              <a:rPr lang="en-GB" dirty="0"/>
              <a:t>, with whom Mitchell became familiar as a result of his previous participation in Sterling Allan's American Study Group.[51][52]</a:t>
            </a:r>
          </a:p>
          <a:p>
            <a:r>
              <a:rPr lang="en-GB" dirty="0"/>
              <a:t>Ante Pavlović (1957–2020), a Croatian self-proclaimed chiropractor who claimed to be a reincarnation of Jesus Christ.[53]</a:t>
            </a:r>
          </a:p>
          <a:p>
            <a:r>
              <a:rPr lang="en-GB" dirty="0"/>
              <a:t>Sergey Torop (born 1961), who started to call himself "Vissarion", founder of the Church of the Last Testament and the spiritual community </a:t>
            </a:r>
            <a:r>
              <a:rPr lang="en-GB" dirty="0" err="1"/>
              <a:t>Ecopolis</a:t>
            </a:r>
            <a:r>
              <a:rPr lang="en-GB" dirty="0"/>
              <a:t> </a:t>
            </a:r>
            <a:r>
              <a:rPr lang="en-GB" dirty="0" err="1"/>
              <a:t>Tiberkul</a:t>
            </a:r>
            <a:r>
              <a:rPr lang="en-GB" dirty="0"/>
              <a:t> in Southern Siberia.</a:t>
            </a:r>
          </a:p>
          <a:p>
            <a:r>
              <a:rPr lang="en-GB" dirty="0"/>
              <a:t>Alan John Miller (born 1962), founder of Divine Truth, a new religious movement based in Australia. Also known as A.J. Miller, he claims to be Jesus of Nazareth through reincarnation. Miller was formerly a Jehovah's Witness.[54]</a:t>
            </a:r>
          </a:p>
          <a:p>
            <a:r>
              <a:rPr lang="en-GB" dirty="0"/>
              <a:t>Yang </a:t>
            </a:r>
            <a:r>
              <a:rPr lang="en-GB" dirty="0" err="1"/>
              <a:t>Xiangbin</a:t>
            </a:r>
            <a:r>
              <a:rPr lang="en-GB" dirty="0"/>
              <a:t> (born 1973) is believed to be the identity of a woman referred to as "Lightning Deng" and "the female Christ" in the literature of Eastern Lightning, a Chinese Christian new religious movement. Zhao Weishan, founder and administrative leader of Eastern Lightning, claimed that Yang revealed herself to be the Second Coming of Christ in 1992.[55]</a:t>
            </a:r>
          </a:p>
          <a:p>
            <a:endParaRPr lang="en-GB" dirty="0"/>
          </a:p>
        </p:txBody>
      </p:sp>
    </p:spTree>
    <p:extLst>
      <p:ext uri="{BB962C8B-B14F-4D97-AF65-F5344CB8AC3E}">
        <p14:creationId xmlns:p14="http://schemas.microsoft.com/office/powerpoint/2010/main" val="17698091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7A236DD-8F9E-4B95-9ED0-97877DAE6116}"/>
</file>

<file path=customXml/itemProps2.xml><?xml version="1.0" encoding="utf-8"?>
<ds:datastoreItem xmlns:ds="http://schemas.openxmlformats.org/officeDocument/2006/customXml" ds:itemID="{0B0459BC-0B37-4F50-8557-59D028183F35}"/>
</file>

<file path=customXml/itemProps3.xml><?xml version="1.0" encoding="utf-8"?>
<ds:datastoreItem xmlns:ds="http://schemas.openxmlformats.org/officeDocument/2006/customXml" ds:itemID="{117D736E-A431-4F25-A5AD-AB4A59E5DC2A}"/>
</file>

<file path=docProps/app.xml><?xml version="1.0" encoding="utf-8"?>
<Properties xmlns="http://schemas.openxmlformats.org/officeDocument/2006/extended-properties" xmlns:vt="http://schemas.openxmlformats.org/officeDocument/2006/docPropsVTypes">
  <TotalTime>14950</TotalTime>
  <Words>3082</Words>
  <Application>Microsoft Office PowerPoint</Application>
  <PresentationFormat>Widescreen</PresentationFormat>
  <Paragraphs>123</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Aptos Display</vt:lpstr>
      <vt:lpstr>Arial</vt:lpstr>
      <vt:lpstr>Calibri</vt:lpstr>
      <vt:lpstr>Courier New</vt:lpstr>
      <vt:lpstr>Office Theme</vt:lpstr>
      <vt:lpstr>Matthew 24</vt:lpstr>
      <vt:lpstr>Matthew 24 – the end-times for the Jews</vt:lpstr>
      <vt:lpstr>Matthew 24 – the end-times for the Jews</vt:lpstr>
      <vt:lpstr>Matthew 24 – the end-times for the Jews</vt:lpstr>
      <vt:lpstr>Matthew 24 – the end-times for the Jews</vt:lpstr>
      <vt:lpstr>Matthew 24 – the end-times for the Jews</vt:lpstr>
      <vt:lpstr>Matthew 24 – the end-times for the Jews</vt:lpstr>
      <vt:lpstr>Messianic claimants</vt:lpstr>
      <vt:lpstr>Messianic claimants</vt:lpstr>
      <vt:lpstr>PowerPoint Presentation</vt:lpstr>
      <vt:lpstr>Matthew 24 – the end-times for the Jews</vt:lpstr>
      <vt:lpstr>Matthew 24 – the end-times for the Jews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2025-10-02T10:34:20Z</dcterms:created>
  <dcterms:modified xsi:type="dcterms:W3CDTF">2025-10-12T19:44:27Z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