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1908BCC4-1F75-4266-9CFB-DFC23B867460}"/>
    <pc:docChg chg="custSel modSld">
      <pc:chgData name="Ray Kelly" userId="fe8bf2b6eea63579" providerId="LiveId" clId="{1908BCC4-1F75-4266-9CFB-DFC23B867460}" dt="2024-07-05T20:20:59.267" v="409" actId="255"/>
      <pc:docMkLst>
        <pc:docMk/>
      </pc:docMkLst>
      <pc:sldChg chg="modSp mod">
        <pc:chgData name="Ray Kelly" userId="fe8bf2b6eea63579" providerId="LiveId" clId="{1908BCC4-1F75-4266-9CFB-DFC23B867460}" dt="2024-07-05T19:36:10.049" v="4" actId="20577"/>
        <pc:sldMkLst>
          <pc:docMk/>
          <pc:sldMk cId="968386647" sldId="257"/>
        </pc:sldMkLst>
        <pc:spChg chg="mod">
          <ac:chgData name="Ray Kelly" userId="fe8bf2b6eea63579" providerId="LiveId" clId="{1908BCC4-1F75-4266-9CFB-DFC23B867460}" dt="2024-07-05T19:36:10.049" v="4" actId="20577"/>
          <ac:spMkLst>
            <pc:docMk/>
            <pc:sldMk cId="968386647" sldId="257"/>
            <ac:spMk id="3" creationId="{253F9139-5E42-FD73-1344-44E9F5BD1032}"/>
          </ac:spMkLst>
        </pc:spChg>
      </pc:sldChg>
      <pc:sldChg chg="modSp mod">
        <pc:chgData name="Ray Kelly" userId="fe8bf2b6eea63579" providerId="LiveId" clId="{1908BCC4-1F75-4266-9CFB-DFC23B867460}" dt="2024-07-05T19:50:59.812" v="5" actId="20577"/>
        <pc:sldMkLst>
          <pc:docMk/>
          <pc:sldMk cId="1499859623" sldId="259"/>
        </pc:sldMkLst>
        <pc:spChg chg="mod">
          <ac:chgData name="Ray Kelly" userId="fe8bf2b6eea63579" providerId="LiveId" clId="{1908BCC4-1F75-4266-9CFB-DFC23B867460}" dt="2024-07-05T19:50:59.812" v="5" actId="20577"/>
          <ac:spMkLst>
            <pc:docMk/>
            <pc:sldMk cId="1499859623" sldId="259"/>
            <ac:spMk id="3" creationId="{3DBE6305-387E-B2FF-F940-2AC2B5512850}"/>
          </ac:spMkLst>
        </pc:spChg>
      </pc:sldChg>
      <pc:sldChg chg="modSp mod">
        <pc:chgData name="Ray Kelly" userId="fe8bf2b6eea63579" providerId="LiveId" clId="{1908BCC4-1F75-4266-9CFB-DFC23B867460}" dt="2024-07-05T19:51:37.276" v="6" actId="113"/>
        <pc:sldMkLst>
          <pc:docMk/>
          <pc:sldMk cId="3728957077" sldId="260"/>
        </pc:sldMkLst>
        <pc:spChg chg="mod">
          <ac:chgData name="Ray Kelly" userId="fe8bf2b6eea63579" providerId="LiveId" clId="{1908BCC4-1F75-4266-9CFB-DFC23B867460}" dt="2024-07-05T19:51:37.276" v="6" actId="113"/>
          <ac:spMkLst>
            <pc:docMk/>
            <pc:sldMk cId="3728957077" sldId="260"/>
            <ac:spMk id="3" creationId="{3DBE6305-387E-B2FF-F940-2AC2B5512850}"/>
          </ac:spMkLst>
        </pc:spChg>
      </pc:sldChg>
      <pc:sldChg chg="modSp mod">
        <pc:chgData name="Ray Kelly" userId="fe8bf2b6eea63579" providerId="LiveId" clId="{1908BCC4-1F75-4266-9CFB-DFC23B867460}" dt="2024-07-05T19:55:56.228" v="14" actId="20577"/>
        <pc:sldMkLst>
          <pc:docMk/>
          <pc:sldMk cId="3853989865" sldId="261"/>
        </pc:sldMkLst>
        <pc:spChg chg="mod">
          <ac:chgData name="Ray Kelly" userId="fe8bf2b6eea63579" providerId="LiveId" clId="{1908BCC4-1F75-4266-9CFB-DFC23B867460}" dt="2024-07-05T19:55:56.228" v="14" actId="20577"/>
          <ac:spMkLst>
            <pc:docMk/>
            <pc:sldMk cId="3853989865" sldId="261"/>
            <ac:spMk id="3" creationId="{3DBE6305-387E-B2FF-F940-2AC2B5512850}"/>
          </ac:spMkLst>
        </pc:spChg>
      </pc:sldChg>
      <pc:sldChg chg="modSp mod">
        <pc:chgData name="Ray Kelly" userId="fe8bf2b6eea63579" providerId="LiveId" clId="{1908BCC4-1F75-4266-9CFB-DFC23B867460}" dt="2024-07-05T20:05:01.034" v="79" actId="20577"/>
        <pc:sldMkLst>
          <pc:docMk/>
          <pc:sldMk cId="2021029854" sldId="262"/>
        </pc:sldMkLst>
        <pc:spChg chg="mod">
          <ac:chgData name="Ray Kelly" userId="fe8bf2b6eea63579" providerId="LiveId" clId="{1908BCC4-1F75-4266-9CFB-DFC23B867460}" dt="2024-07-05T20:05:01.034" v="79" actId="20577"/>
          <ac:spMkLst>
            <pc:docMk/>
            <pc:sldMk cId="2021029854" sldId="262"/>
            <ac:spMk id="3" creationId="{3DBE6305-387E-B2FF-F940-2AC2B5512850}"/>
          </ac:spMkLst>
        </pc:spChg>
      </pc:sldChg>
      <pc:sldChg chg="modSp mod">
        <pc:chgData name="Ray Kelly" userId="fe8bf2b6eea63579" providerId="LiveId" clId="{1908BCC4-1F75-4266-9CFB-DFC23B867460}" dt="2024-07-05T20:14:04.529" v="147" actId="20577"/>
        <pc:sldMkLst>
          <pc:docMk/>
          <pc:sldMk cId="2002677981" sldId="264"/>
        </pc:sldMkLst>
        <pc:spChg chg="mod">
          <ac:chgData name="Ray Kelly" userId="fe8bf2b6eea63579" providerId="LiveId" clId="{1908BCC4-1F75-4266-9CFB-DFC23B867460}" dt="2024-07-05T20:14:04.529" v="147" actId="20577"/>
          <ac:spMkLst>
            <pc:docMk/>
            <pc:sldMk cId="2002677981" sldId="264"/>
            <ac:spMk id="3" creationId="{3DBE6305-387E-B2FF-F940-2AC2B5512850}"/>
          </ac:spMkLst>
        </pc:spChg>
      </pc:sldChg>
      <pc:sldChg chg="modSp mod">
        <pc:chgData name="Ray Kelly" userId="fe8bf2b6eea63579" providerId="LiveId" clId="{1908BCC4-1F75-4266-9CFB-DFC23B867460}" dt="2024-07-05T20:20:59.267" v="409" actId="255"/>
        <pc:sldMkLst>
          <pc:docMk/>
          <pc:sldMk cId="3289087646" sldId="265"/>
        </pc:sldMkLst>
        <pc:spChg chg="mod">
          <ac:chgData name="Ray Kelly" userId="fe8bf2b6eea63579" providerId="LiveId" clId="{1908BCC4-1F75-4266-9CFB-DFC23B867460}" dt="2024-07-05T20:20:59.267" v="409" actId="255"/>
          <ac:spMkLst>
            <pc:docMk/>
            <pc:sldMk cId="3289087646" sldId="265"/>
            <ac:spMk id="3" creationId="{3DBE6305-387E-B2FF-F940-2AC2B55128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1360-EDCF-5FFB-B0E1-A49164AA27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BE95046-0AB9-E091-4930-D0B4EA2090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51BFEF1-B55B-E017-B047-C4F090040451}"/>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5" name="Footer Placeholder 4">
            <a:extLst>
              <a:ext uri="{FF2B5EF4-FFF2-40B4-BE49-F238E27FC236}">
                <a16:creationId xmlns:a16="http://schemas.microsoft.com/office/drawing/2014/main" id="{8D4BFC81-6A3A-5F0D-B33A-2DAFCB948A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D3BDBF-A7A1-808D-8533-3E85A074DFC1}"/>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138021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BA56-F277-EAB3-31D5-348413E6A92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39A6D6-659D-F6DB-71EA-EBF6E4FF2F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DFFD51-5248-B073-84B8-0DD1831EE19B}"/>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5" name="Footer Placeholder 4">
            <a:extLst>
              <a:ext uri="{FF2B5EF4-FFF2-40B4-BE49-F238E27FC236}">
                <a16:creationId xmlns:a16="http://schemas.microsoft.com/office/drawing/2014/main" id="{CCCF41E4-6D3A-EE0F-DD31-B14320E437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86BE6-8222-7DBD-7F2E-08BAC52D7154}"/>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229533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332117-0D5D-AC27-F000-480D1BB996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A95A71-8A1C-4765-77DD-586B86ED82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C55983-73DD-8B79-1DCE-B7AC7DE4A481}"/>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5" name="Footer Placeholder 4">
            <a:extLst>
              <a:ext uri="{FF2B5EF4-FFF2-40B4-BE49-F238E27FC236}">
                <a16:creationId xmlns:a16="http://schemas.microsoft.com/office/drawing/2014/main" id="{E03B2652-995C-7355-A808-96A8908AE2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EC664C-712C-4826-7B70-50EADAC5D254}"/>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74405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B0095-26DC-6073-1DBE-65D8D97737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BC600E-9871-B455-25A9-F2E2E59C3C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4AFFFE-8EC7-1C5E-D007-C186A04A44F0}"/>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5" name="Footer Placeholder 4">
            <a:extLst>
              <a:ext uri="{FF2B5EF4-FFF2-40B4-BE49-F238E27FC236}">
                <a16:creationId xmlns:a16="http://schemas.microsoft.com/office/drawing/2014/main" id="{B89D949A-E413-5E12-FF54-B8E9DECED5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91A49B-6209-CB03-80C2-CD0A7A8C532F}"/>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927489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C8771-7FB3-DBAA-FFF4-27F02D5769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DF8527D-FE41-58BF-8B96-31BC42C247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6E7DB1-6645-14B1-C7E1-6E93E9E78A3E}"/>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5" name="Footer Placeholder 4">
            <a:extLst>
              <a:ext uri="{FF2B5EF4-FFF2-40B4-BE49-F238E27FC236}">
                <a16:creationId xmlns:a16="http://schemas.microsoft.com/office/drawing/2014/main" id="{FAD15D35-9107-C423-C2D9-DAD810223E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CF5152-FD2E-AA92-7D4A-87C3343CFA18}"/>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98734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E7D19-E5F9-F83B-7311-6DF73FDB14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622716-A99E-244F-D41B-9F61C8D29A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6D4D41-FFA9-7A2C-E726-D521799B7D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D04E966-08F2-317F-A82C-742EBA271575}"/>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6" name="Footer Placeholder 5">
            <a:extLst>
              <a:ext uri="{FF2B5EF4-FFF2-40B4-BE49-F238E27FC236}">
                <a16:creationId xmlns:a16="http://schemas.microsoft.com/office/drawing/2014/main" id="{26BB2B53-5F2A-8818-90F2-E10A9C9AF1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DEDAED-4DDF-C199-07EE-435BC7920AFB}"/>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2503721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C7B07-EDD2-CB04-0238-444FB581493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84B2E01-FC3F-E8C3-7CFE-471F4D9A2D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040D17-75B0-ADCF-7C37-F6C0172454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85BF0DA-3D5B-4A43-007A-0695735A66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B61F55-FCB7-3049-D36C-C770D1A11E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FEF97A6-4CA5-B5B6-4FFC-E18674C3E316}"/>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8" name="Footer Placeholder 7">
            <a:extLst>
              <a:ext uri="{FF2B5EF4-FFF2-40B4-BE49-F238E27FC236}">
                <a16:creationId xmlns:a16="http://schemas.microsoft.com/office/drawing/2014/main" id="{60BA6215-18C7-B3F8-ACF1-EF99E04747B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1DB416-6934-8BCF-6956-3D8D6161DF8E}"/>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3947783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D7016-9495-59CA-693F-00E51AB8CF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220D9FE-396F-38FD-EBC6-DA0F7157F0B2}"/>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4" name="Footer Placeholder 3">
            <a:extLst>
              <a:ext uri="{FF2B5EF4-FFF2-40B4-BE49-F238E27FC236}">
                <a16:creationId xmlns:a16="http://schemas.microsoft.com/office/drawing/2014/main" id="{BCCEE4F5-9126-2976-5F2E-B72E31A8CFF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3A80865-457E-FF26-EBA7-6F61C9F0AD1F}"/>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4077487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B1B65-1F76-E33B-E48E-0E8EBFF59650}"/>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3" name="Footer Placeholder 2">
            <a:extLst>
              <a:ext uri="{FF2B5EF4-FFF2-40B4-BE49-F238E27FC236}">
                <a16:creationId xmlns:a16="http://schemas.microsoft.com/office/drawing/2014/main" id="{1A6513C4-04E0-A5B9-C2BE-21A2021925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9DD28CC-E15F-368C-024A-C8A236BCA5C6}"/>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998276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59236-B45E-F072-8DE5-5341F60159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0F3E1E-25BA-35D7-D647-2F4EC571F6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193C951-2E77-1B6B-3FAA-113C3BACF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F7C287-F89F-4212-F228-8333164B8499}"/>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6" name="Footer Placeholder 5">
            <a:extLst>
              <a:ext uri="{FF2B5EF4-FFF2-40B4-BE49-F238E27FC236}">
                <a16:creationId xmlns:a16="http://schemas.microsoft.com/office/drawing/2014/main" id="{18299B65-E623-F908-B633-E6B07C2376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9FD34E-FDDF-968D-722C-B333D8CB0B8D}"/>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2842498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71477-7490-CE75-77B2-BF7F89B289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280FC36-064F-44C9-2EFD-29376EF178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929D0C0-33C0-F792-DF77-346E2EC4E1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CAA749-BD25-C159-C08A-CD92E2C0E601}"/>
              </a:ext>
            </a:extLst>
          </p:cNvPr>
          <p:cNvSpPr>
            <a:spLocks noGrp="1"/>
          </p:cNvSpPr>
          <p:nvPr>
            <p:ph type="dt" sz="half" idx="10"/>
          </p:nvPr>
        </p:nvSpPr>
        <p:spPr/>
        <p:txBody>
          <a:bodyPr/>
          <a:lstStyle/>
          <a:p>
            <a:fld id="{A0FFE60B-955F-41B9-AF1B-17617B3C9206}" type="datetimeFigureOut">
              <a:rPr lang="en-GB" smtClean="0"/>
              <a:t>05/07/2024</a:t>
            </a:fld>
            <a:endParaRPr lang="en-GB"/>
          </a:p>
        </p:txBody>
      </p:sp>
      <p:sp>
        <p:nvSpPr>
          <p:cNvPr id="6" name="Footer Placeholder 5">
            <a:extLst>
              <a:ext uri="{FF2B5EF4-FFF2-40B4-BE49-F238E27FC236}">
                <a16:creationId xmlns:a16="http://schemas.microsoft.com/office/drawing/2014/main" id="{9D3A099C-837B-8CBB-DBFD-98F11F7B95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65CC94-FA66-1683-DCBC-D5C58E34A9A6}"/>
              </a:ext>
            </a:extLst>
          </p:cNvPr>
          <p:cNvSpPr>
            <a:spLocks noGrp="1"/>
          </p:cNvSpPr>
          <p:nvPr>
            <p:ph type="sldNum" sz="quarter" idx="12"/>
          </p:nvPr>
        </p:nvSpPr>
        <p:spPr/>
        <p:txBody>
          <a:bodyPr/>
          <a:lstStyle/>
          <a:p>
            <a:fld id="{9FFAE568-0195-4738-A17F-671D6A348272}" type="slidenum">
              <a:rPr lang="en-GB" smtClean="0"/>
              <a:t>‹#›</a:t>
            </a:fld>
            <a:endParaRPr lang="en-GB"/>
          </a:p>
        </p:txBody>
      </p:sp>
    </p:spTree>
    <p:extLst>
      <p:ext uri="{BB962C8B-B14F-4D97-AF65-F5344CB8AC3E}">
        <p14:creationId xmlns:p14="http://schemas.microsoft.com/office/powerpoint/2010/main" val="3249012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22F290-560A-1A66-2BB2-F324F08BD0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B6785B9-C3D6-82BB-E688-118CECC54F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39D388-FEC0-EECB-6E7C-FE23F200C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FFE60B-955F-41B9-AF1B-17617B3C9206}" type="datetimeFigureOut">
              <a:rPr lang="en-GB" smtClean="0"/>
              <a:t>05/07/2024</a:t>
            </a:fld>
            <a:endParaRPr lang="en-GB"/>
          </a:p>
        </p:txBody>
      </p:sp>
      <p:sp>
        <p:nvSpPr>
          <p:cNvPr id="5" name="Footer Placeholder 4">
            <a:extLst>
              <a:ext uri="{FF2B5EF4-FFF2-40B4-BE49-F238E27FC236}">
                <a16:creationId xmlns:a16="http://schemas.microsoft.com/office/drawing/2014/main" id="{1092321D-86F1-62B4-4661-EE9E051D32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2EA00CA-291E-F3B5-CE3B-66EFA16F87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FAE568-0195-4738-A17F-671D6A348272}" type="slidenum">
              <a:rPr lang="en-GB" smtClean="0"/>
              <a:t>‹#›</a:t>
            </a:fld>
            <a:endParaRPr lang="en-GB"/>
          </a:p>
        </p:txBody>
      </p:sp>
    </p:spTree>
    <p:extLst>
      <p:ext uri="{BB962C8B-B14F-4D97-AF65-F5344CB8AC3E}">
        <p14:creationId xmlns:p14="http://schemas.microsoft.com/office/powerpoint/2010/main" val="2866837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60356-4844-58DF-0114-3968344D6BD9}"/>
              </a:ext>
            </a:extLst>
          </p:cNvPr>
          <p:cNvSpPr>
            <a:spLocks noGrp="1"/>
          </p:cNvSpPr>
          <p:nvPr>
            <p:ph type="ctrTitle"/>
          </p:nvPr>
        </p:nvSpPr>
        <p:spPr/>
        <p:txBody>
          <a:bodyPr/>
          <a:lstStyle/>
          <a:p>
            <a:r>
              <a:rPr lang="en-GB" dirty="0"/>
              <a:t>Matthew 13 v 1 - 17</a:t>
            </a:r>
          </a:p>
        </p:txBody>
      </p:sp>
      <p:sp>
        <p:nvSpPr>
          <p:cNvPr id="3" name="Subtitle 2">
            <a:extLst>
              <a:ext uri="{FF2B5EF4-FFF2-40B4-BE49-F238E27FC236}">
                <a16:creationId xmlns:a16="http://schemas.microsoft.com/office/drawing/2014/main" id="{D994CA65-C026-63B3-0635-3CE509C1AC0F}"/>
              </a:ext>
            </a:extLst>
          </p:cNvPr>
          <p:cNvSpPr>
            <a:spLocks noGrp="1"/>
          </p:cNvSpPr>
          <p:nvPr>
            <p:ph type="subTitle" idx="1"/>
          </p:nvPr>
        </p:nvSpPr>
        <p:spPr/>
        <p:txBody>
          <a:bodyPr/>
          <a:lstStyle/>
          <a:p>
            <a:r>
              <a:rPr lang="en-GB" dirty="0"/>
              <a:t>The beginning of the ministry of parables</a:t>
            </a:r>
          </a:p>
        </p:txBody>
      </p:sp>
    </p:spTree>
    <p:extLst>
      <p:ext uri="{BB962C8B-B14F-4D97-AF65-F5344CB8AC3E}">
        <p14:creationId xmlns:p14="http://schemas.microsoft.com/office/powerpoint/2010/main" val="22490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334297" y="1297858"/>
            <a:ext cx="11729884" cy="5560142"/>
          </a:xfrm>
        </p:spPr>
        <p:txBody>
          <a:bodyPr>
            <a:noAutofit/>
          </a:bodyPr>
          <a:lstStyle/>
          <a:p>
            <a:r>
              <a:rPr lang="en-GB" sz="2000" dirty="0"/>
              <a:t>Conclusions</a:t>
            </a:r>
          </a:p>
          <a:p>
            <a:pPr marL="514350" indent="-514350">
              <a:buFont typeface="+mj-lt"/>
              <a:buAutoNum type="arabicPeriod"/>
            </a:pPr>
            <a:r>
              <a:rPr lang="en-GB" sz="2000" dirty="0"/>
              <a:t>The purpose of parables was to hide matters from those whom God wanted to judge.</a:t>
            </a:r>
          </a:p>
          <a:p>
            <a:pPr marL="514350" indent="-514350">
              <a:buFont typeface="+mj-lt"/>
              <a:buAutoNum type="arabicPeriod"/>
            </a:pPr>
            <a:r>
              <a:rPr lang="en-GB" sz="2000" dirty="0"/>
              <a:t>Proverbs 25 v 2 -  It is the glory of God to conceal a matter, but the glory of kings is to search out a matter. </a:t>
            </a:r>
          </a:p>
          <a:p>
            <a:pPr marL="514350" indent="-514350">
              <a:buFont typeface="+mj-lt"/>
              <a:buAutoNum type="arabicPeriod"/>
            </a:pPr>
            <a:r>
              <a:rPr lang="en-GB" sz="2000" dirty="0"/>
              <a:t>God will give persistent and deliberate sinners over to their sin eventually and there will be no way back for them so that they can avoid God’s punishment.</a:t>
            </a:r>
          </a:p>
          <a:p>
            <a:pPr marL="514350" indent="-514350">
              <a:buFont typeface="+mj-lt"/>
              <a:buAutoNum type="arabicPeriod"/>
            </a:pPr>
            <a:r>
              <a:rPr lang="en-GB" sz="2000" dirty="0"/>
              <a:t>God’s standard for dealing with His people does not seem to require perfection, but attentiveness and willingness.</a:t>
            </a:r>
          </a:p>
          <a:p>
            <a:pPr marL="514350" indent="-514350">
              <a:buFont typeface="+mj-lt"/>
              <a:buAutoNum type="arabicPeriod"/>
            </a:pPr>
            <a:r>
              <a:rPr lang="en-GB" sz="2000" dirty="0"/>
              <a:t>Those receiving an explanation of the Parable were those who believed and followed Jesus to obtain an explanation.</a:t>
            </a:r>
          </a:p>
          <a:p>
            <a:pPr marL="514350" indent="-514350">
              <a:buFont typeface="+mj-lt"/>
              <a:buAutoNum type="arabicPeriod"/>
            </a:pPr>
            <a:r>
              <a:rPr lang="en-GB" sz="2000" dirty="0"/>
              <a:t>What is being judged here is wilful sin not sins done in ignorance.</a:t>
            </a:r>
          </a:p>
          <a:p>
            <a:pPr marL="514350" indent="-514350">
              <a:buFont typeface="+mj-lt"/>
              <a:buAutoNum type="arabicPeriod"/>
            </a:pPr>
            <a:r>
              <a:rPr lang="en-GB" sz="2000" dirty="0"/>
              <a:t>Hebrews 10 v 26 and Numbers 15 v 28 - 31 tells us there is no sacrifice sufficient to atone for wilful sin so judgement (punishment) can follow though not the removal of salvation.</a:t>
            </a:r>
          </a:p>
          <a:p>
            <a:pPr marL="514350" indent="-514350">
              <a:buFont typeface="+mj-lt"/>
              <a:buAutoNum type="arabicPeriod"/>
            </a:pPr>
            <a:r>
              <a:rPr lang="en-GB" sz="2000" dirty="0"/>
              <a:t>There is also a view that there was an element of mercy in this, in that if Jesus had continued to teach and preach as He had been, the Jews would have heaped judgement upon judgement – I’m not sure whether this is </a:t>
            </a:r>
            <a:r>
              <a:rPr lang="en-GB" sz="2000" dirty="0" err="1"/>
              <a:t>eisogetical</a:t>
            </a:r>
            <a:r>
              <a:rPr lang="en-GB" sz="2000" dirty="0"/>
              <a:t> rather than </a:t>
            </a:r>
            <a:r>
              <a:rPr lang="en-GB" sz="2000" dirty="0" err="1"/>
              <a:t>exogetical</a:t>
            </a:r>
            <a:r>
              <a:rPr lang="en-GB" sz="2000" dirty="0"/>
              <a:t>. </a:t>
            </a:r>
          </a:p>
        </p:txBody>
      </p:sp>
    </p:spTree>
    <p:extLst>
      <p:ext uri="{BB962C8B-B14F-4D97-AF65-F5344CB8AC3E}">
        <p14:creationId xmlns:p14="http://schemas.microsoft.com/office/powerpoint/2010/main" val="3289087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B010D-EF73-DFA6-D0F7-7DDD0BD4CECF}"/>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253F9139-5E42-FD73-1344-44E9F5BD1032}"/>
              </a:ext>
            </a:extLst>
          </p:cNvPr>
          <p:cNvSpPr>
            <a:spLocks noGrp="1"/>
          </p:cNvSpPr>
          <p:nvPr>
            <p:ph idx="1"/>
          </p:nvPr>
        </p:nvSpPr>
        <p:spPr>
          <a:xfrm>
            <a:off x="838200" y="1347018"/>
            <a:ext cx="10515600" cy="5510982"/>
          </a:xfrm>
        </p:spPr>
        <p:txBody>
          <a:bodyPr>
            <a:normAutofit fontScale="70000" lnSpcReduction="20000"/>
          </a:bodyPr>
          <a:lstStyle/>
          <a:p>
            <a:r>
              <a:rPr lang="en-GB" dirty="0"/>
              <a:t>You may recall that last time we ended with Jesus’ saying that the believing disciples present were His true brothers, sisters and mother.</a:t>
            </a:r>
          </a:p>
          <a:p>
            <a:r>
              <a:rPr lang="en-GB" dirty="0"/>
              <a:t>Those who do the will of His Father are eternally His brothers, sisters and mothers.</a:t>
            </a:r>
          </a:p>
          <a:p>
            <a:r>
              <a:rPr lang="en-GB" dirty="0"/>
              <a:t>Drawing the distinction between temporal and eternal relationships and making it clear that true brotherhood is not of the flesh but is spiritual.</a:t>
            </a:r>
          </a:p>
          <a:p>
            <a:r>
              <a:rPr lang="en-GB" dirty="0"/>
              <a:t>Which brings me to something that was not said last week .</a:t>
            </a:r>
          </a:p>
          <a:p>
            <a:r>
              <a:rPr lang="en-GB" dirty="0"/>
              <a:t>Joe spoke to me afterwards and it was one of those moments when I thought, “I wish I had said that”.</a:t>
            </a:r>
          </a:p>
          <a:p>
            <a:r>
              <a:rPr lang="en-GB" dirty="0"/>
              <a:t>He reminded me that these relationships we have with other believers are the only relationships we will have eternally.</a:t>
            </a:r>
          </a:p>
          <a:p>
            <a:r>
              <a:rPr lang="en-GB" dirty="0"/>
              <a:t>All other relationships are only temporal, even those with family members, unless, of course, they are believers.</a:t>
            </a:r>
          </a:p>
          <a:p>
            <a:r>
              <a:rPr lang="en-GB" dirty="0"/>
              <a:t>Chapter 12 has come to a close and the face of Jesus’ ministry has changed.</a:t>
            </a:r>
          </a:p>
          <a:p>
            <a:r>
              <a:rPr lang="en-GB" dirty="0"/>
              <a:t>Israel has finally and officially rejected Jesus as their Messiah and has therefore forfeited the Kingdom for now. It has been postponed until the 70</a:t>
            </a:r>
            <a:r>
              <a:rPr lang="en-GB" baseline="30000" dirty="0"/>
              <a:t>th</a:t>
            </a:r>
            <a:r>
              <a:rPr lang="en-GB" dirty="0"/>
              <a:t> week of Daniel culminating in the 2</a:t>
            </a:r>
            <a:r>
              <a:rPr lang="en-GB" baseline="30000" dirty="0"/>
              <a:t>nd</a:t>
            </a:r>
            <a:r>
              <a:rPr lang="en-GB" dirty="0"/>
              <a:t> coming of Jesus</a:t>
            </a:r>
          </a:p>
          <a:p>
            <a:r>
              <a:rPr lang="en-GB" dirty="0"/>
              <a:t>Jesus has therefore stopped doing miracles to prove Himself to them and now concentrates on training the disciples to take forward the Gospel using the Gentile church.</a:t>
            </a:r>
          </a:p>
          <a:p>
            <a:r>
              <a:rPr lang="en-GB" dirty="0"/>
              <a:t>We see an immediate shift in teaching from discourse to parabolic teaching.</a:t>
            </a:r>
          </a:p>
        </p:txBody>
      </p:sp>
    </p:spTree>
    <p:extLst>
      <p:ext uri="{BB962C8B-B14F-4D97-AF65-F5344CB8AC3E}">
        <p14:creationId xmlns:p14="http://schemas.microsoft.com/office/powerpoint/2010/main" val="96838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B010D-EF73-DFA6-D0F7-7DDD0BD4CECF}"/>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253F9139-5E42-FD73-1344-44E9F5BD1032}"/>
              </a:ext>
            </a:extLst>
          </p:cNvPr>
          <p:cNvSpPr>
            <a:spLocks noGrp="1"/>
          </p:cNvSpPr>
          <p:nvPr>
            <p:ph idx="1"/>
          </p:nvPr>
        </p:nvSpPr>
        <p:spPr>
          <a:xfrm>
            <a:off x="838200" y="1347018"/>
            <a:ext cx="10515600" cy="5510982"/>
          </a:xfrm>
        </p:spPr>
        <p:txBody>
          <a:bodyPr>
            <a:normAutofit fontScale="77500" lnSpcReduction="20000"/>
          </a:bodyPr>
          <a:lstStyle/>
          <a:p>
            <a:r>
              <a:rPr lang="en-GB" dirty="0"/>
              <a:t>So, verse 1 of chapter 13 begins with the fact that on that self-same day, Jesus began to use parables instead of discourse.</a:t>
            </a:r>
          </a:p>
          <a:p>
            <a:r>
              <a:rPr lang="en-GB" dirty="0"/>
              <a:t>We see that He left the scene where He took on the Jewish religious leaders and showed them up for what they really were.</a:t>
            </a:r>
          </a:p>
          <a:p>
            <a:r>
              <a:rPr lang="en-GB" dirty="0"/>
              <a:t>They were murderers at heart (sought to destroy Him) and showed that they did not understand the scriptures but were too arrogant to listen. </a:t>
            </a:r>
          </a:p>
          <a:p>
            <a:r>
              <a:rPr lang="en-GB" dirty="0"/>
              <a:t>So, as He leaves this place, we read that a great multitude followed Him.</a:t>
            </a:r>
          </a:p>
          <a:p>
            <a:r>
              <a:rPr lang="en-GB" dirty="0"/>
              <a:t>We can deduce that this was a multitude made up of the same people who had just rejected Him as Messiah – mostly unbelieving Jews.</a:t>
            </a:r>
          </a:p>
          <a:p>
            <a:r>
              <a:rPr lang="en-GB" dirty="0"/>
              <a:t>So, immediately He began to address them in parables from the boat.</a:t>
            </a:r>
          </a:p>
          <a:p>
            <a:r>
              <a:rPr lang="en-GB" dirty="0"/>
              <a:t>Chapter 13 contains seven parables, the first of which is the parable of the Sower (also, and I think more correctly referred to as the Parable of the Soils).</a:t>
            </a:r>
          </a:p>
          <a:p>
            <a:r>
              <a:rPr lang="en-GB" dirty="0"/>
              <a:t>As we read the parable of the soils, I want us to imagine we were Jewish and were there.</a:t>
            </a:r>
          </a:p>
          <a:p>
            <a:r>
              <a:rPr lang="en-GB" dirty="0"/>
              <a:t>We had heard the various discourses Jesus had given where bold unequivocal statements had been made.</a:t>
            </a:r>
          </a:p>
          <a:p>
            <a:r>
              <a:rPr lang="en-GB" dirty="0"/>
              <a:t>Earlier in the previous chapter He had spoken straightforwardly about the sin they had committed that would not be forgiven and had called them a brood of vipers.</a:t>
            </a:r>
          </a:p>
        </p:txBody>
      </p:sp>
    </p:spTree>
    <p:extLst>
      <p:ext uri="{BB962C8B-B14F-4D97-AF65-F5344CB8AC3E}">
        <p14:creationId xmlns:p14="http://schemas.microsoft.com/office/powerpoint/2010/main" val="1483329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838200" y="1297858"/>
            <a:ext cx="10515600" cy="5560142"/>
          </a:xfrm>
        </p:spPr>
        <p:txBody>
          <a:bodyPr>
            <a:normAutofit fontScale="77500" lnSpcReduction="20000"/>
          </a:bodyPr>
          <a:lstStyle/>
          <a:p>
            <a:r>
              <a:rPr lang="en-GB" dirty="0"/>
              <a:t>His teaching about the Sabbath had been clear – nothing mysterious – absolute clarity.</a:t>
            </a:r>
          </a:p>
          <a:p>
            <a:r>
              <a:rPr lang="en-GB" dirty="0"/>
              <a:t>He gave clear teaching about John the Baptist – everyone knew precisely what He was talking about.</a:t>
            </a:r>
          </a:p>
          <a:p>
            <a:r>
              <a:rPr lang="en-GB" dirty="0"/>
              <a:t>His teaching on the meaning of discipleship in chapter 10 was very clear and easy to understand.</a:t>
            </a:r>
          </a:p>
          <a:p>
            <a:r>
              <a:rPr lang="en-GB" dirty="0"/>
              <a:t>We could go on to enumerate other teachings and all teachings up to this point had been crystal clear to any listener.</a:t>
            </a:r>
          </a:p>
          <a:p>
            <a:r>
              <a:rPr lang="en-GB" dirty="0"/>
              <a:t>Then in chapter 13, speaking to them from a boat, He starts by saying, “A Sower went out to sow”.</a:t>
            </a:r>
          </a:p>
          <a:p>
            <a:r>
              <a:rPr lang="en-GB" dirty="0"/>
              <a:t>The crowd must have thought, ‘what on earth is He talking about?’</a:t>
            </a:r>
          </a:p>
          <a:p>
            <a:r>
              <a:rPr lang="en-GB" dirty="0"/>
              <a:t>So, we are going to deal with it the same way as I believe they did.</a:t>
            </a:r>
          </a:p>
          <a:p>
            <a:r>
              <a:rPr lang="en-GB" dirty="0"/>
              <a:t>To the original gathered multitude on the beach there appears to have been no explanation offered.</a:t>
            </a:r>
          </a:p>
          <a:p>
            <a:r>
              <a:rPr lang="en-GB" dirty="0"/>
              <a:t>Jesus just spoke the words of the parable and I imagine the crowd moved on, scratching their heads, wondering what on earth was meant.</a:t>
            </a:r>
          </a:p>
          <a:p>
            <a:r>
              <a:rPr lang="en-GB" dirty="0"/>
              <a:t>We’ll read it and then look at the intervening verses and we’ll start with the explanation of the parable next time.</a:t>
            </a:r>
          </a:p>
        </p:txBody>
      </p:sp>
    </p:spTree>
    <p:extLst>
      <p:ext uri="{BB962C8B-B14F-4D97-AF65-F5344CB8AC3E}">
        <p14:creationId xmlns:p14="http://schemas.microsoft.com/office/powerpoint/2010/main" val="1499859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838200" y="1297858"/>
            <a:ext cx="10515600" cy="5560142"/>
          </a:xfrm>
        </p:spPr>
        <p:txBody>
          <a:bodyPr>
            <a:normAutofit fontScale="85000" lnSpcReduction="10000"/>
          </a:bodyPr>
          <a:lstStyle/>
          <a:p>
            <a:r>
              <a:rPr lang="en-GB" dirty="0"/>
              <a:t>So, in verse 10 the disciples come to Him and ask why he speaks to them in parables.</a:t>
            </a:r>
          </a:p>
          <a:p>
            <a:r>
              <a:rPr lang="en-GB" dirty="0"/>
              <a:t>We do not know how much later this was, but it seems it was after the crowd had gone, so what was said was for believers and not for the Jews.</a:t>
            </a:r>
          </a:p>
          <a:p>
            <a:r>
              <a:rPr lang="en-GB" dirty="0"/>
              <a:t>The first statement of Jesus is instructive.</a:t>
            </a:r>
          </a:p>
          <a:p>
            <a:r>
              <a:rPr lang="en-GB" dirty="0"/>
              <a:t>The things of the Kingdom you’ve been allowed to know, but </a:t>
            </a:r>
            <a:r>
              <a:rPr lang="en-GB" b="1" dirty="0"/>
              <a:t>they</a:t>
            </a:r>
            <a:r>
              <a:rPr lang="en-GB" dirty="0"/>
              <a:t> have not.</a:t>
            </a:r>
          </a:p>
          <a:p>
            <a:r>
              <a:rPr lang="en-GB" dirty="0"/>
              <a:t>A strange and tragic thing for the Lord to have say to them after all this time of presenting them with the things of the Kingdom.</a:t>
            </a:r>
          </a:p>
          <a:p>
            <a:r>
              <a:rPr lang="en-GB" dirty="0"/>
              <a:t>Now they are not allowed to know the things of the Kingdom.</a:t>
            </a:r>
          </a:p>
          <a:p>
            <a:r>
              <a:rPr lang="en-GB" dirty="0"/>
              <a:t>The dramatic and final nature of this is what leads many to believe, incorrectly, in replacement theology – that the church has replaced Israel in the plans of God.</a:t>
            </a:r>
          </a:p>
          <a:p>
            <a:r>
              <a:rPr lang="en-GB" dirty="0"/>
              <a:t>This happened temporarily but there are 7-years of history to come for the Jews, during which they will be restored as a Nation just as the King comes back.</a:t>
            </a:r>
          </a:p>
        </p:txBody>
      </p:sp>
    </p:spTree>
    <p:extLst>
      <p:ext uri="{BB962C8B-B14F-4D97-AF65-F5344CB8AC3E}">
        <p14:creationId xmlns:p14="http://schemas.microsoft.com/office/powerpoint/2010/main" val="3728957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838200" y="1297858"/>
            <a:ext cx="10515600" cy="5560142"/>
          </a:xfrm>
        </p:spPr>
        <p:txBody>
          <a:bodyPr>
            <a:normAutofit fontScale="77500" lnSpcReduction="20000"/>
          </a:bodyPr>
          <a:lstStyle/>
          <a:p>
            <a:r>
              <a:rPr lang="en-GB" dirty="0"/>
              <a:t>In verse 12 we have a statement that can be confusing.</a:t>
            </a:r>
          </a:p>
          <a:p>
            <a:r>
              <a:rPr lang="en-GB" dirty="0"/>
              <a:t>“For whoever has, to him more shall be given, and he will have an abundance; but whoever does not have, even what he has shall be taken away from him.”</a:t>
            </a:r>
          </a:p>
          <a:p>
            <a:r>
              <a:rPr lang="en-GB" dirty="0"/>
              <a:t>At first glance this looks like a very mean statement, as though the Lord would penalise someone who doesn’t have much by taking even that away from them.</a:t>
            </a:r>
          </a:p>
          <a:p>
            <a:r>
              <a:rPr lang="en-GB" dirty="0"/>
              <a:t>However, the word ‘have’ is actually the verb ‘to hold’ (echo in Greek).</a:t>
            </a:r>
          </a:p>
          <a:p>
            <a:r>
              <a:rPr lang="en-GB" dirty="0"/>
              <a:t>So this gives us, potentially, “to whoever holds, more will be given” and, “to whoever does not hold, even that which he holds will be taken away”</a:t>
            </a:r>
          </a:p>
          <a:p>
            <a:r>
              <a:rPr lang="en-GB" dirty="0"/>
              <a:t>In other words, intentionality is introduced here.</a:t>
            </a:r>
          </a:p>
          <a:p>
            <a:r>
              <a:rPr lang="en-GB" dirty="0"/>
              <a:t>Those who rejected Jesus had actively decided not to hold onto Him or His Kingdom.</a:t>
            </a:r>
          </a:p>
          <a:p>
            <a:r>
              <a:rPr lang="en-GB" dirty="0"/>
              <a:t>The disciples posing the question had held on to Him, intentionally.</a:t>
            </a:r>
          </a:p>
          <a:p>
            <a:r>
              <a:rPr lang="en-GB" dirty="0"/>
              <a:t>So, the reason stated in the next verse (13) that Jesus speaks to them in parables is because He wants to keep the things of the Kingdom from them.</a:t>
            </a:r>
          </a:p>
          <a:p>
            <a:r>
              <a:rPr lang="en-GB" dirty="0"/>
              <a:t>The Lord’s patience has been pushed to the limit, as it was in the days of Noah, Manasseh and Kadesh Barnea and there is no way back for this generation.</a:t>
            </a:r>
          </a:p>
          <a:p>
            <a:r>
              <a:rPr lang="en-GB" dirty="0"/>
              <a:t>The Lord goes on to state that this is fulfilling the prophecy of Isaiah contained in Isaiah chapter 6</a:t>
            </a:r>
          </a:p>
        </p:txBody>
      </p:sp>
    </p:spTree>
    <p:extLst>
      <p:ext uri="{BB962C8B-B14F-4D97-AF65-F5344CB8AC3E}">
        <p14:creationId xmlns:p14="http://schemas.microsoft.com/office/powerpoint/2010/main" val="3853989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838200" y="1297858"/>
            <a:ext cx="10515600" cy="5560142"/>
          </a:xfrm>
        </p:spPr>
        <p:txBody>
          <a:bodyPr>
            <a:normAutofit fontScale="70000" lnSpcReduction="20000"/>
          </a:bodyPr>
          <a:lstStyle/>
          <a:p>
            <a:r>
              <a:rPr lang="en-GB" dirty="0"/>
              <a:t>As is our habit, when we chase down a reference in the Old Testament, we look at the whole context of the reference, not just the quoted verses.</a:t>
            </a:r>
          </a:p>
          <a:p>
            <a:r>
              <a:rPr lang="en-GB" dirty="0"/>
              <a:t>Jews (Matthew’s Gospel was written by a Jew to a Jewish audience) would know the context, whereas we need to learn it.</a:t>
            </a:r>
          </a:p>
          <a:p>
            <a:r>
              <a:rPr lang="en-GB" dirty="0"/>
              <a:t>This chapter if Isaiah  is the beginning of Isaiah’s ministry as a Prophet.</a:t>
            </a:r>
          </a:p>
          <a:p>
            <a:r>
              <a:rPr lang="en-GB" dirty="0"/>
              <a:t>He comes to his ministry knowing he is a sinner in need of forgiveness.</a:t>
            </a:r>
          </a:p>
          <a:p>
            <a:r>
              <a:rPr lang="en-GB" dirty="0"/>
              <a:t>He speaks of how God saves him and forgives him.</a:t>
            </a:r>
          </a:p>
          <a:p>
            <a:r>
              <a:rPr lang="en-GB" dirty="0"/>
              <a:t>Then we see his humble offer for God to send him (many these days make large of the “here I am Lord, send me”, as though it is a </a:t>
            </a:r>
            <a:r>
              <a:rPr lang="en-GB" dirty="0" err="1"/>
              <a:t>Ramboesque</a:t>
            </a:r>
            <a:r>
              <a:rPr lang="en-GB" dirty="0"/>
              <a:t> offer – the context here indicates that it is an offer made in humility by a man who is only too aware of his moral frailty).</a:t>
            </a:r>
          </a:p>
          <a:p>
            <a:r>
              <a:rPr lang="en-GB" dirty="0"/>
              <a:t>When he asks God what he is to say, God says that he will speak judgement on Israel on an ongoing basis until cities are destroyed.</a:t>
            </a:r>
          </a:p>
          <a:p>
            <a:r>
              <a:rPr lang="en-GB" dirty="0"/>
              <a:t>What is also prophesied here is that God will close their ears and eyes and dull their hearts (make their hearts fat). There is another reference to fat hearts in Psalm 119 v 70.</a:t>
            </a:r>
          </a:p>
          <a:p>
            <a:r>
              <a:rPr lang="en-GB" dirty="0"/>
              <a:t>Jesus said that this prophesy was being fulfilled at the time of these events in Matthew 13, so the time had come.</a:t>
            </a:r>
          </a:p>
          <a:p>
            <a:r>
              <a:rPr lang="en-GB" dirty="0"/>
              <a:t>And in Matthew we read that first they had closed their own ears eyes and hearts, which had precipitated God’s action to make them unable to respond further – even the little that they held was taken away from them.</a:t>
            </a:r>
          </a:p>
        </p:txBody>
      </p:sp>
    </p:spTree>
    <p:extLst>
      <p:ext uri="{BB962C8B-B14F-4D97-AF65-F5344CB8AC3E}">
        <p14:creationId xmlns:p14="http://schemas.microsoft.com/office/powerpoint/2010/main" val="2021029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838200" y="1297858"/>
            <a:ext cx="10515600" cy="5560142"/>
          </a:xfrm>
        </p:spPr>
        <p:txBody>
          <a:bodyPr>
            <a:normAutofit fontScale="77500" lnSpcReduction="20000"/>
          </a:bodyPr>
          <a:lstStyle/>
          <a:p>
            <a:r>
              <a:rPr lang="en-GB" dirty="0"/>
              <a:t>It is worth noting that we must not sit in arrogance, pointing the finger at errant Israel, saying to ourselves that they are a foolish nation that has squandered its opportunity.</a:t>
            </a:r>
          </a:p>
          <a:p>
            <a:r>
              <a:rPr lang="en-GB" dirty="0"/>
              <a:t>God’s patience still has limits today and He will render people to a state of being ‘given over’ to their own lusts and deliberate errors, as in Romans 1 v 24 – 32.</a:t>
            </a:r>
          </a:p>
          <a:p>
            <a:r>
              <a:rPr lang="en-GB" dirty="0"/>
              <a:t>Here it seems that people – both believing and not – are given over (</a:t>
            </a:r>
            <a:r>
              <a:rPr lang="en-GB" dirty="0" err="1"/>
              <a:t>Paradidomi</a:t>
            </a:r>
            <a:r>
              <a:rPr lang="en-GB" dirty="0"/>
              <a:t> – controlled by or imprisoned by) because, in reality, they know these things are wrong but pursue them anyway.</a:t>
            </a:r>
          </a:p>
          <a:p>
            <a:r>
              <a:rPr lang="en-GB" dirty="0"/>
              <a:t>In 2 Thessalonians 2 v 5 we read that God will send upon those who persist in sin a ‘deluding influence’ so that they can be judged.</a:t>
            </a:r>
          </a:p>
          <a:p>
            <a:r>
              <a:rPr lang="en-GB" dirty="0"/>
              <a:t>We should note that this is not necessarily linked to salvation but can be a punishment for those who are saved but are rebellious.</a:t>
            </a:r>
          </a:p>
          <a:p>
            <a:r>
              <a:rPr lang="en-GB" dirty="0"/>
              <a:t>Christians who carnally take pleasure in sin rather than putting their trust in the truth.</a:t>
            </a:r>
          </a:p>
          <a:p>
            <a:r>
              <a:rPr lang="en-GB" dirty="0"/>
              <a:t>We must not think ourselves above the Jews here, but must guard our hearts to stay free of sin that can bring God’s judgement (punishment) upon us.</a:t>
            </a:r>
          </a:p>
          <a:p>
            <a:r>
              <a:rPr lang="en-GB" dirty="0"/>
              <a:t>In Psalm 81 v 11 &amp; 12 we read that this is a principle God uses to discipline His people when they don’t listen to Him.</a:t>
            </a:r>
          </a:p>
        </p:txBody>
      </p:sp>
    </p:spTree>
    <p:extLst>
      <p:ext uri="{BB962C8B-B14F-4D97-AF65-F5344CB8AC3E}">
        <p14:creationId xmlns:p14="http://schemas.microsoft.com/office/powerpoint/2010/main" val="1505410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459D1-A520-8D3C-C0A1-478D8FD0E94A}"/>
              </a:ext>
            </a:extLst>
          </p:cNvPr>
          <p:cNvSpPr>
            <a:spLocks noGrp="1"/>
          </p:cNvSpPr>
          <p:nvPr>
            <p:ph type="title"/>
          </p:nvPr>
        </p:nvSpPr>
        <p:spPr/>
        <p:txBody>
          <a:bodyPr/>
          <a:lstStyle/>
          <a:p>
            <a:r>
              <a:rPr lang="en-GB" dirty="0"/>
              <a:t>Matthew 13 v 1 - 17</a:t>
            </a:r>
          </a:p>
        </p:txBody>
      </p:sp>
      <p:sp>
        <p:nvSpPr>
          <p:cNvPr id="3" name="Content Placeholder 2">
            <a:extLst>
              <a:ext uri="{FF2B5EF4-FFF2-40B4-BE49-F238E27FC236}">
                <a16:creationId xmlns:a16="http://schemas.microsoft.com/office/drawing/2014/main" id="{3DBE6305-387E-B2FF-F940-2AC2B5512850}"/>
              </a:ext>
            </a:extLst>
          </p:cNvPr>
          <p:cNvSpPr>
            <a:spLocks noGrp="1"/>
          </p:cNvSpPr>
          <p:nvPr>
            <p:ph idx="1"/>
          </p:nvPr>
        </p:nvSpPr>
        <p:spPr>
          <a:xfrm>
            <a:off x="838200" y="1297858"/>
            <a:ext cx="10515600" cy="5560142"/>
          </a:xfrm>
        </p:spPr>
        <p:txBody>
          <a:bodyPr>
            <a:normAutofit fontScale="77500" lnSpcReduction="20000"/>
          </a:bodyPr>
          <a:lstStyle/>
          <a:p>
            <a:r>
              <a:rPr lang="en-GB" dirty="0"/>
              <a:t>In the last two verses we see God’s best for the disciples of the time and by extension, for us to emulate.</a:t>
            </a:r>
          </a:p>
          <a:p>
            <a:r>
              <a:rPr lang="en-GB" dirty="0"/>
              <a:t>Blessed are </a:t>
            </a:r>
            <a:r>
              <a:rPr lang="en-GB" b="1" dirty="0"/>
              <a:t>your ears</a:t>
            </a:r>
            <a:r>
              <a:rPr lang="en-GB" dirty="0"/>
              <a:t> for they hear etc.</a:t>
            </a:r>
          </a:p>
          <a:p>
            <a:r>
              <a:rPr lang="en-GB" dirty="0"/>
              <a:t>In other words, you have not been given over to your own fleshly desires and sins.</a:t>
            </a:r>
          </a:p>
          <a:p>
            <a:r>
              <a:rPr lang="en-GB" dirty="0"/>
              <a:t>Your ears, eyes and hearts have not been divinely closed; you are not blocked from blessing.</a:t>
            </a:r>
          </a:p>
          <a:p>
            <a:r>
              <a:rPr lang="en-GB" dirty="0"/>
              <a:t>He reminds them of their privileged position – many righteous men before them would have loved to see and hear the things they were seeing and did not do so.</a:t>
            </a:r>
          </a:p>
          <a:p>
            <a:r>
              <a:rPr lang="en-GB" dirty="0"/>
              <a:t>1 Peter 1 v 10 – 12 reinforces this privilege for believers.</a:t>
            </a:r>
          </a:p>
          <a:p>
            <a:r>
              <a:rPr lang="en-GB" dirty="0"/>
              <a:t>We should constantly revel in our position, as we have the benefit of the completed word of God (these didn’t even have a New Testament).</a:t>
            </a:r>
          </a:p>
          <a:p>
            <a:r>
              <a:rPr lang="en-GB" dirty="0"/>
              <a:t>In terms of resources, we are arguably the best off of all generations that have ever lived and yet we are societally Godless.</a:t>
            </a:r>
          </a:p>
          <a:p>
            <a:r>
              <a:rPr lang="en-GB" dirty="0"/>
              <a:t>Much like the 30s AD had Jesus in the midst and rejected Him (believers persecuted by Rome), we have the word in its fullness and societally reject it with believers being persecuted for making a stand for righteousness.</a:t>
            </a:r>
          </a:p>
        </p:txBody>
      </p:sp>
    </p:spTree>
    <p:extLst>
      <p:ext uri="{BB962C8B-B14F-4D97-AF65-F5344CB8AC3E}">
        <p14:creationId xmlns:p14="http://schemas.microsoft.com/office/powerpoint/2010/main" val="2002677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3C55982-15C2-4E09-8EDF-F1CA342A8953}"/>
</file>

<file path=customXml/itemProps2.xml><?xml version="1.0" encoding="utf-8"?>
<ds:datastoreItem xmlns:ds="http://schemas.openxmlformats.org/officeDocument/2006/customXml" ds:itemID="{B986BB24-59FE-4F7B-BFD8-4CA13EEB8ADB}"/>
</file>

<file path=customXml/itemProps3.xml><?xml version="1.0" encoding="utf-8"?>
<ds:datastoreItem xmlns:ds="http://schemas.openxmlformats.org/officeDocument/2006/customXml" ds:itemID="{57080532-AEDC-4143-94EF-4649E56A8487}"/>
</file>

<file path=docProps/app.xml><?xml version="1.0" encoding="utf-8"?>
<Properties xmlns="http://schemas.openxmlformats.org/officeDocument/2006/extended-properties" xmlns:vt="http://schemas.openxmlformats.org/officeDocument/2006/docPropsVTypes">
  <TotalTime>1550</TotalTime>
  <Words>2127</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13 v 1 - 17</vt:lpstr>
      <vt:lpstr>Matthew 13 v 1 - 17</vt:lpstr>
      <vt:lpstr>Matthew 13 v 1 - 17</vt:lpstr>
      <vt:lpstr>Matthew 13 v 1 - 17</vt:lpstr>
      <vt:lpstr>Matthew 13 v 1 - 17</vt:lpstr>
      <vt:lpstr>Matthew 13 v 1 - 17</vt:lpstr>
      <vt:lpstr>Matthew 13 v 1 - 17</vt:lpstr>
      <vt:lpstr>Matthew 13 v 1 - 17</vt:lpstr>
      <vt:lpstr>Matthew 13 v 1 - 17</vt:lpstr>
      <vt:lpstr>Matthew 13 v 1 - 17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2024-07-03T14:11:38Z</dcterms:created>
  <dcterms:modified xsi:type="dcterms:W3CDTF">2024-07-05T20:21:08Z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