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25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391" r:id="rId12"/>
    <p:sldId id="430" r:id="rId13"/>
    <p:sldId id="397" r:id="rId14"/>
    <p:sldId id="398" r:id="rId15"/>
    <p:sldId id="418" r:id="rId16"/>
    <p:sldId id="432" r:id="rId17"/>
    <p:sldId id="433" r:id="rId18"/>
    <p:sldId id="436" r:id="rId19"/>
    <p:sldId id="431" r:id="rId20"/>
    <p:sldId id="353" r:id="rId21"/>
    <p:sldId id="437" r:id="rId22"/>
    <p:sldId id="406" r:id="rId23"/>
    <p:sldId id="326" r:id="rId24"/>
    <p:sldId id="270" r:id="rId25"/>
    <p:sldId id="283" r:id="rId26"/>
    <p:sldId id="282" r:id="rId27"/>
    <p:sldId id="435" r:id="rId28"/>
    <p:sldId id="4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Kueh" initials="AK" lastIdx="1" clrIdx="0">
    <p:extLst>
      <p:ext uri="{19B8F6BF-5375-455C-9EA6-DF929625EA0E}">
        <p15:presenceInfo xmlns:p15="http://schemas.microsoft.com/office/powerpoint/2012/main" userId="b3bdd9d6e06c7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>
        <p:scale>
          <a:sx n="50" d="100"/>
          <a:sy n="50" d="100"/>
        </p:scale>
        <p:origin x="2676" y="15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4259F-867B-4E49-A9F7-DA03B4514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B7BAA7-FFEE-478B-AE20-ED6FA1EB5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77EA9-1797-42B7-8D34-7A9310A2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07149-2EF9-4CC1-9818-CDAECD49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A9FB9B-87A7-41FC-A3EA-76C0D131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390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FFE76-85AB-4251-B1EE-9BACF938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BFE20D-4027-4D25-82C7-4531F941F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5A20EA-8E23-47FA-8087-6527C37A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970F48-7136-4FEB-A2AF-D6BE6AE7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CB789-DD2E-4153-8275-F6DA81AA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59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3F046C-9AD6-4877-9B08-9F662EA8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D31D9C-D7F9-46E8-8662-F20F6913D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8B20B-2D36-4045-88D6-B4AC7349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88C95-EDC9-4ACC-9393-B3DFBEA4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1B8A50-C626-4F19-92A0-56EC1918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232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034D0-907C-49CA-8F96-5416716A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78302-A7EB-436B-8490-709B20011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038B5-8C74-415F-9A74-204E894A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11003-9A8F-44F2-A970-56AEEA75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F6A3A4-3C3E-4A80-AB06-7D6E6C13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54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A720C-5872-400C-AF51-CDDD4BF7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CE1807-8F52-45CB-A2C0-5217F3087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8FE87-5066-4D30-921D-FA86E49D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F9D28-162F-417F-8068-872FDBB5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16946-7E4C-48BE-B0A5-4544B180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547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53BFD-8672-401D-9948-1C5FC71C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39648F-5972-4997-BF38-AD659768A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5671B6-255A-4650-9665-D2259FF8B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6868ED-0370-43C0-95FD-240DB8B9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8C5B7C-7F6D-4D59-8726-C397C21D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A3A67B-5F59-4600-96DF-A1472471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621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7E150-F542-41E4-B9A6-3D2070F4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ACFD9D-ABA4-4932-A131-33C9ED788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E82564-E6A2-44FB-B2EA-2577A19E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2FD7B4-C7EF-4391-ACD8-0E442EF49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AF8BC1-45D7-4E86-8FC3-B701C1CD3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AE5E7F-6316-4D90-A03D-7083F100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338ADA-63AC-465D-9399-68AC7E45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5655F9-8FF0-4C11-A7E8-7A30C918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645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075F4-8FBC-4E8F-A628-833E3FDC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664218-1620-4FDC-AA94-DAD8CC65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3798F-B900-4BC2-A82C-3ECC0561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71098E-014B-4088-8BD7-E742C0F9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93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A61095-9245-45DE-859E-B23B9859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07919A-59D1-430A-9470-823390D7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515DA2-7865-4AAA-AE5D-634303A5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AE50C-9E87-4241-B7DA-65C5E6FB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C5AB9-F45B-4AF1-9109-F58BD2B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A44686-7F14-408C-89AB-BAD0085F7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C2360-8C32-4F0C-9D72-D4BDB895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0D9974-00F9-4708-A28C-E830F4AB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87607-4DEB-4A40-9F13-04F4991A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149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98B8-3F0E-438C-98DA-238E0E38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F8A9EF-85EF-4E1F-8546-66C7502CA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1F9552-F691-44C6-B169-18DA87081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BFBE21-2558-4E32-8A48-CF0A2664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1B939F-B92C-419D-BC22-48217A48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5A3D2-D0DC-407E-9A29-D8B1165F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627DB3-673D-496A-BAF6-343A1CF4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20D5AE-6BA9-4423-BC80-ED1B6DE40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716D06-947D-4A92-B014-3DE9D57AD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D6B4-B9AC-42CF-83C8-20C1597A40CF}" type="datetimeFigureOut">
              <a:rPr lang="en-MY" smtClean="0"/>
              <a:t>6/9/2020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F2FBF-C8E9-4E8A-A1B5-14D23155A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FB287-15DF-4018-AEDC-60B6B79E4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E9C3-DF86-4205-8914-B6265EC4F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57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urtain, blue, purple&#10;&#10;Description automatically generated">
            <a:extLst>
              <a:ext uri="{FF2B5EF4-FFF2-40B4-BE49-F238E27FC236}">
                <a16:creationId xmlns:a16="http://schemas.microsoft.com/office/drawing/2014/main" xmlns="" id="{5FADFC77-F7BE-477B-BB37-FFA97848E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EEC29E-A70A-43A8-890C-C986CD933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4796614"/>
            <a:ext cx="9440034" cy="1049867"/>
          </a:xfrm>
        </p:spPr>
        <p:txBody>
          <a:bodyPr>
            <a:normAutofit/>
          </a:bodyPr>
          <a:lstStyle/>
          <a:p>
            <a:r>
              <a:rPr lang="en-MY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 SemiBold SemiConden" panose="020B0502040204020203" pitchFamily="34" charset="0"/>
              </a:rPr>
              <a:t>BEM KEC SUNDAY SERVICE LIVESTREAM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2372255-1AF7-4F01-8069-90F08A091B7B}"/>
              </a:ext>
            </a:extLst>
          </p:cNvPr>
          <p:cNvSpPr txBox="1">
            <a:spLocks/>
          </p:cNvSpPr>
          <p:nvPr/>
        </p:nvSpPr>
        <p:spPr>
          <a:xfrm>
            <a:off x="6326291" y="6191116"/>
            <a:ext cx="4283714" cy="5776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MY" sz="3200">
                <a:solidFill>
                  <a:schemeClr val="bg1"/>
                </a:solidFill>
                <a:effectLst>
                  <a:outerShdw blurRad="9525" dist="25400" dir="14640000" algn="tl" rotWithShape="0">
                    <a:schemeClr val="tx1">
                      <a:alpha val="30000"/>
                    </a:schemeClr>
                  </a:outerShdw>
                </a:effectLst>
                <a:latin typeface="Bahnschrift SemiBold SemiConden" panose="020B0502040204020203" pitchFamily="34" charset="0"/>
              </a:rPr>
              <a:t>STREAM STARTING IN:  </a:t>
            </a:r>
            <a:endParaRPr lang="en-MY" sz="3200" dirty="0">
              <a:solidFill>
                <a:schemeClr val="bg1"/>
              </a:solidFill>
              <a:effectLst>
                <a:outerShdw blurRad="9525" dist="25400" dir="14640000" algn="tl" rotWithShape="0">
                  <a:schemeClr val="tx1">
                    <a:alpha val="3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15F98D2-C4D9-4EED-9C62-73A76A48AAA5}"/>
              </a:ext>
            </a:extLst>
          </p:cNvPr>
          <p:cNvSpPr txBox="1">
            <a:spLocks/>
          </p:cNvSpPr>
          <p:nvPr/>
        </p:nvSpPr>
        <p:spPr>
          <a:xfrm>
            <a:off x="111345" y="6191115"/>
            <a:ext cx="4283714" cy="5776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MY" sz="3200">
                <a:solidFill>
                  <a:schemeClr val="bg1"/>
                </a:solidFill>
                <a:effectLst>
                  <a:outerShdw blurRad="9525" dist="25400" dir="14640000" algn="tl" rotWithShape="0">
                    <a:schemeClr val="tx1">
                      <a:alpha val="30000"/>
                    </a:schemeClr>
                  </a:outerShdw>
                </a:effectLst>
                <a:latin typeface="Bahnschrift SemiBold SemiConden" panose="020B0502040204020203" pitchFamily="34" charset="0"/>
              </a:rPr>
              <a:t>STREAM STARTS @ 9 AM</a:t>
            </a:r>
            <a:endParaRPr lang="en-MY" sz="3200" dirty="0">
              <a:solidFill>
                <a:schemeClr val="bg1"/>
              </a:solidFill>
              <a:effectLst>
                <a:outerShdw blurRad="9525" dist="25400" dir="14640000" algn="tl" rotWithShape="0">
                  <a:schemeClr val="tx1">
                    <a:alpha val="3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5965"/>
            <a:ext cx="9709182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17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You will bring them in and plant them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on the mountain of your inheritance—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the place, Lord, you made for your dwelling,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the sanctuary, Lord, your hands established.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18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“The Lord reigns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for ever and ever.”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ctwend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young, star, ball, holding&#10;&#10;Description automatically generated">
            <a:extLst>
              <a:ext uri="{FF2B5EF4-FFF2-40B4-BE49-F238E27FC236}">
                <a16:creationId xmlns:a16="http://schemas.microsoft.com/office/drawing/2014/main" xmlns="" id="{760B966F-AC2C-4381-A4C5-1E7D6584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EC06BE-983F-4EC1-BEFF-E0777D411CD3}"/>
              </a:ext>
            </a:extLst>
          </p:cNvPr>
          <p:cNvSpPr/>
          <p:nvPr/>
        </p:nvSpPr>
        <p:spPr>
          <a:xfrm>
            <a:off x="1230993" y="1048305"/>
            <a:ext cx="11236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Almighty God,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Father of our Lord Jesus Christ,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Creator of everything, Judge of everyone,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We admit that we have sinned against you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In thought, speech and action,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And deserve your just punishment.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We truly repent and are sorry for what we have done.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Have mercy on us, merciful Father.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For the sake of your Son Jesus Christ, who died for us,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Forgive us all that is past,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And enable us to serve and please you in a fresh way,</a:t>
            </a:r>
          </a:p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To the glory of your name. Amen.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050CCD-0EDD-4B7D-B6B3-0CEA7913B74F}"/>
              </a:ext>
            </a:extLst>
          </p:cNvPr>
          <p:cNvSpPr/>
          <p:nvPr/>
        </p:nvSpPr>
        <p:spPr>
          <a:xfrm>
            <a:off x="3222172" y="58056"/>
            <a:ext cx="698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Time of Reflection and Confession</a:t>
            </a:r>
          </a:p>
        </p:txBody>
      </p:sp>
    </p:spTree>
    <p:extLst>
      <p:ext uri="{BB962C8B-B14F-4D97-AF65-F5344CB8AC3E}">
        <p14:creationId xmlns:p14="http://schemas.microsoft.com/office/powerpoint/2010/main" val="37480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young, star, ball, holding&#10;&#10;Description automatically generated">
            <a:extLst>
              <a:ext uri="{FF2B5EF4-FFF2-40B4-BE49-F238E27FC236}">
                <a16:creationId xmlns:a16="http://schemas.microsoft.com/office/drawing/2014/main" xmlns="" id="{760B966F-AC2C-4381-A4C5-1E7D6584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EC06BE-983F-4EC1-BEFF-E0777D411CD3}"/>
              </a:ext>
            </a:extLst>
          </p:cNvPr>
          <p:cNvSpPr/>
          <p:nvPr/>
        </p:nvSpPr>
        <p:spPr>
          <a:xfrm>
            <a:off x="1622880" y="1817562"/>
            <a:ext cx="9480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Praise be to the God and Father of our Lord Jesus Christ! In his great mercy he has given us new birth into a living hope through the resurrection of Jesus Christ from the dead, 4 and into an inheritance that can never perish, spoil or fade.</a:t>
            </a:r>
          </a:p>
          <a:p>
            <a:pPr algn="just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– 1 Peter 1:3-4a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C945DB-0C78-4022-9DDE-9ED4AEA6AAED}"/>
              </a:ext>
            </a:extLst>
          </p:cNvPr>
          <p:cNvSpPr/>
          <p:nvPr/>
        </p:nvSpPr>
        <p:spPr>
          <a:xfrm>
            <a:off x="3222172" y="58056"/>
            <a:ext cx="698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Time of Reflection and Confession</a:t>
            </a:r>
          </a:p>
        </p:txBody>
      </p:sp>
    </p:spTree>
    <p:extLst>
      <p:ext uri="{BB962C8B-B14F-4D97-AF65-F5344CB8AC3E}">
        <p14:creationId xmlns:p14="http://schemas.microsoft.com/office/powerpoint/2010/main" val="11360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rtain, light&#10;&#10;Description automatically generated">
            <a:extLst>
              <a:ext uri="{FF2B5EF4-FFF2-40B4-BE49-F238E27FC236}">
                <a16:creationId xmlns:a16="http://schemas.microsoft.com/office/drawing/2014/main" xmlns="" id="{658B2933-B938-4728-8AB5-0E3847E5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3C487-7397-4EC7-AA01-49D2F59B26BF}"/>
              </a:ext>
            </a:extLst>
          </p:cNvPr>
          <p:cNvSpPr/>
          <p:nvPr/>
        </p:nvSpPr>
        <p:spPr>
          <a:xfrm>
            <a:off x="3864148" y="390680"/>
            <a:ext cx="4463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Apostles’ Creed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E51BBC-8AF2-4D1E-95E6-1AB9E59DC3A0}"/>
              </a:ext>
            </a:extLst>
          </p:cNvPr>
          <p:cNvSpPr/>
          <p:nvPr/>
        </p:nvSpPr>
        <p:spPr>
          <a:xfrm>
            <a:off x="1390650" y="1453622"/>
            <a:ext cx="97917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 believe in God, the Father Almighty,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creator of heaven and earth.</a:t>
            </a:r>
          </a:p>
          <a:p>
            <a:endParaRPr lang="en-US" sz="4800" b="1" baseline="300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 believe in Jesus Christ, his only Son, our Lord,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who was conceived by the Holy Spirit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and born of the virgin Mary.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 suffered under Pontius Pilate,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was crucified, died, and was buried;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 descended to the dead.</a:t>
            </a:r>
          </a:p>
          <a:p>
            <a:endParaRPr lang="en-US" sz="4800" b="1" baseline="300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MY" sz="900" dirty="0"/>
          </a:p>
        </p:txBody>
      </p:sp>
    </p:spTree>
    <p:extLst>
      <p:ext uri="{BB962C8B-B14F-4D97-AF65-F5344CB8AC3E}">
        <p14:creationId xmlns:p14="http://schemas.microsoft.com/office/powerpoint/2010/main" val="24267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urtain, light&#10;&#10;Description automatically generated">
            <a:extLst>
              <a:ext uri="{FF2B5EF4-FFF2-40B4-BE49-F238E27FC236}">
                <a16:creationId xmlns:a16="http://schemas.microsoft.com/office/drawing/2014/main" xmlns="" id="{FB821772-39AF-4F41-B2D9-515DED93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3C487-7397-4EC7-AA01-49D2F59B26BF}"/>
              </a:ext>
            </a:extLst>
          </p:cNvPr>
          <p:cNvSpPr/>
          <p:nvPr/>
        </p:nvSpPr>
        <p:spPr>
          <a:xfrm>
            <a:off x="3864148" y="390680"/>
            <a:ext cx="4463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Apostles’ Creed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E51BBC-8AF2-4D1E-95E6-1AB9E59DC3A0}"/>
              </a:ext>
            </a:extLst>
          </p:cNvPr>
          <p:cNvSpPr/>
          <p:nvPr/>
        </p:nvSpPr>
        <p:spPr>
          <a:xfrm>
            <a:off x="952500" y="1160121"/>
            <a:ext cx="1091565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 the third day he rose again from the dead.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 ascended </a:t>
            </a:r>
            <a:r>
              <a:rPr lang="en-US" sz="4800" b="1" baseline="30000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into </a:t>
            </a:r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heaven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and is seated at the right hand of God the Father </a:t>
            </a:r>
            <a:r>
              <a:rPr lang="en-US" sz="4800" b="1" baseline="30000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Almighty</a:t>
            </a:r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From there he will come to judge the living and the dead.</a:t>
            </a:r>
          </a:p>
          <a:p>
            <a:endParaRPr lang="en-US" sz="4800" b="1" baseline="300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 believe in the Holy Spirit,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holy universal church,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communion of saints,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forgiveness of sins,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resurrection of the body,</a:t>
            </a:r>
          </a:p>
          <a:p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and the life everlasting. Amen.</a:t>
            </a:r>
          </a:p>
          <a:p>
            <a:endParaRPr lang="en-MY" sz="900" dirty="0"/>
          </a:p>
        </p:txBody>
      </p:sp>
    </p:spTree>
    <p:extLst>
      <p:ext uri="{BB962C8B-B14F-4D97-AF65-F5344CB8AC3E}">
        <p14:creationId xmlns:p14="http://schemas.microsoft.com/office/powerpoint/2010/main" val="3092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23340B73-3E41-4688-A823-127DEED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3C487-7397-4EC7-AA01-49D2F59B26BF}"/>
              </a:ext>
            </a:extLst>
          </p:cNvPr>
          <p:cNvSpPr/>
          <p:nvPr/>
        </p:nvSpPr>
        <p:spPr>
          <a:xfrm>
            <a:off x="2217964" y="2280440"/>
            <a:ext cx="7756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Upcoming sermon series / Intro to Lamentations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3053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9ADE185-0A88-47F4-B475-85A355A6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23340B73-3E41-4688-A823-127DEED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outdoor, front, person, sign&#10;&#10;Description automatically generated">
            <a:extLst>
              <a:ext uri="{FF2B5EF4-FFF2-40B4-BE49-F238E27FC236}">
                <a16:creationId xmlns:a16="http://schemas.microsoft.com/office/drawing/2014/main" xmlns="" id="{2EDEB12B-ECA8-4C83-B0BB-E928AEC6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"/>
          <a:stretch/>
        </p:blipFill>
        <p:spPr>
          <a:xfrm>
            <a:off x="1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23340B73-3E41-4688-A823-127DEED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3C487-7397-4EC7-AA01-49D2F59B26BF}"/>
              </a:ext>
            </a:extLst>
          </p:cNvPr>
          <p:cNvSpPr/>
          <p:nvPr/>
        </p:nvSpPr>
        <p:spPr>
          <a:xfrm>
            <a:off x="914400" y="242090"/>
            <a:ext cx="1083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Why go through Lamentations?</a:t>
            </a:r>
            <a:endParaRPr lang="en-MY" sz="1100" dirty="0"/>
          </a:p>
        </p:txBody>
      </p:sp>
      <p:sp>
        <p:nvSpPr>
          <p:cNvPr id="2" name="Rectangle 1"/>
          <p:cNvSpPr/>
          <p:nvPr/>
        </p:nvSpPr>
        <p:spPr>
          <a:xfrm>
            <a:off x="1790700" y="1253621"/>
            <a:ext cx="93154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Because...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1. 2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Timothy 3:14-17 tells us that all Scripture is profitable for teaching, correcting, rebuking and training in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righteousness.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. Lamentations will teach us the seriousness of sin against a holy God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. Lamentations gives us the gift of a voice when life is falling apart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4. Lamentations has hope.</a:t>
            </a:r>
            <a:endParaRPr lang="en-US" sz="3200" b="1" dirty="0" smtClean="0">
              <a:solidFill>
                <a:prstClr val="white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Lamentations doesn't have a resolution.</a:t>
            </a:r>
            <a:endParaRPr lang="en-US" sz="3200" b="1" dirty="0" smtClean="0">
              <a:solidFill>
                <a:prstClr val="white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prstClr val="white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15864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172E72A3-931D-4EEB-B926-E195B258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3C487-7397-4EC7-AA01-49D2F59B26BF}"/>
              </a:ext>
            </a:extLst>
          </p:cNvPr>
          <p:cNvSpPr/>
          <p:nvPr/>
        </p:nvSpPr>
        <p:spPr>
          <a:xfrm>
            <a:off x="4866822" y="1283662"/>
            <a:ext cx="2458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Prayers</a:t>
            </a:r>
          </a:p>
          <a:p>
            <a:endParaRPr lang="en-US" sz="4400" b="1" dirty="0">
              <a:solidFill>
                <a:prstClr val="white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• World </a:t>
            </a:r>
          </a:p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• Nation </a:t>
            </a:r>
          </a:p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• Church 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7700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rtain, light&#10;&#10;Description automatically generated">
            <a:extLst>
              <a:ext uri="{FF2B5EF4-FFF2-40B4-BE49-F238E27FC236}">
                <a16:creationId xmlns:a16="http://schemas.microsoft.com/office/drawing/2014/main" xmlns="" id="{BA7C5AD4-6749-4A4E-BA7D-BAD509AF7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383" y="19049"/>
            <a:ext cx="10455233" cy="1352309"/>
          </a:xfrm>
        </p:spPr>
        <p:txBody>
          <a:bodyPr>
            <a:normAutofit/>
          </a:bodyPr>
          <a:lstStyle/>
          <a:p>
            <a:r>
              <a:rPr lang="en-US" sz="8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Starter discussion question:</a:t>
            </a:r>
            <a:endParaRPr lang="en-MY" b="1" dirty="0">
              <a:solidFill>
                <a:schemeClr val="bg1"/>
              </a:solidFill>
              <a:effectLst>
                <a:outerShdw blurRad="9525" dist="25400" dir="14640000" algn="tl" rotWithShape="0">
                  <a:schemeClr val="tx1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1" y="2331922"/>
            <a:ext cx="10383815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How might knowing what the Bible says about the future motivate the way you live now?</a:t>
            </a:r>
          </a:p>
        </p:txBody>
      </p:sp>
    </p:spTree>
    <p:extLst>
      <p:ext uri="{BB962C8B-B14F-4D97-AF65-F5344CB8AC3E}">
        <p14:creationId xmlns:p14="http://schemas.microsoft.com/office/powerpoint/2010/main" val="3606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xmlns="" id="{0F023749-7A1D-4CDE-BCFA-42B7D998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262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9535" y="5396984"/>
            <a:ext cx="7851829" cy="1107996"/>
          </a:xfrm>
          <a:prstGeom prst="rect">
            <a:avLst/>
          </a:prstGeom>
          <a:solidFill>
            <a:schemeClr val="tx1">
              <a:tint val="66000"/>
              <a:satMod val="16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bemkec.my/booking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ral&#10;&#10;Description automatically generated">
            <a:extLst>
              <a:ext uri="{FF2B5EF4-FFF2-40B4-BE49-F238E27FC236}">
                <a16:creationId xmlns:a16="http://schemas.microsoft.com/office/drawing/2014/main" xmlns="" id="{6A97B167-CC38-459B-89E1-C777D918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879" y="1349375"/>
            <a:ext cx="11204121" cy="2194156"/>
          </a:xfrm>
          <a:effectLst/>
        </p:spPr>
        <p:txBody>
          <a:bodyPr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• Connect cards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• Equip Classes – meets Saturday afternoon 2-4pm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just for next week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• Giving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•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Prayer Meeting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16B10FD-CFD1-4212-BEA7-A2781AEBF380}"/>
              </a:ext>
            </a:extLst>
          </p:cNvPr>
          <p:cNvSpPr txBox="1">
            <a:spLocks/>
          </p:cNvSpPr>
          <p:nvPr/>
        </p:nvSpPr>
        <p:spPr>
          <a:xfrm>
            <a:off x="2310013" y="295275"/>
            <a:ext cx="7571971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u="sng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Announcements</a:t>
            </a:r>
            <a:endParaRPr lang="en-US" sz="9800" b="1" u="sng" baseline="300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ral&#10;&#10;Description automatically generated">
            <a:extLst>
              <a:ext uri="{FF2B5EF4-FFF2-40B4-BE49-F238E27FC236}">
                <a16:creationId xmlns:a16="http://schemas.microsoft.com/office/drawing/2014/main" xmlns="" id="{E3704BE6-7EA1-415B-9966-5D6657377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456E6A6-05AB-45EE-B1D4-D2E644812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974776"/>
            <a:ext cx="3149600" cy="314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5EF2506-7CAB-4282-B8AD-F70DA27553C6}"/>
              </a:ext>
            </a:extLst>
          </p:cNvPr>
          <p:cNvSpPr txBox="1">
            <a:spLocks/>
          </p:cNvSpPr>
          <p:nvPr/>
        </p:nvSpPr>
        <p:spPr>
          <a:xfrm>
            <a:off x="2310014" y="160239"/>
            <a:ext cx="7571971" cy="822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Announcements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FABCE7F-D107-49E3-87AD-E964E81F6F0D}"/>
              </a:ext>
            </a:extLst>
          </p:cNvPr>
          <p:cNvSpPr txBox="1">
            <a:spLocks/>
          </p:cNvSpPr>
          <p:nvPr/>
        </p:nvSpPr>
        <p:spPr>
          <a:xfrm>
            <a:off x="711199" y="1007162"/>
            <a:ext cx="10769600" cy="21941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baseline="300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Connect Card</a:t>
            </a:r>
          </a:p>
          <a:p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6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/>
            <a:r>
              <a:rPr lang="en-US" sz="6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    </a:t>
            </a:r>
            <a:endParaRPr lang="en-US" sz="60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C8B3BB-9F9E-422F-8D52-F3E1AA27AF05}"/>
              </a:ext>
            </a:extLst>
          </p:cNvPr>
          <p:cNvSpPr/>
          <p:nvPr/>
        </p:nvSpPr>
        <p:spPr>
          <a:xfrm>
            <a:off x="2008534" y="1943669"/>
            <a:ext cx="9827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baseline="30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https://bemkec.my/connect2us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5403AD-7D5D-4BA8-97AD-0FB3C3697B9D}"/>
              </a:ext>
            </a:extLst>
          </p:cNvPr>
          <p:cNvSpPr/>
          <p:nvPr/>
        </p:nvSpPr>
        <p:spPr>
          <a:xfrm>
            <a:off x="1257300" y="4370346"/>
            <a:ext cx="304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Or QR scan</a:t>
            </a:r>
          </a:p>
        </p:txBody>
      </p:sp>
    </p:spTree>
    <p:extLst>
      <p:ext uri="{BB962C8B-B14F-4D97-AF65-F5344CB8AC3E}">
        <p14:creationId xmlns:p14="http://schemas.microsoft.com/office/powerpoint/2010/main" val="1299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ral&#10;&#10;Description automatically generated">
            <a:extLst>
              <a:ext uri="{FF2B5EF4-FFF2-40B4-BE49-F238E27FC236}">
                <a16:creationId xmlns:a16="http://schemas.microsoft.com/office/drawing/2014/main" xmlns="" id="{630504A0-3EC0-4A5D-88EE-77BE8B4B9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821" y="1141025"/>
            <a:ext cx="10312398" cy="4575950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Online Payment to BEM-KEC</a:t>
            </a:r>
            <a:b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69000"/>
                  </a:scheme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Maybank</a:t>
            </a: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C66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Account No. :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511234114055</a:t>
            </a: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C66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Recipient Ref. :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Offering / Mission (if giving specifically for Missions)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As of 6 Sept 2020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	Giving      =  RM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10,600</a:t>
            </a:r>
            <a:endParaRPr lang="en-US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69000"/>
                  </a:scheme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	Missions  =  RM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9,180</a:t>
            </a:r>
            <a:endParaRPr lang="en-US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69000"/>
                  </a:scheme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69000"/>
                    </a:scheme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18A5BAF-3F0B-439F-B944-E0B6BDCAD95B}"/>
              </a:ext>
            </a:extLst>
          </p:cNvPr>
          <p:cNvSpPr txBox="1">
            <a:spLocks/>
          </p:cNvSpPr>
          <p:nvPr/>
        </p:nvSpPr>
        <p:spPr>
          <a:xfrm>
            <a:off x="1379440" y="69527"/>
            <a:ext cx="9440034" cy="108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0000"/>
                    </a:prst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Giving Online</a:t>
            </a:r>
            <a:endParaRPr lang="en-MY" sz="4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ral&#10;&#10;Description automatically generated">
            <a:extLst>
              <a:ext uri="{FF2B5EF4-FFF2-40B4-BE49-F238E27FC236}">
                <a16:creationId xmlns:a16="http://schemas.microsoft.com/office/drawing/2014/main" xmlns="" id="{7F59FD28-D7F7-4850-93E2-5A4F8CCB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01" y="1436914"/>
            <a:ext cx="10455233" cy="108833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9525" dist="25400" dir="14640000" algn="tl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BEM KEC Prayer Meeting</a:t>
            </a:r>
            <a:endParaRPr lang="en-MY" sz="4800" b="1" dirty="0">
              <a:solidFill>
                <a:schemeClr val="bg1"/>
              </a:solidFill>
              <a:effectLst>
                <a:outerShdw blurRad="9525" dist="25400" dir="14640000" algn="tl" rotWithShape="0">
                  <a:schemeClr val="tx1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1" y="3226930"/>
            <a:ext cx="10312398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Join Our Prayer Meetings on </a:t>
            </a:r>
            <a:r>
              <a:rPr lang="en-US" sz="3600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Zoom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Wednesdays @ 8.00 pm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Contact any HFG leader or our Facebook page if you wish to join us</a:t>
            </a:r>
          </a:p>
        </p:txBody>
      </p:sp>
    </p:spTree>
    <p:extLst>
      <p:ext uri="{BB962C8B-B14F-4D97-AF65-F5344CB8AC3E}">
        <p14:creationId xmlns:p14="http://schemas.microsoft.com/office/powerpoint/2010/main" val="1719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e, sitting, clock, dark&#10;&#10;Description automatically generated">
            <a:extLst>
              <a:ext uri="{FF2B5EF4-FFF2-40B4-BE49-F238E27FC236}">
                <a16:creationId xmlns:a16="http://schemas.microsoft.com/office/drawing/2014/main" xmlns="" id="{892DD662-1B3B-42BD-84C8-DFD7104C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EEC29E-A70A-43A8-890C-C986CD933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571" y="5808133"/>
            <a:ext cx="9440034" cy="1049867"/>
          </a:xfrm>
        </p:spPr>
        <p:txBody>
          <a:bodyPr>
            <a:normAutofit fontScale="92500"/>
          </a:bodyPr>
          <a:lstStyle/>
          <a:p>
            <a:r>
              <a:rPr lang="en-MY"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LEAVE A COMMENT ON OUR FACEBOOK PAGE!</a:t>
            </a:r>
            <a:endParaRPr lang="en-MY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23340B73-3E41-4688-A823-127DEED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A1F4277-FA90-4A37-B2DC-B9A8C7ED2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b="6540"/>
          <a:stretch/>
        </p:blipFill>
        <p:spPr>
          <a:xfrm>
            <a:off x="0" y="-1"/>
            <a:ext cx="123063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ed, room&#10;&#10;Description automatically generated">
            <a:extLst>
              <a:ext uri="{FF2B5EF4-FFF2-40B4-BE49-F238E27FC236}">
                <a16:creationId xmlns:a16="http://schemas.microsoft.com/office/drawing/2014/main" xmlns="" id="{23340B73-3E41-4688-A823-127DEED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outdoor, water, mountain, sitting&#10;&#10;Description automatically generated">
            <a:extLst>
              <a:ext uri="{FF2B5EF4-FFF2-40B4-BE49-F238E27FC236}">
                <a16:creationId xmlns:a16="http://schemas.microsoft.com/office/drawing/2014/main" xmlns="" id="{8F7153BB-8DD3-4E76-854E-FB40F1A42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" y="1306285"/>
            <a:ext cx="12176149" cy="36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9" y="1180949"/>
            <a:ext cx="10726056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Then Moses and the Israelites sang this song to the Lord: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“I will sing to the Lord,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for he is highly exalted.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Both horse and driver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he has hurled into the sea.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“The Lord is my strength and my defense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he has become my salvation.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He is my God, and I will praise him,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my father’s God, and I will exalt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0497" y="1304243"/>
            <a:ext cx="9332685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The Lord is a warrior;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the Lord is his name.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Pharaoh’s chariots and his army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he has hurled into the sea.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The best of Pharaoh’s officers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are drowned in the Red Sea.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5 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The deep waters have covered them;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they sank to the depths like a stone.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5" y="1304243"/>
            <a:ext cx="9796268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Your right hand, Lord,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was majestic in power.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Your right hand, Lord,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shattered the enemy.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7  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“In the greatness of your majesty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you threw down those who opposed you.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You unleashed your burning anger;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it consumed them like stubble.</a:t>
            </a:r>
          </a:p>
          <a:p>
            <a:pPr algn="just"/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101043"/>
            <a:ext cx="9709182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8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By the blast of your nostrils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the waters piled up.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The surging waters stood up like a wall;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the deep waters congealed in the heart of the sea.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9  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The enemy boasted,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‘I will pursue, I will overtake them.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I will divide the spoils;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I will gorge myself on them.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I will draw my sword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and my hand will destroy them.’</a:t>
            </a:r>
          </a:p>
          <a:p>
            <a:pPr algn="just"/>
            <a:endParaRPr lang="en-US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630" y="1139247"/>
            <a:ext cx="8171542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But you blew with your breath,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and the sea covered them.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They sank like lead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in the mighty waters.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11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Who among the gods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is like you, Lord?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Who is like you—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majestic in holiness,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awesome in glory,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working wonders?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652587"/>
            <a:ext cx="9709182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12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“You stretch out your right hand,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and the earth swallows your enemies.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13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In your unfailing love you will lead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the people you have redeemed.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In your strength you will guide them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to your holy dwelling.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14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The nations will hear and tremble;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anguish will grip the people of Philistia.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xmlns="" id="{A206AB14-52B7-4208-B0BE-91B3FF33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9A61F-3373-4922-ACAC-74B795B9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09" y="19049"/>
            <a:ext cx="10455233" cy="9431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Exodus 15:1-18</a:t>
            </a:r>
            <a:endParaRPr lang="en-MY" sz="4000" b="1" dirty="0">
              <a:solidFill>
                <a:schemeClr val="bg1"/>
              </a:solidFill>
              <a:effectLst>
                <a:outerShdw blurRad="38100" dist="38100" dir="5400000" algn="tl">
                  <a:srgbClr val="000000"/>
                </a:outerShdw>
              </a:effectLst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15A2F-7E42-4BA4-9035-2C6954AD8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550985"/>
            <a:ext cx="9709182" cy="2194156"/>
          </a:xfrm>
          <a:effectLst>
            <a:outerShdw blurRad="25400" dir="17880000">
              <a:srgbClr val="000000">
                <a:alpha val="86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15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The chiefs of Edom will be terrified,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the leaders of Moab will be seized with trembling,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the people of Canaan will melt away;</a:t>
            </a:r>
          </a:p>
          <a:p>
            <a:pPr algn="just"/>
            <a:r>
              <a:rPr lang="en-US" sz="30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16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terror and dread will fall on them.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By the power of your arm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they will be as still as a stone—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until your people pass by, Lord,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       until the people you bought pass by.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77376-A8D0-43EA-A1F4-13977C1C6E38}"/>
              </a:ext>
            </a:extLst>
          </p:cNvPr>
          <p:cNvSpPr/>
          <p:nvPr/>
        </p:nvSpPr>
        <p:spPr>
          <a:xfrm>
            <a:off x="10114729" y="251160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anose="020B0502040204020203" pitchFamily="34" charset="0"/>
              </a:rPr>
              <a:t>NIV 2011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1AAAE-B729-4CE6-97CC-96F8A2EFF765}"/>
              </a:ext>
            </a:extLst>
          </p:cNvPr>
          <p:cNvSpPr/>
          <p:nvPr/>
        </p:nvSpPr>
        <p:spPr>
          <a:xfrm>
            <a:off x="10144885" y="616027"/>
            <a:ext cx="14462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Bahnschrift" panose="020B0502040204020203" pitchFamily="34" charset="0"/>
              </a:rPr>
              <a:t>NEW INTERNATIONAL VERSION</a:t>
            </a:r>
            <a:endParaRPr lang="en-MY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EB64A-B002-4E8A-A2BD-D54520E6EF8F}"/>
              </a:ext>
            </a:extLst>
          </p:cNvPr>
          <p:cNvSpPr/>
          <p:nvPr/>
        </p:nvSpPr>
        <p:spPr>
          <a:xfrm>
            <a:off x="10853912" y="626412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ahnschrift" panose="020B0502040204020203" pitchFamily="34" charset="0"/>
              </a:rPr>
              <a:t>ctw</a:t>
            </a:r>
            <a:endParaRPr lang="en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1095</Words>
  <Application>Microsoft Office PowerPoint</Application>
  <PresentationFormat>Widescreen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Bahnschrift</vt:lpstr>
      <vt:lpstr>Bahnschrift SemiBold SemiConden</vt:lpstr>
      <vt:lpstr>Calibri</vt:lpstr>
      <vt:lpstr>Calibri Light</vt:lpstr>
      <vt:lpstr>Wingdings 2</vt:lpstr>
      <vt:lpstr>Office Theme</vt:lpstr>
      <vt:lpstr>PowerPoint Presentation</vt:lpstr>
      <vt:lpstr>Starter discussion question:</vt:lpstr>
      <vt:lpstr>Exodus 15:1-18</vt:lpstr>
      <vt:lpstr>Exodus 15:1-18</vt:lpstr>
      <vt:lpstr>Exodus 15:1-18</vt:lpstr>
      <vt:lpstr>Exodus 15:1-18</vt:lpstr>
      <vt:lpstr>Exodus 15:1-18</vt:lpstr>
      <vt:lpstr>Exodus 15:1-18</vt:lpstr>
      <vt:lpstr>Exodus 15:1-18</vt:lpstr>
      <vt:lpstr>Exodus 15:1-18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BEM KEC Prayer Meeting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Kueh</dc:creator>
  <cp:lastModifiedBy>Microsoft account</cp:lastModifiedBy>
  <cp:revision>346</cp:revision>
  <dcterms:created xsi:type="dcterms:W3CDTF">2020-05-17T06:34:33Z</dcterms:created>
  <dcterms:modified xsi:type="dcterms:W3CDTF">2020-09-06T00:44:23Z</dcterms:modified>
</cp:coreProperties>
</file>